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09" r:id="rId2"/>
  </p:sldMasterIdLst>
  <p:notesMasterIdLst>
    <p:notesMasterId r:id="rId65"/>
  </p:notesMasterIdLst>
  <p:sldIdLst>
    <p:sldId id="256" r:id="rId3"/>
    <p:sldId id="465" r:id="rId4"/>
    <p:sldId id="516" r:id="rId5"/>
    <p:sldId id="530" r:id="rId6"/>
    <p:sldId id="291" r:id="rId7"/>
    <p:sldId id="535" r:id="rId8"/>
    <p:sldId id="527" r:id="rId9"/>
    <p:sldId id="537" r:id="rId10"/>
    <p:sldId id="538" r:id="rId11"/>
    <p:sldId id="539" r:id="rId12"/>
    <p:sldId id="540" r:id="rId13"/>
    <p:sldId id="541" r:id="rId14"/>
    <p:sldId id="528" r:id="rId15"/>
    <p:sldId id="534" r:id="rId16"/>
    <p:sldId id="529" r:id="rId17"/>
    <p:sldId id="542" r:id="rId18"/>
    <p:sldId id="295" r:id="rId19"/>
    <p:sldId id="544" r:id="rId20"/>
    <p:sldId id="545" r:id="rId21"/>
    <p:sldId id="481" r:id="rId22"/>
    <p:sldId id="524" r:id="rId23"/>
    <p:sldId id="525" r:id="rId24"/>
    <p:sldId id="526" r:id="rId25"/>
    <p:sldId id="533" r:id="rId26"/>
    <p:sldId id="543" r:id="rId27"/>
    <p:sldId id="311" r:id="rId28"/>
    <p:sldId id="532" r:id="rId29"/>
    <p:sldId id="510" r:id="rId30"/>
    <p:sldId id="559" r:id="rId31"/>
    <p:sldId id="560" r:id="rId32"/>
    <p:sldId id="309" r:id="rId33"/>
    <p:sldId id="474" r:id="rId34"/>
    <p:sldId id="520" r:id="rId35"/>
    <p:sldId id="522" r:id="rId36"/>
    <p:sldId id="523" r:id="rId37"/>
    <p:sldId id="517" r:id="rId38"/>
    <p:sldId id="518" r:id="rId39"/>
    <p:sldId id="519" r:id="rId40"/>
    <p:sldId id="561" r:id="rId41"/>
    <p:sldId id="448" r:id="rId42"/>
    <p:sldId id="558" r:id="rId43"/>
    <p:sldId id="514" r:id="rId44"/>
    <p:sldId id="511" r:id="rId45"/>
    <p:sldId id="547" r:id="rId46"/>
    <p:sldId id="546" r:id="rId47"/>
    <p:sldId id="562" r:id="rId48"/>
    <p:sldId id="548" r:id="rId49"/>
    <p:sldId id="549" r:id="rId50"/>
    <p:sldId id="550" r:id="rId51"/>
    <p:sldId id="551" r:id="rId52"/>
    <p:sldId id="552" r:id="rId53"/>
    <p:sldId id="553" r:id="rId54"/>
    <p:sldId id="554" r:id="rId55"/>
    <p:sldId id="555" r:id="rId56"/>
    <p:sldId id="556" r:id="rId57"/>
    <p:sldId id="557" r:id="rId58"/>
    <p:sldId id="512" r:id="rId59"/>
    <p:sldId id="536" r:id="rId60"/>
    <p:sldId id="513" r:id="rId61"/>
    <p:sldId id="314" r:id="rId62"/>
    <p:sldId id="499" r:id="rId63"/>
    <p:sldId id="308" r:id="rId64"/>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2CF"/>
    <a:srgbClr val="009EE0"/>
    <a:srgbClr val="58595B"/>
    <a:srgbClr val="0092D2"/>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81" autoAdjust="0"/>
    <p:restoredTop sz="89587" autoAdjust="0"/>
  </p:normalViewPr>
  <p:slideViewPr>
    <p:cSldViewPr>
      <p:cViewPr varScale="1">
        <p:scale>
          <a:sx n="48" d="100"/>
          <a:sy n="48" d="100"/>
        </p:scale>
        <p:origin x="1330" y="53"/>
      </p:cViewPr>
      <p:guideLst>
        <p:guide orient="horz" pos="2160"/>
        <p:guide pos="2880"/>
      </p:guideLst>
    </p:cSldViewPr>
  </p:slideViewPr>
  <p:notesTextViewPr>
    <p:cViewPr>
      <p:scale>
        <a:sx n="3" d="2"/>
        <a:sy n="3" d="2"/>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s>
</file>

<file path=ppt/charts/_rels/chart1.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package" Target="../embeddings/Feuille_de_calcul_Microsoft_Excel1.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20"/>
    </mc:Choice>
    <mc:Fallback>
      <c:style val="20"/>
    </mc:Fallback>
  </mc:AlternateContent>
  <c:clrMapOvr bg1="lt1" tx1="dk1" bg2="lt2" tx2="dk2" accent1="accent1" accent2="accent2" accent3="accent3" accent4="accent4" accent5="accent5" accent6="accent6" hlink="hlink" folHlink="folHlink"/>
  <c:chart>
    <c:title>
      <c:tx>
        <c:rich>
          <a:bodyPr/>
          <a:lstStyle/>
          <a:p>
            <a:pPr>
              <a:defRPr/>
            </a:pPr>
            <a:r>
              <a:rPr lang="en-US" sz="1115" b="0"/>
              <a:t>% cumulé des prélèvements</a:t>
            </a:r>
          </a:p>
        </c:rich>
      </c:tx>
      <c:layout>
        <c:manualLayout>
          <c:xMode val="edge"/>
          <c:yMode val="edge"/>
          <c:x val="0.10607168687132058"/>
          <c:y val="6.0101474163239592E-3"/>
        </c:manualLayout>
      </c:layout>
      <c:overlay val="0"/>
    </c:title>
    <c:autoTitleDeleted val="0"/>
    <c:plotArea>
      <c:layout>
        <c:manualLayout>
          <c:layoutTarget val="inner"/>
          <c:xMode val="edge"/>
          <c:yMode val="edge"/>
          <c:x val="0.10735148149253572"/>
          <c:y val="0.17218366464188092"/>
          <c:w val="0.85492384313973013"/>
          <c:h val="0.69138563185363688"/>
        </c:manualLayout>
      </c:layout>
      <c:scatterChart>
        <c:scatterStyle val="smoothMarker"/>
        <c:varyColors val="0"/>
        <c:ser>
          <c:idx val="0"/>
          <c:order val="0"/>
          <c:tx>
            <c:strRef>
              <c:f>Feuil1!$B$1</c:f>
              <c:strCache>
                <c:ptCount val="1"/>
                <c:pt idx="0">
                  <c:v>ZPDY Test</c:v>
                </c:pt>
              </c:strCache>
            </c:strRef>
          </c:tx>
          <c:xVal>
            <c:numRef>
              <c:f>Feuil1!$A$2:$A$12</c:f>
              <c:numCache>
                <c:formatCode>General</c:formatCode>
                <c:ptCount val="11"/>
                <c:pt idx="0">
                  <c:v>0</c:v>
                </c:pt>
                <c:pt idx="1">
                  <c:v>0.1</c:v>
                </c:pt>
                <c:pt idx="2">
                  <c:v>0.2</c:v>
                </c:pt>
                <c:pt idx="3">
                  <c:v>0.30000000000000004</c:v>
                </c:pt>
                <c:pt idx="4">
                  <c:v>0.4</c:v>
                </c:pt>
                <c:pt idx="5">
                  <c:v>0.5</c:v>
                </c:pt>
                <c:pt idx="6">
                  <c:v>0.60000000000000009</c:v>
                </c:pt>
                <c:pt idx="7">
                  <c:v>0.70000000000000007</c:v>
                </c:pt>
                <c:pt idx="8">
                  <c:v>0.8</c:v>
                </c:pt>
                <c:pt idx="9">
                  <c:v>0.9</c:v>
                </c:pt>
                <c:pt idx="10">
                  <c:v>1</c:v>
                </c:pt>
              </c:numCache>
            </c:numRef>
          </c:xVal>
          <c:yVal>
            <c:numRef>
              <c:f>Feuil1!$B$2:$B$12</c:f>
              <c:numCache>
                <c:formatCode>General</c:formatCode>
                <c:ptCount val="11"/>
                <c:pt idx="0">
                  <c:v>0</c:v>
                </c:pt>
                <c:pt idx="1">
                  <c:v>0.65000000000000013</c:v>
                </c:pt>
                <c:pt idx="2">
                  <c:v>0.8</c:v>
                </c:pt>
                <c:pt idx="3">
                  <c:v>0.88000000000000012</c:v>
                </c:pt>
                <c:pt idx="4">
                  <c:v>0.93</c:v>
                </c:pt>
                <c:pt idx="5">
                  <c:v>0.96000000000000008</c:v>
                </c:pt>
                <c:pt idx="6">
                  <c:v>0.98</c:v>
                </c:pt>
                <c:pt idx="7">
                  <c:v>0.99</c:v>
                </c:pt>
                <c:pt idx="8">
                  <c:v>0.995</c:v>
                </c:pt>
                <c:pt idx="9">
                  <c:v>0.999</c:v>
                </c:pt>
                <c:pt idx="10">
                  <c:v>1</c:v>
                </c:pt>
              </c:numCache>
            </c:numRef>
          </c:yVal>
          <c:smooth val="1"/>
        </c:ser>
        <c:dLbls>
          <c:showLegendKey val="0"/>
          <c:showVal val="0"/>
          <c:showCatName val="0"/>
          <c:showSerName val="0"/>
          <c:showPercent val="0"/>
          <c:showBubbleSize val="0"/>
        </c:dLbls>
        <c:axId val="664546768"/>
        <c:axId val="664544024"/>
      </c:scatterChart>
      <c:valAx>
        <c:axId val="664546768"/>
        <c:scaling>
          <c:orientation val="minMax"/>
          <c:max val="1"/>
          <c:min val="0"/>
        </c:scaling>
        <c:delete val="0"/>
        <c:axPos val="b"/>
        <c:numFmt formatCode="0%" sourceLinked="0"/>
        <c:majorTickMark val="out"/>
        <c:minorTickMark val="out"/>
        <c:tickLblPos val="nextTo"/>
        <c:txPr>
          <a:bodyPr rot="0" vert="horz"/>
          <a:lstStyle/>
          <a:p>
            <a:pPr>
              <a:defRPr sz="1115" b="0" i="0" u="none" strike="noStrike" baseline="0">
                <a:solidFill>
                  <a:srgbClr val="000000"/>
                </a:solidFill>
                <a:latin typeface="Calibri"/>
                <a:ea typeface="Calibri"/>
                <a:cs typeface="Calibri"/>
              </a:defRPr>
            </a:pPr>
            <a:endParaRPr lang="fr-FR"/>
          </a:p>
        </c:txPr>
        <c:crossAx val="664544024"/>
        <c:crosses val="autoZero"/>
        <c:crossBetween val="midCat"/>
        <c:majorUnit val="0.2"/>
        <c:minorUnit val="0.1"/>
      </c:valAx>
      <c:valAx>
        <c:axId val="664544024"/>
        <c:scaling>
          <c:orientation val="minMax"/>
          <c:max val="1"/>
          <c:min val="0"/>
        </c:scaling>
        <c:delete val="0"/>
        <c:axPos val="l"/>
        <c:majorGridlines>
          <c:spPr>
            <a:ln>
              <a:gradFill flip="none" rotWithShape="1">
                <a:gsLst>
                  <a:gs pos="0">
                    <a:srgbClr val="FFEFD1"/>
                  </a:gs>
                  <a:gs pos="64999">
                    <a:srgbClr val="F0EBD5"/>
                  </a:gs>
                  <a:gs pos="100000">
                    <a:srgbClr val="D1C39F"/>
                  </a:gs>
                </a:gsLst>
                <a:lin ang="18900000" scaled="0"/>
                <a:tileRect/>
              </a:gradFill>
            </a:ln>
          </c:spPr>
        </c:majorGridlines>
        <c:numFmt formatCode="0%" sourceLinked="0"/>
        <c:majorTickMark val="out"/>
        <c:minorTickMark val="out"/>
        <c:tickLblPos val="nextTo"/>
        <c:crossAx val="664546768"/>
        <c:crosses val="autoZero"/>
        <c:crossBetween val="midCat"/>
        <c:majorUnit val="0.2"/>
        <c:minorUnit val="0.1"/>
      </c:valAx>
    </c:plotArea>
    <c:legend>
      <c:legendPos val="r"/>
      <c:layout>
        <c:manualLayout>
          <c:xMode val="edge"/>
          <c:yMode val="edge"/>
          <c:x val="0.63248152263175694"/>
          <c:y val="0.42438499982022809"/>
          <c:w val="0.29158945622594734"/>
          <c:h val="0.14911228562183157"/>
        </c:manualLayout>
      </c:layout>
      <c:overlay val="1"/>
    </c:legend>
    <c:plotVisOnly val="1"/>
    <c:dispBlanksAs val="gap"/>
    <c:showDLblsOverMax val="0"/>
  </c:chart>
  <c:spPr>
    <a:ln>
      <a:noFill/>
    </a:ln>
  </c:spPr>
  <c:externalData r:id="rId2">
    <c:autoUpdate val="0"/>
  </c:externalData>
  <c:userShapes r:id="rId3"/>
</c:chartSpace>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9A4541-A586-4BCC-B683-AB079CE77941}" type="doc">
      <dgm:prSet loTypeId="urn:microsoft.com/office/officeart/2005/8/layout/chevron2" loCatId="list" qsTypeId="urn:microsoft.com/office/officeart/2005/8/quickstyle/simple1" qsCatId="simple" csTypeId="urn:microsoft.com/office/officeart/2005/8/colors/accent1_5" csCatId="accent1" phldr="1"/>
      <dgm:spPr/>
      <dgm:t>
        <a:bodyPr/>
        <a:lstStyle/>
        <a:p>
          <a:endParaRPr lang="fr-FR"/>
        </a:p>
      </dgm:t>
    </dgm:pt>
    <dgm:pt modelId="{1856BDCB-D0EB-46E7-9624-F9AB72191314}">
      <dgm:prSet phldrT="[Texte]"/>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fr-FR" dirty="0" smtClean="0"/>
            <a:t>Stratégique</a:t>
          </a:r>
          <a:endParaRPr lang="fr-FR" dirty="0"/>
        </a:p>
      </dgm:t>
    </dgm:pt>
    <dgm:pt modelId="{ED4E4B82-5C19-4C7F-A1DA-3340C6E11B93}" type="parTrans" cxnId="{895851EF-D14B-4422-B19A-90BD74DBDD0C}">
      <dgm:prSet/>
      <dgm:spPr/>
      <dgm:t>
        <a:bodyPr/>
        <a:lstStyle/>
        <a:p>
          <a:endParaRPr lang="fr-FR"/>
        </a:p>
      </dgm:t>
    </dgm:pt>
    <dgm:pt modelId="{F42649B2-B47C-4455-BC84-2CB401692EE6}" type="sibTrans" cxnId="{895851EF-D14B-4422-B19A-90BD74DBDD0C}">
      <dgm:prSet/>
      <dgm:spPr/>
      <dgm:t>
        <a:bodyPr/>
        <a:lstStyle/>
        <a:p>
          <a:endParaRPr lang="fr-FR"/>
        </a:p>
      </dgm:t>
    </dgm:pt>
    <dgm:pt modelId="{7E870471-B69E-48DF-A6B6-B56DD1CCA764}">
      <dgm:prSet phldrT="[Texte]"/>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fr-FR" dirty="0" smtClean="0"/>
            <a:t>Exécution</a:t>
          </a:r>
          <a:endParaRPr lang="fr-FR" dirty="0"/>
        </a:p>
      </dgm:t>
    </dgm:pt>
    <dgm:pt modelId="{0E04AB23-5CB7-4C71-A8BC-FEBE40021966}" type="parTrans" cxnId="{C4B3DB4D-C5F2-41D2-B7F7-BC6ECD81A77A}">
      <dgm:prSet/>
      <dgm:spPr/>
      <dgm:t>
        <a:bodyPr/>
        <a:lstStyle/>
        <a:p>
          <a:endParaRPr lang="fr-FR"/>
        </a:p>
      </dgm:t>
    </dgm:pt>
    <dgm:pt modelId="{036C3EE3-55B1-4600-8E48-DBCE4B286A03}" type="sibTrans" cxnId="{C4B3DB4D-C5F2-41D2-B7F7-BC6ECD81A77A}">
      <dgm:prSet/>
      <dgm:spPr/>
      <dgm:t>
        <a:bodyPr/>
        <a:lstStyle/>
        <a:p>
          <a:endParaRPr lang="fr-FR"/>
        </a:p>
      </dgm:t>
    </dgm:pt>
    <dgm:pt modelId="{0969C29F-E0DB-46CD-9899-973B222101A7}">
      <dgm:prSet phldrT="[Texte]"/>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fr-FR" dirty="0" smtClean="0"/>
            <a:t>Tactique</a:t>
          </a:r>
        </a:p>
      </dgm:t>
    </dgm:pt>
    <dgm:pt modelId="{DF372AE3-3390-494F-9DC9-816A5DEAB7CE}" type="parTrans" cxnId="{B8739D79-945D-471A-B098-F4898FF4D6A8}">
      <dgm:prSet/>
      <dgm:spPr/>
      <dgm:t>
        <a:bodyPr/>
        <a:lstStyle/>
        <a:p>
          <a:endParaRPr lang="fr-FR"/>
        </a:p>
      </dgm:t>
    </dgm:pt>
    <dgm:pt modelId="{36811D69-3270-44ED-B202-AF9CC93EB0D5}" type="sibTrans" cxnId="{B8739D79-945D-471A-B098-F4898FF4D6A8}">
      <dgm:prSet/>
      <dgm:spPr/>
      <dgm:t>
        <a:bodyPr/>
        <a:lstStyle/>
        <a:p>
          <a:endParaRPr lang="fr-FR"/>
        </a:p>
      </dgm:t>
    </dgm:pt>
    <dgm:pt modelId="{C2F3B4FC-D6E2-4A20-811C-4CE7AFD0BEE2}">
      <dgm:prSet phldrT="[Texte]"/>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fr-FR" smtClean="0"/>
            <a:t>Opérationnel</a:t>
          </a:r>
          <a:endParaRPr lang="fr-FR" dirty="0" smtClean="0"/>
        </a:p>
      </dgm:t>
    </dgm:pt>
    <dgm:pt modelId="{560E0E04-7332-40AE-8A2E-2AD5F308B3F2}" type="parTrans" cxnId="{263C326C-3052-48B4-B6E4-100FEEB4D49F}">
      <dgm:prSet/>
      <dgm:spPr/>
      <dgm:t>
        <a:bodyPr/>
        <a:lstStyle/>
        <a:p>
          <a:endParaRPr lang="fr-FR"/>
        </a:p>
      </dgm:t>
    </dgm:pt>
    <dgm:pt modelId="{7348C6DB-F1B1-4171-8C40-D28562720129}" type="sibTrans" cxnId="{263C326C-3052-48B4-B6E4-100FEEB4D49F}">
      <dgm:prSet/>
      <dgm:spPr/>
      <dgm:t>
        <a:bodyPr/>
        <a:lstStyle/>
        <a:p>
          <a:endParaRPr lang="fr-FR"/>
        </a:p>
      </dgm:t>
    </dgm:pt>
    <dgm:pt modelId="{5F3A5442-7019-4A09-A5B9-2EF15C2CE693}" type="pres">
      <dgm:prSet presAssocID="{B79A4541-A586-4BCC-B683-AB079CE77941}" presName="linearFlow" presStyleCnt="0">
        <dgm:presLayoutVars>
          <dgm:dir/>
          <dgm:animLvl val="lvl"/>
          <dgm:resizeHandles val="exact"/>
        </dgm:presLayoutVars>
      </dgm:prSet>
      <dgm:spPr/>
      <dgm:t>
        <a:bodyPr/>
        <a:lstStyle/>
        <a:p>
          <a:endParaRPr lang="fr-FR"/>
        </a:p>
      </dgm:t>
    </dgm:pt>
    <dgm:pt modelId="{B881A545-6772-443E-A634-B54E734105C3}" type="pres">
      <dgm:prSet presAssocID="{1856BDCB-D0EB-46E7-9624-F9AB72191314}" presName="composite" presStyleCnt="0"/>
      <dgm:spPr/>
    </dgm:pt>
    <dgm:pt modelId="{EE7BA24C-8B1F-4723-81AF-656D75EAA340}" type="pres">
      <dgm:prSet presAssocID="{1856BDCB-D0EB-46E7-9624-F9AB72191314}" presName="parentText" presStyleLbl="alignNode1" presStyleIdx="0" presStyleCnt="4">
        <dgm:presLayoutVars>
          <dgm:chMax val="1"/>
          <dgm:bulletEnabled val="1"/>
        </dgm:presLayoutVars>
      </dgm:prSet>
      <dgm:spPr/>
      <dgm:t>
        <a:bodyPr/>
        <a:lstStyle/>
        <a:p>
          <a:endParaRPr lang="fr-FR"/>
        </a:p>
      </dgm:t>
    </dgm:pt>
    <dgm:pt modelId="{B932AE98-C00F-458B-98E3-227428AD2D66}" type="pres">
      <dgm:prSet presAssocID="{1856BDCB-D0EB-46E7-9624-F9AB72191314}" presName="descendantText" presStyleLbl="alignAcc1" presStyleIdx="0" presStyleCnt="4" custLinFactNeighborX="-468" custLinFactNeighborY="1513">
        <dgm:presLayoutVars>
          <dgm:bulletEnabled val="1"/>
        </dgm:presLayoutVars>
      </dgm:prSet>
      <dgm:spPr/>
      <dgm:t>
        <a:bodyPr/>
        <a:lstStyle/>
        <a:p>
          <a:endParaRPr lang="fr-FR"/>
        </a:p>
      </dgm:t>
    </dgm:pt>
    <dgm:pt modelId="{86F359AF-98D6-4921-BC12-1BC8297A9020}" type="pres">
      <dgm:prSet presAssocID="{F42649B2-B47C-4455-BC84-2CB401692EE6}" presName="sp" presStyleCnt="0"/>
      <dgm:spPr/>
    </dgm:pt>
    <dgm:pt modelId="{A5E820EA-A839-44E7-A729-306669042442}" type="pres">
      <dgm:prSet presAssocID="{0969C29F-E0DB-46CD-9899-973B222101A7}" presName="composite" presStyleCnt="0"/>
      <dgm:spPr/>
    </dgm:pt>
    <dgm:pt modelId="{D2BB5675-A282-41D4-81B5-5027A22DF7DB}" type="pres">
      <dgm:prSet presAssocID="{0969C29F-E0DB-46CD-9899-973B222101A7}" presName="parentText" presStyleLbl="alignNode1" presStyleIdx="1" presStyleCnt="4">
        <dgm:presLayoutVars>
          <dgm:chMax val="1"/>
          <dgm:bulletEnabled val="1"/>
        </dgm:presLayoutVars>
      </dgm:prSet>
      <dgm:spPr/>
      <dgm:t>
        <a:bodyPr/>
        <a:lstStyle/>
        <a:p>
          <a:endParaRPr lang="fr-FR"/>
        </a:p>
      </dgm:t>
    </dgm:pt>
    <dgm:pt modelId="{14946CF9-8F31-49B3-8036-630A634F9016}" type="pres">
      <dgm:prSet presAssocID="{0969C29F-E0DB-46CD-9899-973B222101A7}" presName="descendantText" presStyleLbl="alignAcc1" presStyleIdx="1" presStyleCnt="4">
        <dgm:presLayoutVars>
          <dgm:bulletEnabled val="1"/>
        </dgm:presLayoutVars>
      </dgm:prSet>
      <dgm:spPr/>
    </dgm:pt>
    <dgm:pt modelId="{1FB2F508-95B2-41B4-BEB7-53989BAF231E}" type="pres">
      <dgm:prSet presAssocID="{36811D69-3270-44ED-B202-AF9CC93EB0D5}" presName="sp" presStyleCnt="0"/>
      <dgm:spPr/>
    </dgm:pt>
    <dgm:pt modelId="{2D98C9D9-83AB-4BB9-AA0C-92D65A68C245}" type="pres">
      <dgm:prSet presAssocID="{C2F3B4FC-D6E2-4A20-811C-4CE7AFD0BEE2}" presName="composite" presStyleCnt="0"/>
      <dgm:spPr/>
    </dgm:pt>
    <dgm:pt modelId="{7D595DBE-AFE4-4610-BD7E-187DD4F42A86}" type="pres">
      <dgm:prSet presAssocID="{C2F3B4FC-D6E2-4A20-811C-4CE7AFD0BEE2}" presName="parentText" presStyleLbl="alignNode1" presStyleIdx="2" presStyleCnt="4">
        <dgm:presLayoutVars>
          <dgm:chMax val="1"/>
          <dgm:bulletEnabled val="1"/>
        </dgm:presLayoutVars>
      </dgm:prSet>
      <dgm:spPr/>
      <dgm:t>
        <a:bodyPr/>
        <a:lstStyle/>
        <a:p>
          <a:endParaRPr lang="fr-FR"/>
        </a:p>
      </dgm:t>
    </dgm:pt>
    <dgm:pt modelId="{1C9A8379-9345-4963-9F05-01FCA5730E65}" type="pres">
      <dgm:prSet presAssocID="{C2F3B4FC-D6E2-4A20-811C-4CE7AFD0BEE2}" presName="descendantText" presStyleLbl="alignAcc1" presStyleIdx="2" presStyleCnt="4">
        <dgm:presLayoutVars>
          <dgm:bulletEnabled val="1"/>
        </dgm:presLayoutVars>
      </dgm:prSet>
      <dgm:spPr/>
    </dgm:pt>
    <dgm:pt modelId="{01FCE1A6-00E9-47AD-A2AC-718706B7AD94}" type="pres">
      <dgm:prSet presAssocID="{7348C6DB-F1B1-4171-8C40-D28562720129}" presName="sp" presStyleCnt="0"/>
      <dgm:spPr/>
    </dgm:pt>
    <dgm:pt modelId="{13DDE88F-5F89-4095-8783-F6E45B041C3A}" type="pres">
      <dgm:prSet presAssocID="{7E870471-B69E-48DF-A6B6-B56DD1CCA764}" presName="composite" presStyleCnt="0"/>
      <dgm:spPr/>
    </dgm:pt>
    <dgm:pt modelId="{5AE81458-E6FC-44A3-A9ED-23442125A095}" type="pres">
      <dgm:prSet presAssocID="{7E870471-B69E-48DF-A6B6-B56DD1CCA764}" presName="parentText" presStyleLbl="alignNode1" presStyleIdx="3" presStyleCnt="4">
        <dgm:presLayoutVars>
          <dgm:chMax val="1"/>
          <dgm:bulletEnabled val="1"/>
        </dgm:presLayoutVars>
      </dgm:prSet>
      <dgm:spPr/>
      <dgm:t>
        <a:bodyPr/>
        <a:lstStyle/>
        <a:p>
          <a:endParaRPr lang="fr-FR"/>
        </a:p>
      </dgm:t>
    </dgm:pt>
    <dgm:pt modelId="{2D2083D3-3223-447B-8E24-DDBCDA3A4F19}" type="pres">
      <dgm:prSet presAssocID="{7E870471-B69E-48DF-A6B6-B56DD1CCA764}" presName="descendantText" presStyleLbl="alignAcc1" presStyleIdx="3" presStyleCnt="4">
        <dgm:presLayoutVars>
          <dgm:bulletEnabled val="1"/>
        </dgm:presLayoutVars>
      </dgm:prSet>
      <dgm:spPr/>
    </dgm:pt>
  </dgm:ptLst>
  <dgm:cxnLst>
    <dgm:cxn modelId="{9F0B7201-DFE0-41EB-9862-B128E6D5D295}" type="presOf" srcId="{C2F3B4FC-D6E2-4A20-811C-4CE7AFD0BEE2}" destId="{7D595DBE-AFE4-4610-BD7E-187DD4F42A86}" srcOrd="0" destOrd="0" presId="urn:microsoft.com/office/officeart/2005/8/layout/chevron2"/>
    <dgm:cxn modelId="{C8A1770A-AFC4-4435-AB55-CE83A3CE340E}" type="presOf" srcId="{1856BDCB-D0EB-46E7-9624-F9AB72191314}" destId="{EE7BA24C-8B1F-4723-81AF-656D75EAA340}" srcOrd="0" destOrd="0" presId="urn:microsoft.com/office/officeart/2005/8/layout/chevron2"/>
    <dgm:cxn modelId="{895851EF-D14B-4422-B19A-90BD74DBDD0C}" srcId="{B79A4541-A586-4BCC-B683-AB079CE77941}" destId="{1856BDCB-D0EB-46E7-9624-F9AB72191314}" srcOrd="0" destOrd="0" parTransId="{ED4E4B82-5C19-4C7F-A1DA-3340C6E11B93}" sibTransId="{F42649B2-B47C-4455-BC84-2CB401692EE6}"/>
    <dgm:cxn modelId="{263C326C-3052-48B4-B6E4-100FEEB4D49F}" srcId="{B79A4541-A586-4BCC-B683-AB079CE77941}" destId="{C2F3B4FC-D6E2-4A20-811C-4CE7AFD0BEE2}" srcOrd="2" destOrd="0" parTransId="{560E0E04-7332-40AE-8A2E-2AD5F308B3F2}" sibTransId="{7348C6DB-F1B1-4171-8C40-D28562720129}"/>
    <dgm:cxn modelId="{E230B4C9-59D4-434D-80EF-6D76C317E59F}" type="presOf" srcId="{0969C29F-E0DB-46CD-9899-973B222101A7}" destId="{D2BB5675-A282-41D4-81B5-5027A22DF7DB}" srcOrd="0" destOrd="0" presId="urn:microsoft.com/office/officeart/2005/8/layout/chevron2"/>
    <dgm:cxn modelId="{260E7B8B-72D1-4F61-AE45-7A2AA49B856B}" type="presOf" srcId="{B79A4541-A586-4BCC-B683-AB079CE77941}" destId="{5F3A5442-7019-4A09-A5B9-2EF15C2CE693}" srcOrd="0" destOrd="0" presId="urn:microsoft.com/office/officeart/2005/8/layout/chevron2"/>
    <dgm:cxn modelId="{C4B3DB4D-C5F2-41D2-B7F7-BC6ECD81A77A}" srcId="{B79A4541-A586-4BCC-B683-AB079CE77941}" destId="{7E870471-B69E-48DF-A6B6-B56DD1CCA764}" srcOrd="3" destOrd="0" parTransId="{0E04AB23-5CB7-4C71-A8BC-FEBE40021966}" sibTransId="{036C3EE3-55B1-4600-8E48-DBCE4B286A03}"/>
    <dgm:cxn modelId="{C49B8252-A01D-48C2-9640-EA9A7B8F0634}" type="presOf" srcId="{7E870471-B69E-48DF-A6B6-B56DD1CCA764}" destId="{5AE81458-E6FC-44A3-A9ED-23442125A095}" srcOrd="0" destOrd="0" presId="urn:microsoft.com/office/officeart/2005/8/layout/chevron2"/>
    <dgm:cxn modelId="{B8739D79-945D-471A-B098-F4898FF4D6A8}" srcId="{B79A4541-A586-4BCC-B683-AB079CE77941}" destId="{0969C29F-E0DB-46CD-9899-973B222101A7}" srcOrd="1" destOrd="0" parTransId="{DF372AE3-3390-494F-9DC9-816A5DEAB7CE}" sibTransId="{36811D69-3270-44ED-B202-AF9CC93EB0D5}"/>
    <dgm:cxn modelId="{2DCD3FBD-605A-4A8D-B1E9-12A06AF8EF0E}" type="presParOf" srcId="{5F3A5442-7019-4A09-A5B9-2EF15C2CE693}" destId="{B881A545-6772-443E-A634-B54E734105C3}" srcOrd="0" destOrd="0" presId="urn:microsoft.com/office/officeart/2005/8/layout/chevron2"/>
    <dgm:cxn modelId="{94C51BA3-940C-4AE1-85D5-7FF81D9AA6DF}" type="presParOf" srcId="{B881A545-6772-443E-A634-B54E734105C3}" destId="{EE7BA24C-8B1F-4723-81AF-656D75EAA340}" srcOrd="0" destOrd="0" presId="urn:microsoft.com/office/officeart/2005/8/layout/chevron2"/>
    <dgm:cxn modelId="{F3B77478-D55C-404B-98C9-4D3E81655A99}" type="presParOf" srcId="{B881A545-6772-443E-A634-B54E734105C3}" destId="{B932AE98-C00F-458B-98E3-227428AD2D66}" srcOrd="1" destOrd="0" presId="urn:microsoft.com/office/officeart/2005/8/layout/chevron2"/>
    <dgm:cxn modelId="{647E9012-466D-42AE-A998-E9CEC9D668D2}" type="presParOf" srcId="{5F3A5442-7019-4A09-A5B9-2EF15C2CE693}" destId="{86F359AF-98D6-4921-BC12-1BC8297A9020}" srcOrd="1" destOrd="0" presId="urn:microsoft.com/office/officeart/2005/8/layout/chevron2"/>
    <dgm:cxn modelId="{A7725919-77FE-420F-BA38-3E37ED6FA759}" type="presParOf" srcId="{5F3A5442-7019-4A09-A5B9-2EF15C2CE693}" destId="{A5E820EA-A839-44E7-A729-306669042442}" srcOrd="2" destOrd="0" presId="urn:microsoft.com/office/officeart/2005/8/layout/chevron2"/>
    <dgm:cxn modelId="{D58CA809-1B0F-47EF-A6CB-D40849CB245C}" type="presParOf" srcId="{A5E820EA-A839-44E7-A729-306669042442}" destId="{D2BB5675-A282-41D4-81B5-5027A22DF7DB}" srcOrd="0" destOrd="0" presId="urn:microsoft.com/office/officeart/2005/8/layout/chevron2"/>
    <dgm:cxn modelId="{43F283ED-FEB8-4320-B0A5-5210E71D86B3}" type="presParOf" srcId="{A5E820EA-A839-44E7-A729-306669042442}" destId="{14946CF9-8F31-49B3-8036-630A634F9016}" srcOrd="1" destOrd="0" presId="urn:microsoft.com/office/officeart/2005/8/layout/chevron2"/>
    <dgm:cxn modelId="{A38A0F22-8BDF-49D1-B732-0D29082ABF22}" type="presParOf" srcId="{5F3A5442-7019-4A09-A5B9-2EF15C2CE693}" destId="{1FB2F508-95B2-41B4-BEB7-53989BAF231E}" srcOrd="3" destOrd="0" presId="urn:microsoft.com/office/officeart/2005/8/layout/chevron2"/>
    <dgm:cxn modelId="{7D5956A8-2747-4ADA-A5D8-48444C97D4AE}" type="presParOf" srcId="{5F3A5442-7019-4A09-A5B9-2EF15C2CE693}" destId="{2D98C9D9-83AB-4BB9-AA0C-92D65A68C245}" srcOrd="4" destOrd="0" presId="urn:microsoft.com/office/officeart/2005/8/layout/chevron2"/>
    <dgm:cxn modelId="{AC8EBAD9-5EC0-41C8-9BE4-A87318EA11E5}" type="presParOf" srcId="{2D98C9D9-83AB-4BB9-AA0C-92D65A68C245}" destId="{7D595DBE-AFE4-4610-BD7E-187DD4F42A86}" srcOrd="0" destOrd="0" presId="urn:microsoft.com/office/officeart/2005/8/layout/chevron2"/>
    <dgm:cxn modelId="{C6BC48B3-00EB-479C-B2D1-56B1DE2D4F40}" type="presParOf" srcId="{2D98C9D9-83AB-4BB9-AA0C-92D65A68C245}" destId="{1C9A8379-9345-4963-9F05-01FCA5730E65}" srcOrd="1" destOrd="0" presId="urn:microsoft.com/office/officeart/2005/8/layout/chevron2"/>
    <dgm:cxn modelId="{89AAE5BB-5FF1-492F-93EB-482D7B2453C6}" type="presParOf" srcId="{5F3A5442-7019-4A09-A5B9-2EF15C2CE693}" destId="{01FCE1A6-00E9-47AD-A2AC-718706B7AD94}" srcOrd="5" destOrd="0" presId="urn:microsoft.com/office/officeart/2005/8/layout/chevron2"/>
    <dgm:cxn modelId="{F502B742-15FA-4DF5-B153-74C954D7785A}" type="presParOf" srcId="{5F3A5442-7019-4A09-A5B9-2EF15C2CE693}" destId="{13DDE88F-5F89-4095-8783-F6E45B041C3A}" srcOrd="6" destOrd="0" presId="urn:microsoft.com/office/officeart/2005/8/layout/chevron2"/>
    <dgm:cxn modelId="{69C32D01-9882-421C-885E-4938E802CAAA}" type="presParOf" srcId="{13DDE88F-5F89-4095-8783-F6E45B041C3A}" destId="{5AE81458-E6FC-44A3-A9ED-23442125A095}" srcOrd="0" destOrd="0" presId="urn:microsoft.com/office/officeart/2005/8/layout/chevron2"/>
    <dgm:cxn modelId="{34D6454F-DF85-4990-8E1D-BDF35868112E}" type="presParOf" srcId="{13DDE88F-5F89-4095-8783-F6E45B041C3A}" destId="{2D2083D3-3223-447B-8E24-DDBCDA3A4F19}"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594DDD-9DAB-4028-B804-4ADF6FA40FD7}" type="doc">
      <dgm:prSet loTypeId="urn:microsoft.com/office/officeart/2005/8/layout/process1" loCatId="process" qsTypeId="urn:microsoft.com/office/officeart/2005/8/quickstyle/simple1" qsCatId="simple" csTypeId="urn:microsoft.com/office/officeart/2005/8/colors/accent1_2" csCatId="accent1" phldr="1"/>
      <dgm:spPr/>
    </dgm:pt>
    <dgm:pt modelId="{4E2D1938-ED04-4978-A97B-12A0A6239B0C}">
      <dgm:prSet phldrT="[Texte]"/>
      <dgm:spPr>
        <a:solidFill>
          <a:srgbClr val="009EE0"/>
        </a:solidFill>
        <a:effectLst>
          <a:outerShdw blurRad="50800" dist="38100" dir="2700000" algn="tl" rotWithShape="0">
            <a:prstClr val="black">
              <a:alpha val="40000"/>
            </a:prstClr>
          </a:outerShdw>
        </a:effectLst>
        <a:scene3d>
          <a:camera prst="orthographicFront"/>
          <a:lightRig rig="threePt" dir="t"/>
        </a:scene3d>
        <a:sp3d>
          <a:bevelT/>
        </a:sp3d>
      </dgm:spPr>
      <dgm:t>
        <a:bodyPr/>
        <a:lstStyle/>
        <a:p>
          <a:r>
            <a:rPr lang="fr-FR" b="1" dirty="0" smtClean="0"/>
            <a:t>Prise en charge </a:t>
          </a:r>
        </a:p>
        <a:p>
          <a:r>
            <a:rPr lang="fr-FR" dirty="0" smtClean="0"/>
            <a:t>Scan du</a:t>
          </a:r>
          <a:br>
            <a:rPr lang="fr-FR" dirty="0" smtClean="0"/>
          </a:br>
          <a:r>
            <a:rPr lang="fr-FR" dirty="0" smtClean="0"/>
            <a:t>code-barres</a:t>
          </a:r>
          <a:endParaRPr lang="fr-FR" dirty="0"/>
        </a:p>
      </dgm:t>
    </dgm:pt>
    <dgm:pt modelId="{31F6A295-0A8E-41D0-8B7C-9F951E5E0836}" type="parTrans" cxnId="{AA2692C1-7717-48AA-8751-45C74959A573}">
      <dgm:prSet/>
      <dgm:spPr/>
      <dgm:t>
        <a:bodyPr/>
        <a:lstStyle/>
        <a:p>
          <a:endParaRPr lang="fr-FR"/>
        </a:p>
      </dgm:t>
    </dgm:pt>
    <dgm:pt modelId="{1A747C09-A282-4894-B41F-0E3F9BF632E7}" type="sibTrans" cxnId="{AA2692C1-7717-48AA-8751-45C74959A573}">
      <dgm:prSet/>
      <dgm:spPr>
        <a:solidFill>
          <a:schemeClr val="bg1">
            <a:lumMod val="75000"/>
          </a:schemeClr>
        </a:solidFill>
        <a:effectLst>
          <a:outerShdw blurRad="50800" dist="38100" dir="2700000" algn="tl" rotWithShape="0">
            <a:prstClr val="black">
              <a:alpha val="40000"/>
            </a:prstClr>
          </a:outerShdw>
        </a:effectLst>
        <a:scene3d>
          <a:camera prst="orthographicFront"/>
          <a:lightRig rig="threePt" dir="t"/>
        </a:scene3d>
        <a:sp3d>
          <a:bevelT/>
        </a:sp3d>
      </dgm:spPr>
      <dgm:t>
        <a:bodyPr/>
        <a:lstStyle/>
        <a:p>
          <a:endParaRPr lang="fr-FR"/>
        </a:p>
      </dgm:t>
    </dgm:pt>
    <dgm:pt modelId="{B5A10A46-3884-4391-9CB0-0E5BE079EC12}">
      <dgm:prSet phldrT="[Texte]"/>
      <dgm:spPr>
        <a:solidFill>
          <a:srgbClr val="009EE0"/>
        </a:solidFill>
        <a:effectLst>
          <a:outerShdw blurRad="50800" dist="38100" dir="2700000" algn="tl" rotWithShape="0">
            <a:prstClr val="black">
              <a:alpha val="40000"/>
            </a:prstClr>
          </a:outerShdw>
        </a:effectLst>
        <a:scene3d>
          <a:camera prst="orthographicFront"/>
          <a:lightRig rig="threePt" dir="t"/>
        </a:scene3d>
        <a:sp3d>
          <a:bevelT/>
        </a:sp3d>
      </dgm:spPr>
      <dgm:t>
        <a:bodyPr/>
        <a:lstStyle/>
        <a:p>
          <a:r>
            <a:rPr lang="fr-FR" b="1" dirty="0" smtClean="0"/>
            <a:t>Déplacement</a:t>
          </a:r>
          <a:r>
            <a:rPr lang="fr-FR" dirty="0" smtClean="0"/>
            <a:t> et </a:t>
          </a:r>
          <a:r>
            <a:rPr lang="fr-FR" b="1" dirty="0" smtClean="0"/>
            <a:t>Dépose</a:t>
          </a:r>
          <a:r>
            <a:rPr lang="fr-FR" dirty="0" smtClean="0"/>
            <a:t> à l’emplacement</a:t>
          </a:r>
          <a:endParaRPr lang="fr-FR" dirty="0"/>
        </a:p>
      </dgm:t>
    </dgm:pt>
    <dgm:pt modelId="{9B4E234E-E72A-44E9-AF90-587B5A0C677D}" type="parTrans" cxnId="{AF985301-7EC5-4B60-910F-C8DCD3FACDCD}">
      <dgm:prSet/>
      <dgm:spPr/>
      <dgm:t>
        <a:bodyPr/>
        <a:lstStyle/>
        <a:p>
          <a:endParaRPr lang="fr-FR"/>
        </a:p>
      </dgm:t>
    </dgm:pt>
    <dgm:pt modelId="{5D0ED8FB-D1A4-4B50-ACEC-FEB34C0B39B3}" type="sibTrans" cxnId="{AF985301-7EC5-4B60-910F-C8DCD3FACDCD}">
      <dgm:prSet/>
      <dgm:spPr>
        <a:solidFill>
          <a:schemeClr val="bg1">
            <a:lumMod val="75000"/>
          </a:schemeClr>
        </a:solidFill>
        <a:effectLst>
          <a:outerShdw blurRad="50800" dist="38100" dir="2700000" algn="tl" rotWithShape="0">
            <a:prstClr val="black">
              <a:alpha val="40000"/>
            </a:prstClr>
          </a:outerShdw>
        </a:effectLst>
        <a:scene3d>
          <a:camera prst="orthographicFront"/>
          <a:lightRig rig="threePt" dir="t"/>
        </a:scene3d>
        <a:sp3d>
          <a:bevelT/>
        </a:sp3d>
      </dgm:spPr>
      <dgm:t>
        <a:bodyPr/>
        <a:lstStyle/>
        <a:p>
          <a:endParaRPr lang="fr-FR"/>
        </a:p>
      </dgm:t>
    </dgm:pt>
    <dgm:pt modelId="{DEFC811B-55E1-409A-97E3-6E48DDF911E6}">
      <dgm:prSet phldrT="[Texte]"/>
      <dgm:spPr>
        <a:solidFill>
          <a:srgbClr val="009EE0"/>
        </a:solidFill>
        <a:effectLst>
          <a:outerShdw blurRad="50800" dist="38100" dir="2700000" algn="tl" rotWithShape="0">
            <a:prstClr val="black">
              <a:alpha val="40000"/>
            </a:prstClr>
          </a:outerShdw>
        </a:effectLst>
        <a:scene3d>
          <a:camera prst="orthographicFront"/>
          <a:lightRig rig="threePt" dir="t"/>
        </a:scene3d>
        <a:sp3d>
          <a:bevelT/>
        </a:sp3d>
      </dgm:spPr>
      <dgm:t>
        <a:bodyPr/>
        <a:lstStyle/>
        <a:p>
          <a:r>
            <a:rPr lang="fr-FR" b="1" dirty="0" smtClean="0"/>
            <a:t>Scan étiquette Contrôle </a:t>
          </a:r>
          <a:r>
            <a:rPr lang="fr-FR" dirty="0" smtClean="0"/>
            <a:t>emplacement</a:t>
          </a:r>
          <a:endParaRPr lang="fr-FR" dirty="0"/>
        </a:p>
      </dgm:t>
    </dgm:pt>
    <dgm:pt modelId="{F0A74F46-EAFB-4792-9538-50B60C4644F5}" type="parTrans" cxnId="{C2286721-F5DC-4F63-B652-685163E5BB32}">
      <dgm:prSet/>
      <dgm:spPr/>
      <dgm:t>
        <a:bodyPr/>
        <a:lstStyle/>
        <a:p>
          <a:endParaRPr lang="fr-FR"/>
        </a:p>
      </dgm:t>
    </dgm:pt>
    <dgm:pt modelId="{5D6E309D-C36A-4E87-951F-CA547B3C418A}" type="sibTrans" cxnId="{C2286721-F5DC-4F63-B652-685163E5BB32}">
      <dgm:prSet/>
      <dgm:spPr/>
      <dgm:t>
        <a:bodyPr/>
        <a:lstStyle/>
        <a:p>
          <a:endParaRPr lang="fr-FR"/>
        </a:p>
      </dgm:t>
    </dgm:pt>
    <dgm:pt modelId="{61AEBD62-6DF7-4D74-BB74-5257A6F2D122}" type="pres">
      <dgm:prSet presAssocID="{1C594DDD-9DAB-4028-B804-4ADF6FA40FD7}" presName="Name0" presStyleCnt="0">
        <dgm:presLayoutVars>
          <dgm:dir/>
          <dgm:resizeHandles val="exact"/>
        </dgm:presLayoutVars>
      </dgm:prSet>
      <dgm:spPr/>
    </dgm:pt>
    <dgm:pt modelId="{2FCA73A1-721A-429C-974E-29CEBE924092}" type="pres">
      <dgm:prSet presAssocID="{4E2D1938-ED04-4978-A97B-12A0A6239B0C}" presName="node" presStyleLbl="node1" presStyleIdx="0" presStyleCnt="3">
        <dgm:presLayoutVars>
          <dgm:bulletEnabled val="1"/>
        </dgm:presLayoutVars>
      </dgm:prSet>
      <dgm:spPr/>
      <dgm:t>
        <a:bodyPr/>
        <a:lstStyle/>
        <a:p>
          <a:endParaRPr lang="fr-FR"/>
        </a:p>
      </dgm:t>
    </dgm:pt>
    <dgm:pt modelId="{4E61FFC2-BB81-4BC9-A646-209C7E4E91E8}" type="pres">
      <dgm:prSet presAssocID="{1A747C09-A282-4894-B41F-0E3F9BF632E7}" presName="sibTrans" presStyleLbl="sibTrans2D1" presStyleIdx="0" presStyleCnt="2"/>
      <dgm:spPr/>
      <dgm:t>
        <a:bodyPr/>
        <a:lstStyle/>
        <a:p>
          <a:endParaRPr lang="fr-FR"/>
        </a:p>
      </dgm:t>
    </dgm:pt>
    <dgm:pt modelId="{40C3EEF1-57C4-493A-AA7D-EA9D180A4719}" type="pres">
      <dgm:prSet presAssocID="{1A747C09-A282-4894-B41F-0E3F9BF632E7}" presName="connectorText" presStyleLbl="sibTrans2D1" presStyleIdx="0" presStyleCnt="2"/>
      <dgm:spPr/>
      <dgm:t>
        <a:bodyPr/>
        <a:lstStyle/>
        <a:p>
          <a:endParaRPr lang="fr-FR"/>
        </a:p>
      </dgm:t>
    </dgm:pt>
    <dgm:pt modelId="{79EC7A3D-B4F8-486A-A581-E0E450ADFF23}" type="pres">
      <dgm:prSet presAssocID="{B5A10A46-3884-4391-9CB0-0E5BE079EC12}" presName="node" presStyleLbl="node1" presStyleIdx="1" presStyleCnt="3">
        <dgm:presLayoutVars>
          <dgm:bulletEnabled val="1"/>
        </dgm:presLayoutVars>
      </dgm:prSet>
      <dgm:spPr/>
      <dgm:t>
        <a:bodyPr/>
        <a:lstStyle/>
        <a:p>
          <a:endParaRPr lang="fr-FR"/>
        </a:p>
      </dgm:t>
    </dgm:pt>
    <dgm:pt modelId="{851D6291-FAF0-4F06-955A-05688447E47D}" type="pres">
      <dgm:prSet presAssocID="{5D0ED8FB-D1A4-4B50-ACEC-FEB34C0B39B3}" presName="sibTrans" presStyleLbl="sibTrans2D1" presStyleIdx="1" presStyleCnt="2"/>
      <dgm:spPr/>
      <dgm:t>
        <a:bodyPr/>
        <a:lstStyle/>
        <a:p>
          <a:endParaRPr lang="fr-FR"/>
        </a:p>
      </dgm:t>
    </dgm:pt>
    <dgm:pt modelId="{715E394F-6A44-4D64-9119-7D6C838DDDE5}" type="pres">
      <dgm:prSet presAssocID="{5D0ED8FB-D1A4-4B50-ACEC-FEB34C0B39B3}" presName="connectorText" presStyleLbl="sibTrans2D1" presStyleIdx="1" presStyleCnt="2"/>
      <dgm:spPr/>
      <dgm:t>
        <a:bodyPr/>
        <a:lstStyle/>
        <a:p>
          <a:endParaRPr lang="fr-FR"/>
        </a:p>
      </dgm:t>
    </dgm:pt>
    <dgm:pt modelId="{5A729EC6-F778-4DD5-9527-BB39DF8B9206}" type="pres">
      <dgm:prSet presAssocID="{DEFC811B-55E1-409A-97E3-6E48DDF911E6}" presName="node" presStyleLbl="node1" presStyleIdx="2" presStyleCnt="3">
        <dgm:presLayoutVars>
          <dgm:bulletEnabled val="1"/>
        </dgm:presLayoutVars>
      </dgm:prSet>
      <dgm:spPr/>
      <dgm:t>
        <a:bodyPr/>
        <a:lstStyle/>
        <a:p>
          <a:endParaRPr lang="fr-FR"/>
        </a:p>
      </dgm:t>
    </dgm:pt>
  </dgm:ptLst>
  <dgm:cxnLst>
    <dgm:cxn modelId="{3581FEE9-8ACE-4750-8491-F9B3A0746C37}" type="presOf" srcId="{5D0ED8FB-D1A4-4B50-ACEC-FEB34C0B39B3}" destId="{851D6291-FAF0-4F06-955A-05688447E47D}" srcOrd="0" destOrd="0" presId="urn:microsoft.com/office/officeart/2005/8/layout/process1"/>
    <dgm:cxn modelId="{89142248-2955-4F1A-B7C0-32BF3504B9FE}" type="presOf" srcId="{5D0ED8FB-D1A4-4B50-ACEC-FEB34C0B39B3}" destId="{715E394F-6A44-4D64-9119-7D6C838DDDE5}" srcOrd="1" destOrd="0" presId="urn:microsoft.com/office/officeart/2005/8/layout/process1"/>
    <dgm:cxn modelId="{2E9B2BF4-6D55-47E7-9C45-8424C9F50544}" type="presOf" srcId="{4E2D1938-ED04-4978-A97B-12A0A6239B0C}" destId="{2FCA73A1-721A-429C-974E-29CEBE924092}" srcOrd="0" destOrd="0" presId="urn:microsoft.com/office/officeart/2005/8/layout/process1"/>
    <dgm:cxn modelId="{AF985301-7EC5-4B60-910F-C8DCD3FACDCD}" srcId="{1C594DDD-9DAB-4028-B804-4ADF6FA40FD7}" destId="{B5A10A46-3884-4391-9CB0-0E5BE079EC12}" srcOrd="1" destOrd="0" parTransId="{9B4E234E-E72A-44E9-AF90-587B5A0C677D}" sibTransId="{5D0ED8FB-D1A4-4B50-ACEC-FEB34C0B39B3}"/>
    <dgm:cxn modelId="{AA2692C1-7717-48AA-8751-45C74959A573}" srcId="{1C594DDD-9DAB-4028-B804-4ADF6FA40FD7}" destId="{4E2D1938-ED04-4978-A97B-12A0A6239B0C}" srcOrd="0" destOrd="0" parTransId="{31F6A295-0A8E-41D0-8B7C-9F951E5E0836}" sibTransId="{1A747C09-A282-4894-B41F-0E3F9BF632E7}"/>
    <dgm:cxn modelId="{83B1FCCC-8B70-4B9B-AEF2-A4607265091A}" type="presOf" srcId="{B5A10A46-3884-4391-9CB0-0E5BE079EC12}" destId="{79EC7A3D-B4F8-486A-A581-E0E450ADFF23}" srcOrd="0" destOrd="0" presId="urn:microsoft.com/office/officeart/2005/8/layout/process1"/>
    <dgm:cxn modelId="{C2286721-F5DC-4F63-B652-685163E5BB32}" srcId="{1C594DDD-9DAB-4028-B804-4ADF6FA40FD7}" destId="{DEFC811B-55E1-409A-97E3-6E48DDF911E6}" srcOrd="2" destOrd="0" parTransId="{F0A74F46-EAFB-4792-9538-50B60C4644F5}" sibTransId="{5D6E309D-C36A-4E87-951F-CA547B3C418A}"/>
    <dgm:cxn modelId="{7254253E-8756-4266-B4A0-1B94EDAA7A22}" type="presOf" srcId="{DEFC811B-55E1-409A-97E3-6E48DDF911E6}" destId="{5A729EC6-F778-4DD5-9527-BB39DF8B9206}" srcOrd="0" destOrd="0" presId="urn:microsoft.com/office/officeart/2005/8/layout/process1"/>
    <dgm:cxn modelId="{8EEB92BB-7380-4FCC-9BF2-A547123F3BD7}" type="presOf" srcId="{1A747C09-A282-4894-B41F-0E3F9BF632E7}" destId="{4E61FFC2-BB81-4BC9-A646-209C7E4E91E8}" srcOrd="0" destOrd="0" presId="urn:microsoft.com/office/officeart/2005/8/layout/process1"/>
    <dgm:cxn modelId="{F5E8EBBA-57CC-4D15-994F-9E2CEF54B187}" type="presOf" srcId="{1C594DDD-9DAB-4028-B804-4ADF6FA40FD7}" destId="{61AEBD62-6DF7-4D74-BB74-5257A6F2D122}" srcOrd="0" destOrd="0" presId="urn:microsoft.com/office/officeart/2005/8/layout/process1"/>
    <dgm:cxn modelId="{82AF6D22-6AF3-4F17-84EF-2B589F9E7BD3}" type="presOf" srcId="{1A747C09-A282-4894-B41F-0E3F9BF632E7}" destId="{40C3EEF1-57C4-493A-AA7D-EA9D180A4719}" srcOrd="1" destOrd="0" presId="urn:microsoft.com/office/officeart/2005/8/layout/process1"/>
    <dgm:cxn modelId="{5239CCE6-0DA7-4980-94C7-F0C9D41FC28A}" type="presParOf" srcId="{61AEBD62-6DF7-4D74-BB74-5257A6F2D122}" destId="{2FCA73A1-721A-429C-974E-29CEBE924092}" srcOrd="0" destOrd="0" presId="urn:microsoft.com/office/officeart/2005/8/layout/process1"/>
    <dgm:cxn modelId="{593649B0-9B27-4698-BC39-32F1F726F9F0}" type="presParOf" srcId="{61AEBD62-6DF7-4D74-BB74-5257A6F2D122}" destId="{4E61FFC2-BB81-4BC9-A646-209C7E4E91E8}" srcOrd="1" destOrd="0" presId="urn:microsoft.com/office/officeart/2005/8/layout/process1"/>
    <dgm:cxn modelId="{53944260-95F3-4551-807B-BB70E1F2CDCE}" type="presParOf" srcId="{4E61FFC2-BB81-4BC9-A646-209C7E4E91E8}" destId="{40C3EEF1-57C4-493A-AA7D-EA9D180A4719}" srcOrd="0" destOrd="0" presId="urn:microsoft.com/office/officeart/2005/8/layout/process1"/>
    <dgm:cxn modelId="{2E5EF7FB-065D-4566-B35B-8F18DB0D8C6F}" type="presParOf" srcId="{61AEBD62-6DF7-4D74-BB74-5257A6F2D122}" destId="{79EC7A3D-B4F8-486A-A581-E0E450ADFF23}" srcOrd="2" destOrd="0" presId="urn:microsoft.com/office/officeart/2005/8/layout/process1"/>
    <dgm:cxn modelId="{42600C94-4992-4ED6-ADFF-F656C818A00F}" type="presParOf" srcId="{61AEBD62-6DF7-4D74-BB74-5257A6F2D122}" destId="{851D6291-FAF0-4F06-955A-05688447E47D}" srcOrd="3" destOrd="0" presId="urn:microsoft.com/office/officeart/2005/8/layout/process1"/>
    <dgm:cxn modelId="{52641A98-3CBB-4732-A4D2-C994A68034A6}" type="presParOf" srcId="{851D6291-FAF0-4F06-955A-05688447E47D}" destId="{715E394F-6A44-4D64-9119-7D6C838DDDE5}" srcOrd="0" destOrd="0" presId="urn:microsoft.com/office/officeart/2005/8/layout/process1"/>
    <dgm:cxn modelId="{7970434A-AAA6-4756-80FF-C531C0C12955}" type="presParOf" srcId="{61AEBD62-6DF7-4D74-BB74-5257A6F2D122}" destId="{5A729EC6-F778-4DD5-9527-BB39DF8B9206}"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02D72FD-49BE-49A9-9B1A-E342D6EC1706}"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fr-FR"/>
        </a:p>
      </dgm:t>
    </dgm:pt>
    <dgm:pt modelId="{1036620C-4817-4459-84EE-8CAC9466F146}">
      <dgm:prSet phldrT="[Texte]" custT="1"/>
      <dgm:spPr/>
      <dgm:t>
        <a:bodyPr/>
        <a:lstStyle/>
        <a:p>
          <a:r>
            <a:rPr lang="fr-FR" sz="1600" dirty="0" smtClean="0"/>
            <a:t>Responsable Logistique</a:t>
          </a:r>
          <a:endParaRPr lang="fr-FR" sz="1600" dirty="0"/>
        </a:p>
      </dgm:t>
    </dgm:pt>
    <dgm:pt modelId="{ACB87D5F-023B-4154-B5F6-865A6CFDD04C}" type="parTrans" cxnId="{DB91995B-8D37-4CDC-B6C8-9C2C0D05373F}">
      <dgm:prSet/>
      <dgm:spPr/>
      <dgm:t>
        <a:bodyPr/>
        <a:lstStyle/>
        <a:p>
          <a:endParaRPr lang="fr-FR" sz="1600"/>
        </a:p>
      </dgm:t>
    </dgm:pt>
    <dgm:pt modelId="{1ED0B98E-DC1A-4904-BEA8-40DA3B5417DC}" type="sibTrans" cxnId="{DB91995B-8D37-4CDC-B6C8-9C2C0D05373F}">
      <dgm:prSet/>
      <dgm:spPr/>
      <dgm:t>
        <a:bodyPr/>
        <a:lstStyle/>
        <a:p>
          <a:endParaRPr lang="fr-FR" sz="1600"/>
        </a:p>
      </dgm:t>
    </dgm:pt>
    <dgm:pt modelId="{EA2800DF-7467-42EB-8A8E-706399CCBA14}" type="asst">
      <dgm:prSet phldrT="[Texte]" custT="1"/>
      <dgm:spPr/>
      <dgm:t>
        <a:bodyPr/>
        <a:lstStyle/>
        <a:p>
          <a:r>
            <a:rPr lang="fr-FR" sz="1600" dirty="0" smtClean="0"/>
            <a:t>Responsable d’entrepôt</a:t>
          </a:r>
          <a:endParaRPr lang="fr-FR" sz="1600" dirty="0"/>
        </a:p>
      </dgm:t>
    </dgm:pt>
    <dgm:pt modelId="{988E88FE-F69D-4BB1-AA67-A3A3966436D7}" type="parTrans" cxnId="{A7D97AEB-952F-4BA9-B8FE-17CA2446CA19}">
      <dgm:prSet/>
      <dgm:spPr/>
      <dgm:t>
        <a:bodyPr/>
        <a:lstStyle/>
        <a:p>
          <a:endParaRPr lang="fr-FR" sz="1600"/>
        </a:p>
      </dgm:t>
    </dgm:pt>
    <dgm:pt modelId="{44DBA3A2-3168-4351-BC17-5302484652AB}" type="sibTrans" cxnId="{A7D97AEB-952F-4BA9-B8FE-17CA2446CA19}">
      <dgm:prSet/>
      <dgm:spPr/>
      <dgm:t>
        <a:bodyPr/>
        <a:lstStyle/>
        <a:p>
          <a:endParaRPr lang="fr-FR" sz="1600"/>
        </a:p>
      </dgm:t>
    </dgm:pt>
    <dgm:pt modelId="{57ABD413-73CF-4578-9C6D-48FFB4F37AFC}">
      <dgm:prSet custT="1"/>
      <dgm:spPr/>
      <dgm:t>
        <a:bodyPr/>
        <a:lstStyle/>
        <a:p>
          <a:r>
            <a:rPr lang="fr-FR" sz="1600" dirty="0" smtClean="0"/>
            <a:t>Gestionnaire de stock</a:t>
          </a:r>
          <a:endParaRPr lang="fr-FR" sz="1600" dirty="0"/>
        </a:p>
      </dgm:t>
    </dgm:pt>
    <dgm:pt modelId="{B750A409-78E0-420F-9E7D-A3C37378FAF8}" type="parTrans" cxnId="{6E99052F-08E9-4B4B-B567-CA09F2C1FC64}">
      <dgm:prSet/>
      <dgm:spPr/>
      <dgm:t>
        <a:bodyPr/>
        <a:lstStyle/>
        <a:p>
          <a:endParaRPr lang="fr-FR" sz="1600"/>
        </a:p>
      </dgm:t>
    </dgm:pt>
    <dgm:pt modelId="{486A197E-3DD8-40ED-9009-0E461A259EF2}" type="sibTrans" cxnId="{6E99052F-08E9-4B4B-B567-CA09F2C1FC64}">
      <dgm:prSet/>
      <dgm:spPr/>
      <dgm:t>
        <a:bodyPr/>
        <a:lstStyle/>
        <a:p>
          <a:endParaRPr lang="fr-FR" sz="1600"/>
        </a:p>
      </dgm:t>
    </dgm:pt>
    <dgm:pt modelId="{D43A7974-7D66-482C-BB39-4A405ED51816}">
      <dgm:prSet/>
      <dgm:spPr/>
      <dgm:t>
        <a:bodyPr/>
        <a:lstStyle/>
        <a:p>
          <a:r>
            <a:rPr lang="fr-FR" dirty="0" smtClean="0"/>
            <a:t>cariste</a:t>
          </a:r>
          <a:endParaRPr lang="fr-FR" dirty="0"/>
        </a:p>
      </dgm:t>
    </dgm:pt>
    <dgm:pt modelId="{AE3B5A64-9655-4291-8341-06C6EEAB2844}" type="parTrans" cxnId="{2CED3870-F757-4361-9EDE-CF41D3DFFB7D}">
      <dgm:prSet/>
      <dgm:spPr/>
      <dgm:t>
        <a:bodyPr/>
        <a:lstStyle/>
        <a:p>
          <a:endParaRPr lang="fr-FR"/>
        </a:p>
      </dgm:t>
    </dgm:pt>
    <dgm:pt modelId="{7AE80D46-2BBC-4392-82CB-B1C4FA3A5A8E}" type="sibTrans" cxnId="{2CED3870-F757-4361-9EDE-CF41D3DFFB7D}">
      <dgm:prSet/>
      <dgm:spPr/>
      <dgm:t>
        <a:bodyPr/>
        <a:lstStyle/>
        <a:p>
          <a:endParaRPr lang="fr-FR"/>
        </a:p>
      </dgm:t>
    </dgm:pt>
    <dgm:pt modelId="{754893D7-51B0-4146-B9D3-062E9B3A9940}">
      <dgm:prSet/>
      <dgm:spPr/>
      <dgm:t>
        <a:bodyPr/>
        <a:lstStyle/>
        <a:p>
          <a:r>
            <a:rPr lang="fr-FR" dirty="0" smtClean="0"/>
            <a:t>Préparateur de commandes </a:t>
          </a:r>
        </a:p>
      </dgm:t>
    </dgm:pt>
    <dgm:pt modelId="{1D0C414A-44D7-4E4C-AEAE-C0893655E741}" type="parTrans" cxnId="{1168FA44-1952-4816-8119-D97C510E4A55}">
      <dgm:prSet/>
      <dgm:spPr/>
      <dgm:t>
        <a:bodyPr/>
        <a:lstStyle/>
        <a:p>
          <a:endParaRPr lang="fr-FR"/>
        </a:p>
      </dgm:t>
    </dgm:pt>
    <dgm:pt modelId="{AF4C171D-9F6F-4587-B3C3-344BB5EE6C7A}" type="sibTrans" cxnId="{1168FA44-1952-4816-8119-D97C510E4A55}">
      <dgm:prSet/>
      <dgm:spPr/>
      <dgm:t>
        <a:bodyPr/>
        <a:lstStyle/>
        <a:p>
          <a:endParaRPr lang="fr-FR"/>
        </a:p>
      </dgm:t>
    </dgm:pt>
    <dgm:pt modelId="{07924173-2410-4105-AD27-04073187C25E}" type="asst">
      <dgm:prSet custT="1"/>
      <dgm:spPr/>
      <dgm:t>
        <a:bodyPr/>
        <a:lstStyle/>
        <a:p>
          <a:r>
            <a:rPr lang="fr-FR" sz="1600" dirty="0" smtClean="0"/>
            <a:t>Responsable exploitation</a:t>
          </a:r>
          <a:endParaRPr lang="fr-FR" sz="1600" dirty="0"/>
        </a:p>
      </dgm:t>
    </dgm:pt>
    <dgm:pt modelId="{90D9B9E7-F9D7-4B63-82EE-FEF1C0F3557B}" type="parTrans" cxnId="{4B91B387-EA6A-4507-9735-08A22385FBC0}">
      <dgm:prSet/>
      <dgm:spPr/>
      <dgm:t>
        <a:bodyPr/>
        <a:lstStyle/>
        <a:p>
          <a:endParaRPr lang="fr-FR"/>
        </a:p>
      </dgm:t>
    </dgm:pt>
    <dgm:pt modelId="{EED94679-583B-4EED-9A09-0371B3F2AB3C}" type="sibTrans" cxnId="{4B91B387-EA6A-4507-9735-08A22385FBC0}">
      <dgm:prSet/>
      <dgm:spPr/>
      <dgm:t>
        <a:bodyPr/>
        <a:lstStyle/>
        <a:p>
          <a:endParaRPr lang="fr-FR"/>
        </a:p>
      </dgm:t>
    </dgm:pt>
    <dgm:pt modelId="{1FAFA7F5-FA45-407C-8F51-026A6B562137}">
      <dgm:prSet phldrT="[Texte]" custT="1"/>
      <dgm:spPr/>
      <dgm:t>
        <a:bodyPr/>
        <a:lstStyle/>
        <a:p>
          <a:r>
            <a:rPr lang="fr-FR" sz="1600" dirty="0" smtClean="0"/>
            <a:t>Chef d’équipe</a:t>
          </a:r>
          <a:endParaRPr lang="fr-FR" sz="1600" dirty="0"/>
        </a:p>
      </dgm:t>
    </dgm:pt>
    <dgm:pt modelId="{AF8BAEE3-29F6-4C5A-846B-BD88DC906409}" type="sibTrans" cxnId="{E1FFEBCD-9A82-49FC-B76B-87FA3A056FDA}">
      <dgm:prSet/>
      <dgm:spPr/>
      <dgm:t>
        <a:bodyPr/>
        <a:lstStyle/>
        <a:p>
          <a:endParaRPr lang="fr-FR" sz="1600"/>
        </a:p>
      </dgm:t>
    </dgm:pt>
    <dgm:pt modelId="{7F44AC1F-3B7F-49D1-B0EA-E34F1A636B02}" type="parTrans" cxnId="{E1FFEBCD-9A82-49FC-B76B-87FA3A056FDA}">
      <dgm:prSet/>
      <dgm:spPr/>
      <dgm:t>
        <a:bodyPr/>
        <a:lstStyle/>
        <a:p>
          <a:endParaRPr lang="fr-FR" sz="1600"/>
        </a:p>
      </dgm:t>
    </dgm:pt>
    <dgm:pt modelId="{471D6CD4-6019-4957-9137-58A843DD431D}" type="pres">
      <dgm:prSet presAssocID="{802D72FD-49BE-49A9-9B1A-E342D6EC1706}" presName="hierChild1" presStyleCnt="0">
        <dgm:presLayoutVars>
          <dgm:orgChart val="1"/>
          <dgm:chPref val="1"/>
          <dgm:dir/>
          <dgm:animOne val="branch"/>
          <dgm:animLvl val="lvl"/>
          <dgm:resizeHandles/>
        </dgm:presLayoutVars>
      </dgm:prSet>
      <dgm:spPr/>
      <dgm:t>
        <a:bodyPr/>
        <a:lstStyle/>
        <a:p>
          <a:endParaRPr lang="fr-FR"/>
        </a:p>
      </dgm:t>
    </dgm:pt>
    <dgm:pt modelId="{940301CD-2EA0-44D4-8794-BDFE292E9244}" type="pres">
      <dgm:prSet presAssocID="{1036620C-4817-4459-84EE-8CAC9466F146}" presName="hierRoot1" presStyleCnt="0">
        <dgm:presLayoutVars>
          <dgm:hierBranch val="init"/>
        </dgm:presLayoutVars>
      </dgm:prSet>
      <dgm:spPr/>
    </dgm:pt>
    <dgm:pt modelId="{F04CBCDA-8E16-4AAC-AC4D-E12719B3C510}" type="pres">
      <dgm:prSet presAssocID="{1036620C-4817-4459-84EE-8CAC9466F146}" presName="rootComposite1" presStyleCnt="0"/>
      <dgm:spPr/>
    </dgm:pt>
    <dgm:pt modelId="{C0B2F5AD-A3D5-4ABB-B033-7F2FB63D52A9}" type="pres">
      <dgm:prSet presAssocID="{1036620C-4817-4459-84EE-8CAC9466F146}" presName="rootText1" presStyleLbl="node0" presStyleIdx="0" presStyleCnt="1">
        <dgm:presLayoutVars>
          <dgm:chPref val="3"/>
        </dgm:presLayoutVars>
      </dgm:prSet>
      <dgm:spPr/>
      <dgm:t>
        <a:bodyPr/>
        <a:lstStyle/>
        <a:p>
          <a:endParaRPr lang="fr-FR"/>
        </a:p>
      </dgm:t>
    </dgm:pt>
    <dgm:pt modelId="{503ECAAA-3D63-4334-B177-2B99AB56AF83}" type="pres">
      <dgm:prSet presAssocID="{1036620C-4817-4459-84EE-8CAC9466F146}" presName="rootConnector1" presStyleLbl="node1" presStyleIdx="0" presStyleCnt="0"/>
      <dgm:spPr/>
      <dgm:t>
        <a:bodyPr/>
        <a:lstStyle/>
        <a:p>
          <a:endParaRPr lang="fr-FR"/>
        </a:p>
      </dgm:t>
    </dgm:pt>
    <dgm:pt modelId="{CE0C2B32-E3DA-4947-BF10-2962DE8DAB20}" type="pres">
      <dgm:prSet presAssocID="{1036620C-4817-4459-84EE-8CAC9466F146}" presName="hierChild2" presStyleCnt="0"/>
      <dgm:spPr/>
    </dgm:pt>
    <dgm:pt modelId="{BB07CC73-EA5C-43A2-B55B-19AD196DA37D}" type="pres">
      <dgm:prSet presAssocID="{1036620C-4817-4459-84EE-8CAC9466F146}" presName="hierChild3" presStyleCnt="0"/>
      <dgm:spPr/>
    </dgm:pt>
    <dgm:pt modelId="{AE98E2BD-BFFD-4C46-8BDF-FCC68E1ED506}" type="pres">
      <dgm:prSet presAssocID="{988E88FE-F69D-4BB1-AA67-A3A3966436D7}" presName="Name111" presStyleLbl="parChTrans1D2" presStyleIdx="0" presStyleCnt="1"/>
      <dgm:spPr/>
      <dgm:t>
        <a:bodyPr/>
        <a:lstStyle/>
        <a:p>
          <a:endParaRPr lang="fr-FR"/>
        </a:p>
      </dgm:t>
    </dgm:pt>
    <dgm:pt modelId="{387EAA7B-B344-4332-9F70-304C0674384E}" type="pres">
      <dgm:prSet presAssocID="{EA2800DF-7467-42EB-8A8E-706399CCBA14}" presName="hierRoot3" presStyleCnt="0">
        <dgm:presLayoutVars>
          <dgm:hierBranch val="init"/>
        </dgm:presLayoutVars>
      </dgm:prSet>
      <dgm:spPr/>
    </dgm:pt>
    <dgm:pt modelId="{0697BA87-0A93-43BE-BE70-BE0B765EBAF6}" type="pres">
      <dgm:prSet presAssocID="{EA2800DF-7467-42EB-8A8E-706399CCBA14}" presName="rootComposite3" presStyleCnt="0"/>
      <dgm:spPr/>
    </dgm:pt>
    <dgm:pt modelId="{8F58128E-6D9E-4CC4-96FF-907F82FFD67A}" type="pres">
      <dgm:prSet presAssocID="{EA2800DF-7467-42EB-8A8E-706399CCBA14}" presName="rootText3" presStyleLbl="asst1" presStyleIdx="0" presStyleCnt="2">
        <dgm:presLayoutVars>
          <dgm:chPref val="3"/>
        </dgm:presLayoutVars>
      </dgm:prSet>
      <dgm:spPr/>
      <dgm:t>
        <a:bodyPr/>
        <a:lstStyle/>
        <a:p>
          <a:endParaRPr lang="fr-FR"/>
        </a:p>
      </dgm:t>
    </dgm:pt>
    <dgm:pt modelId="{314EEC43-2C31-4496-B5BE-B85ABE477F58}" type="pres">
      <dgm:prSet presAssocID="{EA2800DF-7467-42EB-8A8E-706399CCBA14}" presName="rootConnector3" presStyleLbl="asst1" presStyleIdx="0" presStyleCnt="2"/>
      <dgm:spPr/>
      <dgm:t>
        <a:bodyPr/>
        <a:lstStyle/>
        <a:p>
          <a:endParaRPr lang="fr-FR"/>
        </a:p>
      </dgm:t>
    </dgm:pt>
    <dgm:pt modelId="{E5401C57-C6BE-41A9-93AF-6605B0522681}" type="pres">
      <dgm:prSet presAssocID="{EA2800DF-7467-42EB-8A8E-706399CCBA14}" presName="hierChild6" presStyleCnt="0"/>
      <dgm:spPr/>
    </dgm:pt>
    <dgm:pt modelId="{3CF8A628-B281-41D6-A7C9-96BA0A72494E}" type="pres">
      <dgm:prSet presAssocID="{EA2800DF-7467-42EB-8A8E-706399CCBA14}" presName="hierChild7" presStyleCnt="0"/>
      <dgm:spPr/>
    </dgm:pt>
    <dgm:pt modelId="{749910E4-F86B-4F30-BE0E-59759AE1C60E}" type="pres">
      <dgm:prSet presAssocID="{90D9B9E7-F9D7-4B63-82EE-FEF1C0F3557B}" presName="Name111" presStyleLbl="parChTrans1D3" presStyleIdx="0" presStyleCnt="1"/>
      <dgm:spPr/>
      <dgm:t>
        <a:bodyPr/>
        <a:lstStyle/>
        <a:p>
          <a:endParaRPr lang="fr-FR"/>
        </a:p>
      </dgm:t>
    </dgm:pt>
    <dgm:pt modelId="{BB1E7469-CCF8-4FF8-ABB2-91CAA99A788A}" type="pres">
      <dgm:prSet presAssocID="{07924173-2410-4105-AD27-04073187C25E}" presName="hierRoot3" presStyleCnt="0">
        <dgm:presLayoutVars>
          <dgm:hierBranch val="init"/>
        </dgm:presLayoutVars>
      </dgm:prSet>
      <dgm:spPr/>
    </dgm:pt>
    <dgm:pt modelId="{2D24490B-83CD-488B-BE10-E9B5F3566602}" type="pres">
      <dgm:prSet presAssocID="{07924173-2410-4105-AD27-04073187C25E}" presName="rootComposite3" presStyleCnt="0"/>
      <dgm:spPr/>
    </dgm:pt>
    <dgm:pt modelId="{D9AB0C75-DB7E-4225-B9E9-1483837056B7}" type="pres">
      <dgm:prSet presAssocID="{07924173-2410-4105-AD27-04073187C25E}" presName="rootText3" presStyleLbl="asst1" presStyleIdx="1" presStyleCnt="2">
        <dgm:presLayoutVars>
          <dgm:chPref val="3"/>
        </dgm:presLayoutVars>
      </dgm:prSet>
      <dgm:spPr/>
      <dgm:t>
        <a:bodyPr/>
        <a:lstStyle/>
        <a:p>
          <a:endParaRPr lang="fr-FR"/>
        </a:p>
      </dgm:t>
    </dgm:pt>
    <dgm:pt modelId="{38FC17C3-D06A-4CE0-A2A5-60010590C671}" type="pres">
      <dgm:prSet presAssocID="{07924173-2410-4105-AD27-04073187C25E}" presName="rootConnector3" presStyleLbl="asst1" presStyleIdx="1" presStyleCnt="2"/>
      <dgm:spPr/>
      <dgm:t>
        <a:bodyPr/>
        <a:lstStyle/>
        <a:p>
          <a:endParaRPr lang="fr-FR"/>
        </a:p>
      </dgm:t>
    </dgm:pt>
    <dgm:pt modelId="{5DB7091D-E10E-45BB-A258-07D8B9993D18}" type="pres">
      <dgm:prSet presAssocID="{07924173-2410-4105-AD27-04073187C25E}" presName="hierChild6" presStyleCnt="0"/>
      <dgm:spPr/>
    </dgm:pt>
    <dgm:pt modelId="{5DD89FE8-2175-4087-BFAB-7B8529A5B4AF}" type="pres">
      <dgm:prSet presAssocID="{7F44AC1F-3B7F-49D1-B0EA-E34F1A636B02}" presName="Name37" presStyleLbl="parChTrans1D4" presStyleIdx="0" presStyleCnt="4"/>
      <dgm:spPr/>
      <dgm:t>
        <a:bodyPr/>
        <a:lstStyle/>
        <a:p>
          <a:endParaRPr lang="fr-FR"/>
        </a:p>
      </dgm:t>
    </dgm:pt>
    <dgm:pt modelId="{335CA0BA-6B61-4676-A012-665C52E03EE5}" type="pres">
      <dgm:prSet presAssocID="{1FAFA7F5-FA45-407C-8F51-026A6B562137}" presName="hierRoot2" presStyleCnt="0">
        <dgm:presLayoutVars>
          <dgm:hierBranch val="init"/>
        </dgm:presLayoutVars>
      </dgm:prSet>
      <dgm:spPr/>
    </dgm:pt>
    <dgm:pt modelId="{D38A07EB-69EE-4D99-B9EE-C02029428DD1}" type="pres">
      <dgm:prSet presAssocID="{1FAFA7F5-FA45-407C-8F51-026A6B562137}" presName="rootComposite" presStyleCnt="0"/>
      <dgm:spPr/>
    </dgm:pt>
    <dgm:pt modelId="{20AD5694-E894-4144-85D2-82BDA4DDDD1B}" type="pres">
      <dgm:prSet presAssocID="{1FAFA7F5-FA45-407C-8F51-026A6B562137}" presName="rootText" presStyleLbl="node4" presStyleIdx="0" presStyleCnt="4">
        <dgm:presLayoutVars>
          <dgm:chPref val="3"/>
        </dgm:presLayoutVars>
      </dgm:prSet>
      <dgm:spPr/>
      <dgm:t>
        <a:bodyPr/>
        <a:lstStyle/>
        <a:p>
          <a:endParaRPr lang="fr-FR"/>
        </a:p>
      </dgm:t>
    </dgm:pt>
    <dgm:pt modelId="{9C147440-48B7-46C4-A753-EB5D9823499E}" type="pres">
      <dgm:prSet presAssocID="{1FAFA7F5-FA45-407C-8F51-026A6B562137}" presName="rootConnector" presStyleLbl="node4" presStyleIdx="0" presStyleCnt="4"/>
      <dgm:spPr/>
      <dgm:t>
        <a:bodyPr/>
        <a:lstStyle/>
        <a:p>
          <a:endParaRPr lang="fr-FR"/>
        </a:p>
      </dgm:t>
    </dgm:pt>
    <dgm:pt modelId="{F949DB6B-6B5F-48EF-8CDE-E5944B334463}" type="pres">
      <dgm:prSet presAssocID="{1FAFA7F5-FA45-407C-8F51-026A6B562137}" presName="hierChild4" presStyleCnt="0"/>
      <dgm:spPr/>
    </dgm:pt>
    <dgm:pt modelId="{7DC0E948-0477-4F0C-8286-60EFB7965655}" type="pres">
      <dgm:prSet presAssocID="{AE3B5A64-9655-4291-8341-06C6EEAB2844}" presName="Name37" presStyleLbl="parChTrans1D4" presStyleIdx="1" presStyleCnt="4"/>
      <dgm:spPr/>
      <dgm:t>
        <a:bodyPr/>
        <a:lstStyle/>
        <a:p>
          <a:endParaRPr lang="fr-FR"/>
        </a:p>
      </dgm:t>
    </dgm:pt>
    <dgm:pt modelId="{9E564C40-A8E5-457A-9D70-CC26EAB7BE67}" type="pres">
      <dgm:prSet presAssocID="{D43A7974-7D66-482C-BB39-4A405ED51816}" presName="hierRoot2" presStyleCnt="0">
        <dgm:presLayoutVars>
          <dgm:hierBranch val="init"/>
        </dgm:presLayoutVars>
      </dgm:prSet>
      <dgm:spPr/>
    </dgm:pt>
    <dgm:pt modelId="{A1F01F54-ECCA-4C7E-8CEB-101E3B30A21F}" type="pres">
      <dgm:prSet presAssocID="{D43A7974-7D66-482C-BB39-4A405ED51816}" presName="rootComposite" presStyleCnt="0"/>
      <dgm:spPr/>
    </dgm:pt>
    <dgm:pt modelId="{73D90354-80FB-4E35-9E2C-0CE02CA2C375}" type="pres">
      <dgm:prSet presAssocID="{D43A7974-7D66-482C-BB39-4A405ED51816}" presName="rootText" presStyleLbl="node4" presStyleIdx="1" presStyleCnt="4">
        <dgm:presLayoutVars>
          <dgm:chPref val="3"/>
        </dgm:presLayoutVars>
      </dgm:prSet>
      <dgm:spPr/>
      <dgm:t>
        <a:bodyPr/>
        <a:lstStyle/>
        <a:p>
          <a:endParaRPr lang="fr-FR"/>
        </a:p>
      </dgm:t>
    </dgm:pt>
    <dgm:pt modelId="{F2A2FF0A-68C2-447A-B6F9-E82F8FAD3209}" type="pres">
      <dgm:prSet presAssocID="{D43A7974-7D66-482C-BB39-4A405ED51816}" presName="rootConnector" presStyleLbl="node4" presStyleIdx="1" presStyleCnt="4"/>
      <dgm:spPr/>
      <dgm:t>
        <a:bodyPr/>
        <a:lstStyle/>
        <a:p>
          <a:endParaRPr lang="fr-FR"/>
        </a:p>
      </dgm:t>
    </dgm:pt>
    <dgm:pt modelId="{B77FF789-5842-45FA-A9D8-CC77433A8EF1}" type="pres">
      <dgm:prSet presAssocID="{D43A7974-7D66-482C-BB39-4A405ED51816}" presName="hierChild4" presStyleCnt="0"/>
      <dgm:spPr/>
    </dgm:pt>
    <dgm:pt modelId="{2769BF26-2CFA-4525-9D66-1B24E5E28A86}" type="pres">
      <dgm:prSet presAssocID="{D43A7974-7D66-482C-BB39-4A405ED51816}" presName="hierChild5" presStyleCnt="0"/>
      <dgm:spPr/>
    </dgm:pt>
    <dgm:pt modelId="{D4CCEE37-397A-470C-9A1C-63FFBC907F4F}" type="pres">
      <dgm:prSet presAssocID="{B750A409-78E0-420F-9E7D-A3C37378FAF8}" presName="Name37" presStyleLbl="parChTrans1D4" presStyleIdx="2" presStyleCnt="4"/>
      <dgm:spPr/>
      <dgm:t>
        <a:bodyPr/>
        <a:lstStyle/>
        <a:p>
          <a:endParaRPr lang="fr-FR"/>
        </a:p>
      </dgm:t>
    </dgm:pt>
    <dgm:pt modelId="{4F5FEA2F-32E5-4B8A-8E08-6E7C74803983}" type="pres">
      <dgm:prSet presAssocID="{57ABD413-73CF-4578-9C6D-48FFB4F37AFC}" presName="hierRoot2" presStyleCnt="0">
        <dgm:presLayoutVars>
          <dgm:hierBranch val="init"/>
        </dgm:presLayoutVars>
      </dgm:prSet>
      <dgm:spPr/>
    </dgm:pt>
    <dgm:pt modelId="{77043BAB-B227-48DA-AE2E-5F47246AC23F}" type="pres">
      <dgm:prSet presAssocID="{57ABD413-73CF-4578-9C6D-48FFB4F37AFC}" presName="rootComposite" presStyleCnt="0"/>
      <dgm:spPr/>
    </dgm:pt>
    <dgm:pt modelId="{D214C5F2-E71A-4F0A-922F-103C124066EC}" type="pres">
      <dgm:prSet presAssocID="{57ABD413-73CF-4578-9C6D-48FFB4F37AFC}" presName="rootText" presStyleLbl="node4" presStyleIdx="2" presStyleCnt="4">
        <dgm:presLayoutVars>
          <dgm:chPref val="3"/>
        </dgm:presLayoutVars>
      </dgm:prSet>
      <dgm:spPr/>
      <dgm:t>
        <a:bodyPr/>
        <a:lstStyle/>
        <a:p>
          <a:endParaRPr lang="fr-FR"/>
        </a:p>
      </dgm:t>
    </dgm:pt>
    <dgm:pt modelId="{F27A07FF-9BD6-449D-A012-1E28DEEB6819}" type="pres">
      <dgm:prSet presAssocID="{57ABD413-73CF-4578-9C6D-48FFB4F37AFC}" presName="rootConnector" presStyleLbl="node4" presStyleIdx="2" presStyleCnt="4"/>
      <dgm:spPr/>
      <dgm:t>
        <a:bodyPr/>
        <a:lstStyle/>
        <a:p>
          <a:endParaRPr lang="fr-FR"/>
        </a:p>
      </dgm:t>
    </dgm:pt>
    <dgm:pt modelId="{A4EED700-0352-48BF-8BA6-29616336A74F}" type="pres">
      <dgm:prSet presAssocID="{57ABD413-73CF-4578-9C6D-48FFB4F37AFC}" presName="hierChild4" presStyleCnt="0"/>
      <dgm:spPr/>
    </dgm:pt>
    <dgm:pt modelId="{37C545BA-470B-4B44-9B4D-B14EAA144870}" type="pres">
      <dgm:prSet presAssocID="{57ABD413-73CF-4578-9C6D-48FFB4F37AFC}" presName="hierChild5" presStyleCnt="0"/>
      <dgm:spPr/>
    </dgm:pt>
    <dgm:pt modelId="{B5323C59-5AD0-4B5B-A35B-2D24249E2E58}" type="pres">
      <dgm:prSet presAssocID="{1D0C414A-44D7-4E4C-AEAE-C0893655E741}" presName="Name37" presStyleLbl="parChTrans1D4" presStyleIdx="3" presStyleCnt="4"/>
      <dgm:spPr/>
      <dgm:t>
        <a:bodyPr/>
        <a:lstStyle/>
        <a:p>
          <a:endParaRPr lang="fr-FR"/>
        </a:p>
      </dgm:t>
    </dgm:pt>
    <dgm:pt modelId="{B31024C8-F9E2-450F-874B-223B980DA8CA}" type="pres">
      <dgm:prSet presAssocID="{754893D7-51B0-4146-B9D3-062E9B3A9940}" presName="hierRoot2" presStyleCnt="0">
        <dgm:presLayoutVars>
          <dgm:hierBranch val="init"/>
        </dgm:presLayoutVars>
      </dgm:prSet>
      <dgm:spPr/>
    </dgm:pt>
    <dgm:pt modelId="{ECA1AC93-02A7-4D0F-945B-39ADD904BCCC}" type="pres">
      <dgm:prSet presAssocID="{754893D7-51B0-4146-B9D3-062E9B3A9940}" presName="rootComposite" presStyleCnt="0"/>
      <dgm:spPr/>
    </dgm:pt>
    <dgm:pt modelId="{C56950E4-FBB9-4ACC-A9E6-59AF80AE2126}" type="pres">
      <dgm:prSet presAssocID="{754893D7-51B0-4146-B9D3-062E9B3A9940}" presName="rootText" presStyleLbl="node4" presStyleIdx="3" presStyleCnt="4">
        <dgm:presLayoutVars>
          <dgm:chPref val="3"/>
        </dgm:presLayoutVars>
      </dgm:prSet>
      <dgm:spPr/>
      <dgm:t>
        <a:bodyPr/>
        <a:lstStyle/>
        <a:p>
          <a:endParaRPr lang="fr-FR"/>
        </a:p>
      </dgm:t>
    </dgm:pt>
    <dgm:pt modelId="{D31A6085-59AD-4544-A31A-70AE72EAB4B2}" type="pres">
      <dgm:prSet presAssocID="{754893D7-51B0-4146-B9D3-062E9B3A9940}" presName="rootConnector" presStyleLbl="node4" presStyleIdx="3" presStyleCnt="4"/>
      <dgm:spPr/>
      <dgm:t>
        <a:bodyPr/>
        <a:lstStyle/>
        <a:p>
          <a:endParaRPr lang="fr-FR"/>
        </a:p>
      </dgm:t>
    </dgm:pt>
    <dgm:pt modelId="{B26E09EB-D506-453F-8109-FAA03F6E3688}" type="pres">
      <dgm:prSet presAssocID="{754893D7-51B0-4146-B9D3-062E9B3A9940}" presName="hierChild4" presStyleCnt="0"/>
      <dgm:spPr/>
    </dgm:pt>
    <dgm:pt modelId="{9C35BCE2-FAFA-42AE-9147-9A65278ACE7D}" type="pres">
      <dgm:prSet presAssocID="{754893D7-51B0-4146-B9D3-062E9B3A9940}" presName="hierChild5" presStyleCnt="0"/>
      <dgm:spPr/>
    </dgm:pt>
    <dgm:pt modelId="{168E18EF-F3E8-4419-8641-BBC055238C9D}" type="pres">
      <dgm:prSet presAssocID="{1FAFA7F5-FA45-407C-8F51-026A6B562137}" presName="hierChild5" presStyleCnt="0"/>
      <dgm:spPr/>
    </dgm:pt>
    <dgm:pt modelId="{4716433E-DDDD-435F-B58F-B81602207712}" type="pres">
      <dgm:prSet presAssocID="{07924173-2410-4105-AD27-04073187C25E}" presName="hierChild7" presStyleCnt="0"/>
      <dgm:spPr/>
    </dgm:pt>
  </dgm:ptLst>
  <dgm:cxnLst>
    <dgm:cxn modelId="{A71874F4-BDFB-4DC6-8A92-4AE697ADE9A1}" type="presOf" srcId="{57ABD413-73CF-4578-9C6D-48FFB4F37AFC}" destId="{D214C5F2-E71A-4F0A-922F-103C124066EC}" srcOrd="0" destOrd="0" presId="urn:microsoft.com/office/officeart/2005/8/layout/orgChart1"/>
    <dgm:cxn modelId="{47BE8A34-AB7D-41D5-841F-A16B7A472901}" type="presOf" srcId="{07924173-2410-4105-AD27-04073187C25E}" destId="{38FC17C3-D06A-4CE0-A2A5-60010590C671}" srcOrd="1" destOrd="0" presId="urn:microsoft.com/office/officeart/2005/8/layout/orgChart1"/>
    <dgm:cxn modelId="{1EC5B573-07AA-493F-BF18-ACA2988BD39B}" type="presOf" srcId="{754893D7-51B0-4146-B9D3-062E9B3A9940}" destId="{C56950E4-FBB9-4ACC-A9E6-59AF80AE2126}" srcOrd="0" destOrd="0" presId="urn:microsoft.com/office/officeart/2005/8/layout/orgChart1"/>
    <dgm:cxn modelId="{A7D97AEB-952F-4BA9-B8FE-17CA2446CA19}" srcId="{1036620C-4817-4459-84EE-8CAC9466F146}" destId="{EA2800DF-7467-42EB-8A8E-706399CCBA14}" srcOrd="0" destOrd="0" parTransId="{988E88FE-F69D-4BB1-AA67-A3A3966436D7}" sibTransId="{44DBA3A2-3168-4351-BC17-5302484652AB}"/>
    <dgm:cxn modelId="{D345B8BB-A8F4-4D09-A68B-86F08132613B}" type="presOf" srcId="{1FAFA7F5-FA45-407C-8F51-026A6B562137}" destId="{20AD5694-E894-4144-85D2-82BDA4DDDD1B}" srcOrd="0" destOrd="0" presId="urn:microsoft.com/office/officeart/2005/8/layout/orgChart1"/>
    <dgm:cxn modelId="{2CED3870-F757-4361-9EDE-CF41D3DFFB7D}" srcId="{1FAFA7F5-FA45-407C-8F51-026A6B562137}" destId="{D43A7974-7D66-482C-BB39-4A405ED51816}" srcOrd="0" destOrd="0" parTransId="{AE3B5A64-9655-4291-8341-06C6EEAB2844}" sibTransId="{7AE80D46-2BBC-4392-82CB-B1C4FA3A5A8E}"/>
    <dgm:cxn modelId="{1168FA44-1952-4816-8119-D97C510E4A55}" srcId="{1FAFA7F5-FA45-407C-8F51-026A6B562137}" destId="{754893D7-51B0-4146-B9D3-062E9B3A9940}" srcOrd="2" destOrd="0" parTransId="{1D0C414A-44D7-4E4C-AEAE-C0893655E741}" sibTransId="{AF4C171D-9F6F-4587-B3C3-344BB5EE6C7A}"/>
    <dgm:cxn modelId="{75A6DC13-1D20-43C7-8F93-C7DF2D4914B0}" type="presOf" srcId="{57ABD413-73CF-4578-9C6D-48FFB4F37AFC}" destId="{F27A07FF-9BD6-449D-A012-1E28DEEB6819}" srcOrd="1" destOrd="0" presId="urn:microsoft.com/office/officeart/2005/8/layout/orgChart1"/>
    <dgm:cxn modelId="{1C8084C0-C0AF-443A-A334-FB37F490B1CB}" type="presOf" srcId="{EA2800DF-7467-42EB-8A8E-706399CCBA14}" destId="{8F58128E-6D9E-4CC4-96FF-907F82FFD67A}" srcOrd="0" destOrd="0" presId="urn:microsoft.com/office/officeart/2005/8/layout/orgChart1"/>
    <dgm:cxn modelId="{1759A9F7-6A0C-4C78-95B1-0FD6746DCB20}" type="presOf" srcId="{07924173-2410-4105-AD27-04073187C25E}" destId="{D9AB0C75-DB7E-4225-B9E9-1483837056B7}" srcOrd="0" destOrd="0" presId="urn:microsoft.com/office/officeart/2005/8/layout/orgChart1"/>
    <dgm:cxn modelId="{34DD50EA-2D22-4407-9138-66C97FE48F71}" type="presOf" srcId="{D43A7974-7D66-482C-BB39-4A405ED51816}" destId="{F2A2FF0A-68C2-447A-B6F9-E82F8FAD3209}" srcOrd="1" destOrd="0" presId="urn:microsoft.com/office/officeart/2005/8/layout/orgChart1"/>
    <dgm:cxn modelId="{BD7E774C-C61C-40C7-924C-8A9E30DDBDA3}" type="presOf" srcId="{AE3B5A64-9655-4291-8341-06C6EEAB2844}" destId="{7DC0E948-0477-4F0C-8286-60EFB7965655}" srcOrd="0" destOrd="0" presId="urn:microsoft.com/office/officeart/2005/8/layout/orgChart1"/>
    <dgm:cxn modelId="{5E456D99-B897-49FC-AF2A-234A3D354C6E}" type="presOf" srcId="{802D72FD-49BE-49A9-9B1A-E342D6EC1706}" destId="{471D6CD4-6019-4957-9137-58A843DD431D}" srcOrd="0" destOrd="0" presId="urn:microsoft.com/office/officeart/2005/8/layout/orgChart1"/>
    <dgm:cxn modelId="{5C0699AB-E857-466F-B459-440302AE45BF}" type="presOf" srcId="{7F44AC1F-3B7F-49D1-B0EA-E34F1A636B02}" destId="{5DD89FE8-2175-4087-BFAB-7B8529A5B4AF}" srcOrd="0" destOrd="0" presId="urn:microsoft.com/office/officeart/2005/8/layout/orgChart1"/>
    <dgm:cxn modelId="{DB91995B-8D37-4CDC-B6C8-9C2C0D05373F}" srcId="{802D72FD-49BE-49A9-9B1A-E342D6EC1706}" destId="{1036620C-4817-4459-84EE-8CAC9466F146}" srcOrd="0" destOrd="0" parTransId="{ACB87D5F-023B-4154-B5F6-865A6CFDD04C}" sibTransId="{1ED0B98E-DC1A-4904-BEA8-40DA3B5417DC}"/>
    <dgm:cxn modelId="{510B1E02-407A-4A31-AF3D-5A6BA723B6B7}" type="presOf" srcId="{1036620C-4817-4459-84EE-8CAC9466F146}" destId="{C0B2F5AD-A3D5-4ABB-B033-7F2FB63D52A9}" srcOrd="0" destOrd="0" presId="urn:microsoft.com/office/officeart/2005/8/layout/orgChart1"/>
    <dgm:cxn modelId="{EB3EA713-AEF4-46E7-B9FD-8DFBAF0A33C0}" type="presOf" srcId="{988E88FE-F69D-4BB1-AA67-A3A3966436D7}" destId="{AE98E2BD-BFFD-4C46-8BDF-FCC68E1ED506}" srcOrd="0" destOrd="0" presId="urn:microsoft.com/office/officeart/2005/8/layout/orgChart1"/>
    <dgm:cxn modelId="{A1E205A0-C71C-42EA-B615-CDFDAD3A2CD5}" type="presOf" srcId="{EA2800DF-7467-42EB-8A8E-706399CCBA14}" destId="{314EEC43-2C31-4496-B5BE-B85ABE477F58}" srcOrd="1" destOrd="0" presId="urn:microsoft.com/office/officeart/2005/8/layout/orgChart1"/>
    <dgm:cxn modelId="{E1FFEBCD-9A82-49FC-B76B-87FA3A056FDA}" srcId="{07924173-2410-4105-AD27-04073187C25E}" destId="{1FAFA7F5-FA45-407C-8F51-026A6B562137}" srcOrd="0" destOrd="0" parTransId="{7F44AC1F-3B7F-49D1-B0EA-E34F1A636B02}" sibTransId="{AF8BAEE3-29F6-4C5A-846B-BD88DC906409}"/>
    <dgm:cxn modelId="{617F1EFD-A505-456A-827A-C3EF9864C3DB}" type="presOf" srcId="{B750A409-78E0-420F-9E7D-A3C37378FAF8}" destId="{D4CCEE37-397A-470C-9A1C-63FFBC907F4F}" srcOrd="0" destOrd="0" presId="urn:microsoft.com/office/officeart/2005/8/layout/orgChart1"/>
    <dgm:cxn modelId="{5B17D03D-D402-4B72-972D-D034C2BCF737}" type="presOf" srcId="{1D0C414A-44D7-4E4C-AEAE-C0893655E741}" destId="{B5323C59-5AD0-4B5B-A35B-2D24249E2E58}" srcOrd="0" destOrd="0" presId="urn:microsoft.com/office/officeart/2005/8/layout/orgChart1"/>
    <dgm:cxn modelId="{9835775A-F743-42B0-8011-380BE5D3F71E}" type="presOf" srcId="{D43A7974-7D66-482C-BB39-4A405ED51816}" destId="{73D90354-80FB-4E35-9E2C-0CE02CA2C375}" srcOrd="0" destOrd="0" presId="urn:microsoft.com/office/officeart/2005/8/layout/orgChart1"/>
    <dgm:cxn modelId="{4B91B387-EA6A-4507-9735-08A22385FBC0}" srcId="{EA2800DF-7467-42EB-8A8E-706399CCBA14}" destId="{07924173-2410-4105-AD27-04073187C25E}" srcOrd="0" destOrd="0" parTransId="{90D9B9E7-F9D7-4B63-82EE-FEF1C0F3557B}" sibTransId="{EED94679-583B-4EED-9A09-0371B3F2AB3C}"/>
    <dgm:cxn modelId="{0D959CC8-3DB0-41AD-9C0F-56D252BDCF35}" type="presOf" srcId="{754893D7-51B0-4146-B9D3-062E9B3A9940}" destId="{D31A6085-59AD-4544-A31A-70AE72EAB4B2}" srcOrd="1" destOrd="0" presId="urn:microsoft.com/office/officeart/2005/8/layout/orgChart1"/>
    <dgm:cxn modelId="{2088AFCF-32C5-4705-9C81-0A276DB4072B}" type="presOf" srcId="{1FAFA7F5-FA45-407C-8F51-026A6B562137}" destId="{9C147440-48B7-46C4-A753-EB5D9823499E}" srcOrd="1" destOrd="0" presId="urn:microsoft.com/office/officeart/2005/8/layout/orgChart1"/>
    <dgm:cxn modelId="{6B079213-985E-49CC-8CB3-6F21699CF6BF}" type="presOf" srcId="{1036620C-4817-4459-84EE-8CAC9466F146}" destId="{503ECAAA-3D63-4334-B177-2B99AB56AF83}" srcOrd="1" destOrd="0" presId="urn:microsoft.com/office/officeart/2005/8/layout/orgChart1"/>
    <dgm:cxn modelId="{C6DC3842-C7BA-4A3A-9135-4A909572D20C}" type="presOf" srcId="{90D9B9E7-F9D7-4B63-82EE-FEF1C0F3557B}" destId="{749910E4-F86B-4F30-BE0E-59759AE1C60E}" srcOrd="0" destOrd="0" presId="urn:microsoft.com/office/officeart/2005/8/layout/orgChart1"/>
    <dgm:cxn modelId="{6E99052F-08E9-4B4B-B567-CA09F2C1FC64}" srcId="{1FAFA7F5-FA45-407C-8F51-026A6B562137}" destId="{57ABD413-73CF-4578-9C6D-48FFB4F37AFC}" srcOrd="1" destOrd="0" parTransId="{B750A409-78E0-420F-9E7D-A3C37378FAF8}" sibTransId="{486A197E-3DD8-40ED-9009-0E461A259EF2}"/>
    <dgm:cxn modelId="{D5B6C254-FC17-4FFF-BEA8-05A0F362D56E}" type="presParOf" srcId="{471D6CD4-6019-4957-9137-58A843DD431D}" destId="{940301CD-2EA0-44D4-8794-BDFE292E9244}" srcOrd="0" destOrd="0" presId="urn:microsoft.com/office/officeart/2005/8/layout/orgChart1"/>
    <dgm:cxn modelId="{D020AC1A-EBFC-457B-B30B-498E976F1895}" type="presParOf" srcId="{940301CD-2EA0-44D4-8794-BDFE292E9244}" destId="{F04CBCDA-8E16-4AAC-AC4D-E12719B3C510}" srcOrd="0" destOrd="0" presId="urn:microsoft.com/office/officeart/2005/8/layout/orgChart1"/>
    <dgm:cxn modelId="{DD30824D-005F-45A2-894A-8019D849DFD5}" type="presParOf" srcId="{F04CBCDA-8E16-4AAC-AC4D-E12719B3C510}" destId="{C0B2F5AD-A3D5-4ABB-B033-7F2FB63D52A9}" srcOrd="0" destOrd="0" presId="urn:microsoft.com/office/officeart/2005/8/layout/orgChart1"/>
    <dgm:cxn modelId="{A798E6B2-CFE1-4520-887F-CE2E468CBB20}" type="presParOf" srcId="{F04CBCDA-8E16-4AAC-AC4D-E12719B3C510}" destId="{503ECAAA-3D63-4334-B177-2B99AB56AF83}" srcOrd="1" destOrd="0" presId="urn:microsoft.com/office/officeart/2005/8/layout/orgChart1"/>
    <dgm:cxn modelId="{6612B674-BF05-4B5F-BF7F-670F6363F72C}" type="presParOf" srcId="{940301CD-2EA0-44D4-8794-BDFE292E9244}" destId="{CE0C2B32-E3DA-4947-BF10-2962DE8DAB20}" srcOrd="1" destOrd="0" presId="urn:microsoft.com/office/officeart/2005/8/layout/orgChart1"/>
    <dgm:cxn modelId="{9C835C86-3CD0-4EC1-9840-32587B0636E9}" type="presParOf" srcId="{940301CD-2EA0-44D4-8794-BDFE292E9244}" destId="{BB07CC73-EA5C-43A2-B55B-19AD196DA37D}" srcOrd="2" destOrd="0" presId="urn:microsoft.com/office/officeart/2005/8/layout/orgChart1"/>
    <dgm:cxn modelId="{3E0FBEB4-ADBA-4D69-BDF5-96A72BB0A5E4}" type="presParOf" srcId="{BB07CC73-EA5C-43A2-B55B-19AD196DA37D}" destId="{AE98E2BD-BFFD-4C46-8BDF-FCC68E1ED506}" srcOrd="0" destOrd="0" presId="urn:microsoft.com/office/officeart/2005/8/layout/orgChart1"/>
    <dgm:cxn modelId="{8240E1DD-4A49-47D6-85C9-F4D5F2600838}" type="presParOf" srcId="{BB07CC73-EA5C-43A2-B55B-19AD196DA37D}" destId="{387EAA7B-B344-4332-9F70-304C0674384E}" srcOrd="1" destOrd="0" presId="urn:microsoft.com/office/officeart/2005/8/layout/orgChart1"/>
    <dgm:cxn modelId="{64D1C08C-DF88-4B6C-A991-38088CCD6B2C}" type="presParOf" srcId="{387EAA7B-B344-4332-9F70-304C0674384E}" destId="{0697BA87-0A93-43BE-BE70-BE0B765EBAF6}" srcOrd="0" destOrd="0" presId="urn:microsoft.com/office/officeart/2005/8/layout/orgChart1"/>
    <dgm:cxn modelId="{87E83D15-CE88-422D-8EF0-C9EFC37659A1}" type="presParOf" srcId="{0697BA87-0A93-43BE-BE70-BE0B765EBAF6}" destId="{8F58128E-6D9E-4CC4-96FF-907F82FFD67A}" srcOrd="0" destOrd="0" presId="urn:microsoft.com/office/officeart/2005/8/layout/orgChart1"/>
    <dgm:cxn modelId="{C1B7C332-9AC7-478D-AC09-51F22C1772A4}" type="presParOf" srcId="{0697BA87-0A93-43BE-BE70-BE0B765EBAF6}" destId="{314EEC43-2C31-4496-B5BE-B85ABE477F58}" srcOrd="1" destOrd="0" presId="urn:microsoft.com/office/officeart/2005/8/layout/orgChart1"/>
    <dgm:cxn modelId="{814B19DB-A4AA-46BB-9862-EE81369DA638}" type="presParOf" srcId="{387EAA7B-B344-4332-9F70-304C0674384E}" destId="{E5401C57-C6BE-41A9-93AF-6605B0522681}" srcOrd="1" destOrd="0" presId="urn:microsoft.com/office/officeart/2005/8/layout/orgChart1"/>
    <dgm:cxn modelId="{A2CEC38B-8E43-4305-BD3C-1364AE922F64}" type="presParOf" srcId="{387EAA7B-B344-4332-9F70-304C0674384E}" destId="{3CF8A628-B281-41D6-A7C9-96BA0A72494E}" srcOrd="2" destOrd="0" presId="urn:microsoft.com/office/officeart/2005/8/layout/orgChart1"/>
    <dgm:cxn modelId="{98FD4021-0F74-4C55-8847-2A30E1593034}" type="presParOf" srcId="{3CF8A628-B281-41D6-A7C9-96BA0A72494E}" destId="{749910E4-F86B-4F30-BE0E-59759AE1C60E}" srcOrd="0" destOrd="0" presId="urn:microsoft.com/office/officeart/2005/8/layout/orgChart1"/>
    <dgm:cxn modelId="{E010182B-EB58-4E01-858F-35247834E88D}" type="presParOf" srcId="{3CF8A628-B281-41D6-A7C9-96BA0A72494E}" destId="{BB1E7469-CCF8-4FF8-ABB2-91CAA99A788A}" srcOrd="1" destOrd="0" presId="urn:microsoft.com/office/officeart/2005/8/layout/orgChart1"/>
    <dgm:cxn modelId="{E18CF33B-EF68-451D-A5D3-F4E2B0A10CBD}" type="presParOf" srcId="{BB1E7469-CCF8-4FF8-ABB2-91CAA99A788A}" destId="{2D24490B-83CD-488B-BE10-E9B5F3566602}" srcOrd="0" destOrd="0" presId="urn:microsoft.com/office/officeart/2005/8/layout/orgChart1"/>
    <dgm:cxn modelId="{B3334F1E-004B-4F9D-9219-E6C74F49A04E}" type="presParOf" srcId="{2D24490B-83CD-488B-BE10-E9B5F3566602}" destId="{D9AB0C75-DB7E-4225-B9E9-1483837056B7}" srcOrd="0" destOrd="0" presId="urn:microsoft.com/office/officeart/2005/8/layout/orgChart1"/>
    <dgm:cxn modelId="{9A1D1B47-F9EC-4CB2-8C1D-F02DCC15C3A5}" type="presParOf" srcId="{2D24490B-83CD-488B-BE10-E9B5F3566602}" destId="{38FC17C3-D06A-4CE0-A2A5-60010590C671}" srcOrd="1" destOrd="0" presId="urn:microsoft.com/office/officeart/2005/8/layout/orgChart1"/>
    <dgm:cxn modelId="{FC1DFD37-AC23-4246-8A90-4977BBCCB1C4}" type="presParOf" srcId="{BB1E7469-CCF8-4FF8-ABB2-91CAA99A788A}" destId="{5DB7091D-E10E-45BB-A258-07D8B9993D18}" srcOrd="1" destOrd="0" presId="urn:microsoft.com/office/officeart/2005/8/layout/orgChart1"/>
    <dgm:cxn modelId="{D90EC36E-DBD2-4175-8EA5-74E731B66B7A}" type="presParOf" srcId="{5DB7091D-E10E-45BB-A258-07D8B9993D18}" destId="{5DD89FE8-2175-4087-BFAB-7B8529A5B4AF}" srcOrd="0" destOrd="0" presId="urn:microsoft.com/office/officeart/2005/8/layout/orgChart1"/>
    <dgm:cxn modelId="{AE03E5CB-FA86-4C8F-8018-98E90127DB9A}" type="presParOf" srcId="{5DB7091D-E10E-45BB-A258-07D8B9993D18}" destId="{335CA0BA-6B61-4676-A012-665C52E03EE5}" srcOrd="1" destOrd="0" presId="urn:microsoft.com/office/officeart/2005/8/layout/orgChart1"/>
    <dgm:cxn modelId="{F2989472-0EE0-4C7E-8803-F1F627FAD14D}" type="presParOf" srcId="{335CA0BA-6B61-4676-A012-665C52E03EE5}" destId="{D38A07EB-69EE-4D99-B9EE-C02029428DD1}" srcOrd="0" destOrd="0" presId="urn:microsoft.com/office/officeart/2005/8/layout/orgChart1"/>
    <dgm:cxn modelId="{7E535A76-3E0D-4748-AAF1-BF6D06E13CF8}" type="presParOf" srcId="{D38A07EB-69EE-4D99-B9EE-C02029428DD1}" destId="{20AD5694-E894-4144-85D2-82BDA4DDDD1B}" srcOrd="0" destOrd="0" presId="urn:microsoft.com/office/officeart/2005/8/layout/orgChart1"/>
    <dgm:cxn modelId="{41954AD1-A886-451B-908C-3C7721E8DB25}" type="presParOf" srcId="{D38A07EB-69EE-4D99-B9EE-C02029428DD1}" destId="{9C147440-48B7-46C4-A753-EB5D9823499E}" srcOrd="1" destOrd="0" presId="urn:microsoft.com/office/officeart/2005/8/layout/orgChart1"/>
    <dgm:cxn modelId="{BD40D15A-9B6D-4392-BBC1-0440E1CC36A5}" type="presParOf" srcId="{335CA0BA-6B61-4676-A012-665C52E03EE5}" destId="{F949DB6B-6B5F-48EF-8CDE-E5944B334463}" srcOrd="1" destOrd="0" presId="urn:microsoft.com/office/officeart/2005/8/layout/orgChart1"/>
    <dgm:cxn modelId="{A7E71240-5516-4007-8772-38BB41098C36}" type="presParOf" srcId="{F949DB6B-6B5F-48EF-8CDE-E5944B334463}" destId="{7DC0E948-0477-4F0C-8286-60EFB7965655}" srcOrd="0" destOrd="0" presId="urn:microsoft.com/office/officeart/2005/8/layout/orgChart1"/>
    <dgm:cxn modelId="{78C81869-0582-47CD-B06D-C99020F05C5F}" type="presParOf" srcId="{F949DB6B-6B5F-48EF-8CDE-E5944B334463}" destId="{9E564C40-A8E5-457A-9D70-CC26EAB7BE67}" srcOrd="1" destOrd="0" presId="urn:microsoft.com/office/officeart/2005/8/layout/orgChart1"/>
    <dgm:cxn modelId="{215614DF-E1F3-4857-9A53-13740A8B4C74}" type="presParOf" srcId="{9E564C40-A8E5-457A-9D70-CC26EAB7BE67}" destId="{A1F01F54-ECCA-4C7E-8CEB-101E3B30A21F}" srcOrd="0" destOrd="0" presId="urn:microsoft.com/office/officeart/2005/8/layout/orgChart1"/>
    <dgm:cxn modelId="{245641EF-E2FB-4AD5-8C45-F9CF0CAE7FCF}" type="presParOf" srcId="{A1F01F54-ECCA-4C7E-8CEB-101E3B30A21F}" destId="{73D90354-80FB-4E35-9E2C-0CE02CA2C375}" srcOrd="0" destOrd="0" presId="urn:microsoft.com/office/officeart/2005/8/layout/orgChart1"/>
    <dgm:cxn modelId="{D6FD09A5-4DEC-449C-AFDE-CF5B10F33F93}" type="presParOf" srcId="{A1F01F54-ECCA-4C7E-8CEB-101E3B30A21F}" destId="{F2A2FF0A-68C2-447A-B6F9-E82F8FAD3209}" srcOrd="1" destOrd="0" presId="urn:microsoft.com/office/officeart/2005/8/layout/orgChart1"/>
    <dgm:cxn modelId="{E695CF25-EF38-4740-8551-EC546B8ACAA0}" type="presParOf" srcId="{9E564C40-A8E5-457A-9D70-CC26EAB7BE67}" destId="{B77FF789-5842-45FA-A9D8-CC77433A8EF1}" srcOrd="1" destOrd="0" presId="urn:microsoft.com/office/officeart/2005/8/layout/orgChart1"/>
    <dgm:cxn modelId="{75767A0A-C584-4F5E-BF08-6A5C69F17079}" type="presParOf" srcId="{9E564C40-A8E5-457A-9D70-CC26EAB7BE67}" destId="{2769BF26-2CFA-4525-9D66-1B24E5E28A86}" srcOrd="2" destOrd="0" presId="urn:microsoft.com/office/officeart/2005/8/layout/orgChart1"/>
    <dgm:cxn modelId="{A1AD957A-319A-46D2-BADD-A26E0BC785A2}" type="presParOf" srcId="{F949DB6B-6B5F-48EF-8CDE-E5944B334463}" destId="{D4CCEE37-397A-470C-9A1C-63FFBC907F4F}" srcOrd="2" destOrd="0" presId="urn:microsoft.com/office/officeart/2005/8/layout/orgChart1"/>
    <dgm:cxn modelId="{FE3F12B4-44BA-4EF0-AED3-A856AFC2D1A4}" type="presParOf" srcId="{F949DB6B-6B5F-48EF-8CDE-E5944B334463}" destId="{4F5FEA2F-32E5-4B8A-8E08-6E7C74803983}" srcOrd="3" destOrd="0" presId="urn:microsoft.com/office/officeart/2005/8/layout/orgChart1"/>
    <dgm:cxn modelId="{75B35ACE-1E76-4A4D-BE91-CFCE6BD5E040}" type="presParOf" srcId="{4F5FEA2F-32E5-4B8A-8E08-6E7C74803983}" destId="{77043BAB-B227-48DA-AE2E-5F47246AC23F}" srcOrd="0" destOrd="0" presId="urn:microsoft.com/office/officeart/2005/8/layout/orgChart1"/>
    <dgm:cxn modelId="{82448931-520D-42BA-A06D-F882F45BCCAA}" type="presParOf" srcId="{77043BAB-B227-48DA-AE2E-5F47246AC23F}" destId="{D214C5F2-E71A-4F0A-922F-103C124066EC}" srcOrd="0" destOrd="0" presId="urn:microsoft.com/office/officeart/2005/8/layout/orgChart1"/>
    <dgm:cxn modelId="{C17601EC-35CC-4A77-9AB4-58716D61E847}" type="presParOf" srcId="{77043BAB-B227-48DA-AE2E-5F47246AC23F}" destId="{F27A07FF-9BD6-449D-A012-1E28DEEB6819}" srcOrd="1" destOrd="0" presId="urn:microsoft.com/office/officeart/2005/8/layout/orgChart1"/>
    <dgm:cxn modelId="{D45773D4-6220-4BEB-8C54-589C509088A4}" type="presParOf" srcId="{4F5FEA2F-32E5-4B8A-8E08-6E7C74803983}" destId="{A4EED700-0352-48BF-8BA6-29616336A74F}" srcOrd="1" destOrd="0" presId="urn:microsoft.com/office/officeart/2005/8/layout/orgChart1"/>
    <dgm:cxn modelId="{40C5DED8-E748-4E1C-89E3-C0CAAFF194B7}" type="presParOf" srcId="{4F5FEA2F-32E5-4B8A-8E08-6E7C74803983}" destId="{37C545BA-470B-4B44-9B4D-B14EAA144870}" srcOrd="2" destOrd="0" presId="urn:microsoft.com/office/officeart/2005/8/layout/orgChart1"/>
    <dgm:cxn modelId="{CD21FE35-BD88-41BC-9962-8E43915585C8}" type="presParOf" srcId="{F949DB6B-6B5F-48EF-8CDE-E5944B334463}" destId="{B5323C59-5AD0-4B5B-A35B-2D24249E2E58}" srcOrd="4" destOrd="0" presId="urn:microsoft.com/office/officeart/2005/8/layout/orgChart1"/>
    <dgm:cxn modelId="{448A5CCE-C4E9-49B0-87E3-045E1E95C9C4}" type="presParOf" srcId="{F949DB6B-6B5F-48EF-8CDE-E5944B334463}" destId="{B31024C8-F9E2-450F-874B-223B980DA8CA}" srcOrd="5" destOrd="0" presId="urn:microsoft.com/office/officeart/2005/8/layout/orgChart1"/>
    <dgm:cxn modelId="{6F7E88C6-B6AE-41D7-8E63-CCD44D324644}" type="presParOf" srcId="{B31024C8-F9E2-450F-874B-223B980DA8CA}" destId="{ECA1AC93-02A7-4D0F-945B-39ADD904BCCC}" srcOrd="0" destOrd="0" presId="urn:microsoft.com/office/officeart/2005/8/layout/orgChart1"/>
    <dgm:cxn modelId="{58E87B05-ADBD-4743-9C2D-A0246A0EC12B}" type="presParOf" srcId="{ECA1AC93-02A7-4D0F-945B-39ADD904BCCC}" destId="{C56950E4-FBB9-4ACC-A9E6-59AF80AE2126}" srcOrd="0" destOrd="0" presId="urn:microsoft.com/office/officeart/2005/8/layout/orgChart1"/>
    <dgm:cxn modelId="{3EDB5843-4A3E-4EA9-8F46-FDFD975DE6E8}" type="presParOf" srcId="{ECA1AC93-02A7-4D0F-945B-39ADD904BCCC}" destId="{D31A6085-59AD-4544-A31A-70AE72EAB4B2}" srcOrd="1" destOrd="0" presId="urn:microsoft.com/office/officeart/2005/8/layout/orgChart1"/>
    <dgm:cxn modelId="{C5BA0232-3ABE-44CF-B4AC-2D204D9F749D}" type="presParOf" srcId="{B31024C8-F9E2-450F-874B-223B980DA8CA}" destId="{B26E09EB-D506-453F-8109-FAA03F6E3688}" srcOrd="1" destOrd="0" presId="urn:microsoft.com/office/officeart/2005/8/layout/orgChart1"/>
    <dgm:cxn modelId="{C6DC0AF5-7E75-4231-BA42-65B95CCC07BE}" type="presParOf" srcId="{B31024C8-F9E2-450F-874B-223B980DA8CA}" destId="{9C35BCE2-FAFA-42AE-9147-9A65278ACE7D}" srcOrd="2" destOrd="0" presId="urn:microsoft.com/office/officeart/2005/8/layout/orgChart1"/>
    <dgm:cxn modelId="{3B5F3285-7704-4D97-9E08-BD08B4BF94A3}" type="presParOf" srcId="{335CA0BA-6B61-4676-A012-665C52E03EE5}" destId="{168E18EF-F3E8-4419-8641-BBC055238C9D}" srcOrd="2" destOrd="0" presId="urn:microsoft.com/office/officeart/2005/8/layout/orgChart1"/>
    <dgm:cxn modelId="{FFEE3E52-6275-45AD-AF78-D5C6C097ED86}" type="presParOf" srcId="{BB1E7469-CCF8-4FF8-ABB2-91CAA99A788A}" destId="{4716433E-DDDD-435F-B58F-B81602207712}"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0.67211</cdr:x>
      <cdr:y>0.71429</cdr:y>
    </cdr:from>
    <cdr:to>
      <cdr:x>0.95316</cdr:x>
      <cdr:y>0.79552</cdr:y>
    </cdr:to>
    <cdr:sp macro="" textlink="">
      <cdr:nvSpPr>
        <cdr:cNvPr id="3" name="Zone de texte 2"/>
        <cdr:cNvSpPr txBox="1"/>
      </cdr:nvSpPr>
      <cdr:spPr>
        <a:xfrm xmlns:a="http://schemas.openxmlformats.org/drawingml/2006/main">
          <a:off x="3687483" y="2286000"/>
          <a:ext cx="1541929" cy="259977"/>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a:p>
      </cdr:txBody>
    </cdr:sp>
  </cdr:relSizeAnchor>
  <cdr:relSizeAnchor xmlns:cdr="http://schemas.openxmlformats.org/drawingml/2006/chartDrawing">
    <cdr:from>
      <cdr:x>0.48075</cdr:x>
      <cdr:y>0.69074</cdr:y>
    </cdr:from>
    <cdr:to>
      <cdr:x>0.96267</cdr:x>
      <cdr:y>0.83151</cdr:y>
    </cdr:to>
    <cdr:sp macro="" textlink="">
      <cdr:nvSpPr>
        <cdr:cNvPr id="4" name="Zone de texte 3"/>
        <cdr:cNvSpPr txBox="1"/>
      </cdr:nvSpPr>
      <cdr:spPr>
        <a:xfrm xmlns:a="http://schemas.openxmlformats.org/drawingml/2006/main">
          <a:off x="1537056" y="1027689"/>
          <a:ext cx="1540827" cy="209441"/>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fr-FR" sz="1000"/>
            <a:t>% de références cumulées</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089E12E-4951-4A33-964D-507A5A512FFA}" type="datetimeFigureOut">
              <a:rPr lang="fr-FR" smtClean="0"/>
              <a:t>05/02/2018</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B4D4D2B-F2CD-4D5D-8901-F046120E5AD9}" type="slidenum">
              <a:rPr lang="fr-FR" smtClean="0"/>
              <a:t>‹N°›</a:t>
            </a:fld>
            <a:endParaRPr lang="fr-FR"/>
          </a:p>
        </p:txBody>
      </p:sp>
    </p:spTree>
    <p:extLst>
      <p:ext uri="{BB962C8B-B14F-4D97-AF65-F5344CB8AC3E}">
        <p14:creationId xmlns:p14="http://schemas.microsoft.com/office/powerpoint/2010/main" val="388307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www.logistiqueconseil.org/Articles/New-tech/Sigles-NTIC.htm"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www.logistiqueconseil.org/Articles/Entrepot-magasin/Rangement-stockage.htm"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3B4D4D2B-F2CD-4D5D-8901-F046120E5AD9}" type="slidenum">
              <a:rPr lang="fr-FR" smtClean="0"/>
              <a:t>1</a:t>
            </a:fld>
            <a:endParaRPr lang="fr-FR"/>
          </a:p>
        </p:txBody>
      </p:sp>
    </p:spTree>
    <p:extLst>
      <p:ext uri="{BB962C8B-B14F-4D97-AF65-F5344CB8AC3E}">
        <p14:creationId xmlns:p14="http://schemas.microsoft.com/office/powerpoint/2010/main" val="2304781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SPCB =  VL sans niveau (pour</a:t>
            </a:r>
            <a:r>
              <a:rPr lang="fr-FR" baseline="0" dirty="0" smtClean="0"/>
              <a:t> des cartions intermédiaire)</a:t>
            </a:r>
            <a:r>
              <a:rPr lang="fr-FR" dirty="0" smtClean="0"/>
              <a:t> </a:t>
            </a:r>
          </a:p>
          <a:p>
            <a:r>
              <a:rPr lang="fr-FR" dirty="0" smtClean="0"/>
              <a:t>=500 ( 1 </a:t>
            </a:r>
            <a:r>
              <a:rPr lang="fr-FR" dirty="0" err="1" smtClean="0"/>
              <a:t>spcb</a:t>
            </a:r>
            <a:r>
              <a:rPr lang="fr-FR" dirty="0" smtClean="0"/>
              <a:t> de 5 donc 1 colis de 50 unité donc</a:t>
            </a:r>
            <a:r>
              <a:rPr lang="fr-FR" baseline="0" dirty="0" smtClean="0"/>
              <a:t> palette de 500 unité donc 100 SPCB</a:t>
            </a: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3B4D4D2B-F2CD-4D5D-8901-F046120E5AD9}" type="slidenum">
              <a:rPr lang="fr-FR" smtClean="0"/>
              <a:t>22</a:t>
            </a:fld>
            <a:endParaRPr lang="fr-FR"/>
          </a:p>
        </p:txBody>
      </p:sp>
    </p:spTree>
    <p:extLst>
      <p:ext uri="{BB962C8B-B14F-4D97-AF65-F5344CB8AC3E}">
        <p14:creationId xmlns:p14="http://schemas.microsoft.com/office/powerpoint/2010/main" val="9906928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SPCB =  VL sans niveau (pour</a:t>
            </a:r>
            <a:r>
              <a:rPr lang="fr-FR" baseline="0" dirty="0" smtClean="0"/>
              <a:t> des cartions intermédiaire)</a:t>
            </a:r>
            <a:r>
              <a:rPr lang="fr-FR" dirty="0" smtClean="0"/>
              <a:t> </a:t>
            </a:r>
          </a:p>
          <a:p>
            <a:r>
              <a:rPr lang="fr-FR" dirty="0" smtClean="0"/>
              <a:t>=500 ( 1 </a:t>
            </a:r>
            <a:r>
              <a:rPr lang="fr-FR" dirty="0" err="1" smtClean="0"/>
              <a:t>spcb</a:t>
            </a:r>
            <a:r>
              <a:rPr lang="fr-FR" dirty="0" smtClean="0"/>
              <a:t> de 5 donc 1 colis de 50 unité donc</a:t>
            </a:r>
            <a:r>
              <a:rPr lang="fr-FR" baseline="0" dirty="0" smtClean="0"/>
              <a:t> palette de 500 unité donc 100 SPCB</a:t>
            </a: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3B4D4D2B-F2CD-4D5D-8901-F046120E5AD9}" type="slidenum">
              <a:rPr lang="fr-FR" smtClean="0"/>
              <a:t>23</a:t>
            </a:fld>
            <a:endParaRPr lang="fr-FR"/>
          </a:p>
        </p:txBody>
      </p:sp>
    </p:spTree>
    <p:extLst>
      <p:ext uri="{BB962C8B-B14F-4D97-AF65-F5344CB8AC3E}">
        <p14:creationId xmlns:p14="http://schemas.microsoft.com/office/powerpoint/2010/main" val="1985559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accusé de réception = EDI Fournisseur</a:t>
            </a:r>
          </a:p>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 Processus spécifique :</a:t>
            </a:r>
          </a:p>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a:t>
            </a:r>
            <a:r>
              <a:rPr lang="fr-FR" baseline="0" dirty="0" smtClean="0"/>
              <a:t> c</a:t>
            </a:r>
            <a:r>
              <a:rPr lang="fr-FR" dirty="0" smtClean="0"/>
              <a:t>ontrôle qualité</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fr-FR" baseline="0" dirty="0" smtClean="0"/>
              <a:t>c</a:t>
            </a:r>
            <a:r>
              <a:rPr lang="fr-FR" dirty="0" smtClean="0"/>
              <a:t>onditionnement/assemblage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fr-FR" dirty="0" err="1" smtClean="0"/>
              <a:t>Kitting</a:t>
            </a:r>
            <a:endParaRPr lang="fr-FR"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fr-FR" dirty="0" smtClean="0"/>
              <a:t>Mise sous pli/PLV</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fr-FR" dirty="0" smtClean="0"/>
              <a:t>Cross Dock</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fr-FR" sz="1200" dirty="0" smtClean="0">
                <a:solidFill>
                  <a:prstClr val="black"/>
                </a:solidFill>
              </a:rPr>
              <a:t>http://fmholding.fr/fmlogistic/index.php/fr/co-packing</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fr-FR" dirty="0" smtClean="0"/>
          </a:p>
          <a:p>
            <a:pPr algn="l"/>
            <a:r>
              <a:rPr lang="fr-FR" dirty="0" smtClean="0"/>
              <a:t>- </a:t>
            </a:r>
            <a:endParaRPr lang="fr-FR" dirty="0"/>
          </a:p>
        </p:txBody>
      </p:sp>
      <p:sp>
        <p:nvSpPr>
          <p:cNvPr id="4" name="Espace réservé du numéro de diapositive 3"/>
          <p:cNvSpPr>
            <a:spLocks noGrp="1"/>
          </p:cNvSpPr>
          <p:nvPr>
            <p:ph type="sldNum" sz="quarter" idx="10"/>
          </p:nvPr>
        </p:nvSpPr>
        <p:spPr/>
        <p:txBody>
          <a:bodyPr/>
          <a:lstStyle/>
          <a:p>
            <a:fld id="{3B4D4D2B-F2CD-4D5D-8901-F046120E5AD9}" type="slidenum">
              <a:rPr lang="fr-FR" smtClean="0">
                <a:solidFill>
                  <a:prstClr val="black"/>
                </a:solidFill>
              </a:rPr>
              <a:pPr/>
              <a:t>25</a:t>
            </a:fld>
            <a:endParaRPr lang="fr-FR">
              <a:solidFill>
                <a:prstClr val="black"/>
              </a:solidFill>
            </a:endParaRPr>
          </a:p>
        </p:txBody>
      </p:sp>
    </p:spTree>
    <p:extLst>
      <p:ext uri="{BB962C8B-B14F-4D97-AF65-F5344CB8AC3E}">
        <p14:creationId xmlns:p14="http://schemas.microsoft.com/office/powerpoint/2010/main" val="4139378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smtClean="0"/>
              <a:t>Cubiscan</a:t>
            </a:r>
            <a:endParaRPr lang="fr-FR" dirty="0"/>
          </a:p>
        </p:txBody>
      </p:sp>
      <p:sp>
        <p:nvSpPr>
          <p:cNvPr id="4" name="Espace réservé du numéro de diapositive 3"/>
          <p:cNvSpPr>
            <a:spLocks noGrp="1"/>
          </p:cNvSpPr>
          <p:nvPr>
            <p:ph type="sldNum" sz="quarter" idx="10"/>
          </p:nvPr>
        </p:nvSpPr>
        <p:spPr/>
        <p:txBody>
          <a:bodyPr/>
          <a:lstStyle/>
          <a:p>
            <a:fld id="{3B4D4D2B-F2CD-4D5D-8901-F046120E5AD9}" type="slidenum">
              <a:rPr lang="fr-FR" smtClean="0"/>
              <a:t>26</a:t>
            </a:fld>
            <a:endParaRPr lang="fr-FR"/>
          </a:p>
        </p:txBody>
      </p:sp>
    </p:spTree>
    <p:extLst>
      <p:ext uri="{BB962C8B-B14F-4D97-AF65-F5344CB8AC3E}">
        <p14:creationId xmlns:p14="http://schemas.microsoft.com/office/powerpoint/2010/main" val="11915673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gn="l" eaLnBrk="1" hangingPunct="1">
              <a:defRPr/>
            </a:pPr>
            <a:r>
              <a:rPr lang="fr-FR" sz="1200" dirty="0" smtClean="0">
                <a:solidFill>
                  <a:schemeClr val="tx1"/>
                </a:solidFill>
              </a:rPr>
              <a:t>Prise de RDV / planification créneaux</a:t>
            </a:r>
          </a:p>
          <a:p>
            <a:pPr algn="l" eaLnBrk="1" hangingPunct="1">
              <a:defRPr/>
            </a:pPr>
            <a:r>
              <a:rPr lang="fr-FR" sz="1200" dirty="0" smtClean="0">
                <a:solidFill>
                  <a:schemeClr val="tx1"/>
                </a:solidFill>
              </a:rPr>
              <a:t>Possible de faire remonter le flux d’entrée en stock une fois</a:t>
            </a:r>
            <a:r>
              <a:rPr lang="fr-FR" sz="1200" baseline="0" dirty="0" smtClean="0">
                <a:solidFill>
                  <a:schemeClr val="tx1"/>
                </a:solidFill>
              </a:rPr>
              <a:t> la marchandise en place dans un emplacement structure ( tout dépend de la mise à jour avec l’ERP)</a:t>
            </a:r>
          </a:p>
          <a:p>
            <a:pPr algn="l" eaLnBrk="1" hangingPunct="1">
              <a:defRPr/>
            </a:pPr>
            <a:r>
              <a:rPr lang="fr-FR" sz="1200" baseline="0" dirty="0" smtClean="0">
                <a:solidFill>
                  <a:schemeClr val="tx1"/>
                </a:solidFill>
              </a:rPr>
              <a:t>REVERS / retour géré en réception  selon des prestations spécifiques : mise en 40aine, identification par mode opératoire, emballage du produit</a:t>
            </a:r>
            <a:endParaRPr lang="fr-FR" sz="1200" dirty="0">
              <a:solidFill>
                <a:schemeClr val="tx1"/>
              </a:solidFill>
            </a:endParaRPr>
          </a:p>
        </p:txBody>
      </p:sp>
      <p:sp>
        <p:nvSpPr>
          <p:cNvPr id="4" name="Espace réservé du numéro de diapositive 3"/>
          <p:cNvSpPr>
            <a:spLocks noGrp="1"/>
          </p:cNvSpPr>
          <p:nvPr>
            <p:ph type="sldNum" sz="quarter" idx="10"/>
          </p:nvPr>
        </p:nvSpPr>
        <p:spPr/>
        <p:txBody>
          <a:bodyPr/>
          <a:lstStyle/>
          <a:p>
            <a:fld id="{3B4D4D2B-F2CD-4D5D-8901-F046120E5AD9}" type="slidenum">
              <a:rPr lang="fr-FR" smtClean="0"/>
              <a:t>28</a:t>
            </a:fld>
            <a:endParaRPr lang="fr-FR"/>
          </a:p>
        </p:txBody>
      </p:sp>
    </p:spTree>
    <p:extLst>
      <p:ext uri="{BB962C8B-B14F-4D97-AF65-F5344CB8AC3E}">
        <p14:creationId xmlns:p14="http://schemas.microsoft.com/office/powerpoint/2010/main" val="117513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Masse</a:t>
            </a:r>
          </a:p>
          <a:p>
            <a:r>
              <a:rPr lang="fr-FR" dirty="0" smtClean="0"/>
              <a:t>Accumulation</a:t>
            </a:r>
          </a:p>
          <a:p>
            <a:r>
              <a:rPr lang="fr-FR" dirty="0" smtClean="0"/>
              <a:t>Sol</a:t>
            </a:r>
          </a:p>
          <a:p>
            <a:r>
              <a:rPr lang="fr-FR" dirty="0" smtClean="0"/>
              <a:t>Quai expédition</a:t>
            </a:r>
          </a:p>
          <a:p>
            <a:r>
              <a:rPr lang="fr-FR" i="1" dirty="0" smtClean="0">
                <a:latin typeface="ErasDemiITC"/>
              </a:rPr>
              <a:t>+ Plaque de charge </a:t>
            </a:r>
          </a:p>
          <a:p>
            <a:r>
              <a:rPr lang="fr-FR" i="1" dirty="0" smtClean="0">
                <a:latin typeface="ErasDemiITC"/>
              </a:rPr>
              <a:t>+ FIFO</a:t>
            </a:r>
            <a:endParaRPr lang="fr-FR" dirty="0"/>
          </a:p>
        </p:txBody>
      </p:sp>
      <p:sp>
        <p:nvSpPr>
          <p:cNvPr id="4" name="Espace réservé du numéro de diapositive 3"/>
          <p:cNvSpPr>
            <a:spLocks noGrp="1"/>
          </p:cNvSpPr>
          <p:nvPr>
            <p:ph type="sldNum" sz="quarter" idx="10"/>
          </p:nvPr>
        </p:nvSpPr>
        <p:spPr/>
        <p:txBody>
          <a:bodyPr/>
          <a:lstStyle/>
          <a:p>
            <a:fld id="{3B4D4D2B-F2CD-4D5D-8901-F046120E5AD9}" type="slidenum">
              <a:rPr lang="fr-FR" smtClean="0"/>
              <a:t>31</a:t>
            </a:fld>
            <a:endParaRPr lang="fr-FR"/>
          </a:p>
        </p:txBody>
      </p:sp>
    </p:spTree>
    <p:extLst>
      <p:ext uri="{BB962C8B-B14F-4D97-AF65-F5344CB8AC3E}">
        <p14:creationId xmlns:p14="http://schemas.microsoft.com/office/powerpoint/2010/main" val="3154723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Particularité : gestion</a:t>
            </a:r>
            <a:r>
              <a:rPr lang="fr-FR" baseline="0" dirty="0" smtClean="0"/>
              <a:t> de RDV dans les emplacements Quai</a:t>
            </a:r>
            <a:endParaRPr lang="fr-FR" dirty="0"/>
          </a:p>
        </p:txBody>
      </p:sp>
      <p:sp>
        <p:nvSpPr>
          <p:cNvPr id="4" name="Espace réservé du numéro de diapositive 3"/>
          <p:cNvSpPr>
            <a:spLocks noGrp="1"/>
          </p:cNvSpPr>
          <p:nvPr>
            <p:ph type="sldNum" sz="quarter" idx="10"/>
          </p:nvPr>
        </p:nvSpPr>
        <p:spPr/>
        <p:txBody>
          <a:bodyPr/>
          <a:lstStyle/>
          <a:p>
            <a:fld id="{3B4D4D2B-F2CD-4D5D-8901-F046120E5AD9}" type="slidenum">
              <a:rPr lang="fr-FR" smtClean="0"/>
              <a:t>38</a:t>
            </a:fld>
            <a:endParaRPr lang="fr-FR"/>
          </a:p>
        </p:txBody>
      </p:sp>
    </p:spTree>
    <p:extLst>
      <p:ext uri="{BB962C8B-B14F-4D97-AF65-F5344CB8AC3E}">
        <p14:creationId xmlns:p14="http://schemas.microsoft.com/office/powerpoint/2010/main" val="4037166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Faible rotation</a:t>
            </a:r>
            <a:r>
              <a:rPr lang="fr-FR" baseline="0" dirty="0" smtClean="0"/>
              <a:t> peut aussi vouloir dire large catalogue ou stockage de matière première pour lesquelles les achats sont fait par opportunité ou selon le cours international</a:t>
            </a:r>
          </a:p>
          <a:p>
            <a:pPr lvl="0"/>
            <a:r>
              <a:rPr lang="fr-FR" dirty="0" smtClean="0"/>
              <a:t>1 </a:t>
            </a:r>
            <a:r>
              <a:rPr lang="fr-FR" sz="1200" dirty="0" err="1" smtClean="0"/>
              <a:t>Probike</a:t>
            </a:r>
            <a:r>
              <a:rPr lang="fr-FR" sz="1200" dirty="0" smtClean="0"/>
              <a:t>, </a:t>
            </a:r>
            <a:r>
              <a:rPr lang="fr-FR" sz="1200" dirty="0" err="1" smtClean="0"/>
              <a:t>Kéria</a:t>
            </a:r>
            <a:r>
              <a:rPr lang="fr-FR" sz="1200" dirty="0" smtClean="0"/>
              <a:t>, </a:t>
            </a:r>
            <a:r>
              <a:rPr lang="fr-FR" sz="1200" dirty="0" err="1" smtClean="0"/>
              <a:t>Samse</a:t>
            </a:r>
            <a:r>
              <a:rPr lang="fr-FR" sz="1200" dirty="0" smtClean="0"/>
              <a:t>, </a:t>
            </a:r>
            <a:r>
              <a:rPr lang="fr-FR" sz="1200" dirty="0" err="1" smtClean="0"/>
              <a:t>Gifi</a:t>
            </a:r>
            <a:r>
              <a:rPr lang="fr-FR" sz="1200" dirty="0" smtClean="0"/>
              <a:t>, Raja</a:t>
            </a:r>
          </a:p>
          <a:p>
            <a:pPr lvl="0"/>
            <a:r>
              <a:rPr lang="fr-FR" sz="1200" dirty="0" smtClean="0"/>
              <a:t>2 FM Logistique, Norbert, </a:t>
            </a:r>
            <a:r>
              <a:rPr lang="fr-FR" sz="1200" dirty="0" err="1" smtClean="0"/>
              <a:t>Neolog</a:t>
            </a:r>
            <a:endParaRPr lang="fr-FR" sz="1200" dirty="0" smtClean="0"/>
          </a:p>
          <a:p>
            <a:pPr lvl="0"/>
            <a:endParaRPr lang="fr-FR" sz="1200" dirty="0" smtClean="0"/>
          </a:p>
          <a:p>
            <a:endParaRPr lang="fr-FR" dirty="0"/>
          </a:p>
        </p:txBody>
      </p:sp>
      <p:sp>
        <p:nvSpPr>
          <p:cNvPr id="4" name="Espace réservé du numéro de diapositive 3"/>
          <p:cNvSpPr>
            <a:spLocks noGrp="1"/>
          </p:cNvSpPr>
          <p:nvPr>
            <p:ph type="sldNum" sz="quarter" idx="10"/>
          </p:nvPr>
        </p:nvSpPr>
        <p:spPr/>
        <p:txBody>
          <a:bodyPr/>
          <a:lstStyle/>
          <a:p>
            <a:fld id="{3B4D4D2B-F2CD-4D5D-8901-F046120E5AD9}" type="slidenum">
              <a:rPr lang="fr-FR" smtClean="0"/>
              <a:t>40</a:t>
            </a:fld>
            <a:endParaRPr lang="fr-FR"/>
          </a:p>
        </p:txBody>
      </p:sp>
    </p:spTree>
    <p:extLst>
      <p:ext uri="{BB962C8B-B14F-4D97-AF65-F5344CB8AC3E}">
        <p14:creationId xmlns:p14="http://schemas.microsoft.com/office/powerpoint/2010/main" val="33662134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gn="l" eaLnBrk="1" hangingPunct="1">
              <a:defRPr/>
            </a:pPr>
            <a:r>
              <a:rPr lang="fr-FR" sz="1200" dirty="0" smtClean="0">
                <a:solidFill>
                  <a:schemeClr val="tx1"/>
                </a:solidFill>
              </a:rPr>
              <a:t>Prise de RDV / planification créneaux</a:t>
            </a:r>
          </a:p>
          <a:p>
            <a:pPr algn="l" eaLnBrk="1" hangingPunct="1">
              <a:defRPr/>
            </a:pPr>
            <a:r>
              <a:rPr lang="fr-FR" sz="1200" dirty="0" smtClean="0">
                <a:solidFill>
                  <a:schemeClr val="tx1"/>
                </a:solidFill>
              </a:rPr>
              <a:t>Possible de faire remonter le flux d’entrée en stock une fois</a:t>
            </a:r>
            <a:r>
              <a:rPr lang="fr-FR" sz="1200" baseline="0" dirty="0" smtClean="0">
                <a:solidFill>
                  <a:schemeClr val="tx1"/>
                </a:solidFill>
              </a:rPr>
              <a:t> la marchandise en place dans un emplacement structure ( tout dépend de la mise à jour avec l’ERP)</a:t>
            </a:r>
            <a:endParaRPr lang="fr-FR" sz="1200" dirty="0">
              <a:solidFill>
                <a:schemeClr val="tx1"/>
              </a:solidFill>
            </a:endParaRPr>
          </a:p>
        </p:txBody>
      </p:sp>
      <p:sp>
        <p:nvSpPr>
          <p:cNvPr id="4" name="Espace réservé du numéro de diapositive 3"/>
          <p:cNvSpPr>
            <a:spLocks noGrp="1"/>
          </p:cNvSpPr>
          <p:nvPr>
            <p:ph type="sldNum" sz="quarter" idx="10"/>
          </p:nvPr>
        </p:nvSpPr>
        <p:spPr/>
        <p:txBody>
          <a:bodyPr/>
          <a:lstStyle/>
          <a:p>
            <a:fld id="{3B4D4D2B-F2CD-4D5D-8901-F046120E5AD9}" type="slidenum">
              <a:rPr lang="fr-FR" smtClean="0"/>
              <a:t>43</a:t>
            </a:fld>
            <a:endParaRPr lang="fr-FR"/>
          </a:p>
        </p:txBody>
      </p:sp>
    </p:spTree>
    <p:extLst>
      <p:ext uri="{BB962C8B-B14F-4D97-AF65-F5344CB8AC3E}">
        <p14:creationId xmlns:p14="http://schemas.microsoft.com/office/powerpoint/2010/main" val="2038527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BASE ARTICLE !!!!</a:t>
            </a:r>
            <a:endParaRPr lang="fr-FR" dirty="0"/>
          </a:p>
        </p:txBody>
      </p:sp>
      <p:sp>
        <p:nvSpPr>
          <p:cNvPr id="4" name="Espace réservé du numéro de diapositive 3"/>
          <p:cNvSpPr>
            <a:spLocks noGrp="1"/>
          </p:cNvSpPr>
          <p:nvPr>
            <p:ph type="sldNum" sz="quarter" idx="10"/>
          </p:nvPr>
        </p:nvSpPr>
        <p:spPr/>
        <p:txBody>
          <a:bodyPr/>
          <a:lstStyle/>
          <a:p>
            <a:pPr>
              <a:defRPr/>
            </a:pPr>
            <a:fld id="{1B2391CB-9F15-4672-A59F-E667CF57D7A4}" type="slidenum">
              <a:rPr lang="en-GB" smtClean="0"/>
              <a:pPr>
                <a:defRPr/>
              </a:pPr>
              <a:t>50</a:t>
            </a:fld>
            <a:endParaRPr lang="en-GB"/>
          </a:p>
        </p:txBody>
      </p:sp>
    </p:spTree>
    <p:extLst>
      <p:ext uri="{BB962C8B-B14F-4D97-AF65-F5344CB8AC3E}">
        <p14:creationId xmlns:p14="http://schemas.microsoft.com/office/powerpoint/2010/main" val="819982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Ensemble des techniques et des moyens visant à obtenir une gestion optimale des flux de produits, des flux d'individus, des flux financiers et des flux d'</a:t>
            </a:r>
            <a:r>
              <a:rPr lang="fr-FR" dirty="0" err="1" smtClean="0"/>
              <a:t>informations,en</a:t>
            </a:r>
            <a:r>
              <a:rPr lang="fr-FR" dirty="0" smtClean="0"/>
              <a:t> organisant, rationalisant, </a:t>
            </a:r>
            <a:r>
              <a:rPr lang="fr-FR" dirty="0" err="1" smtClean="0"/>
              <a:t>hiérarchisant,régulant</a:t>
            </a:r>
            <a:r>
              <a:rPr lang="fr-FR" dirty="0" smtClean="0"/>
              <a:t> et coordonnant l'ensemble de ces flux de manière à réduire au maximum leur nombre, leur durée et leur coût.</a:t>
            </a:r>
          </a:p>
          <a:p>
            <a:endParaRPr lang="fr-FR" dirty="0" smtClean="0"/>
          </a:p>
        </p:txBody>
      </p:sp>
      <p:sp>
        <p:nvSpPr>
          <p:cNvPr id="4" name="Espace réservé du numéro de diapositive 3"/>
          <p:cNvSpPr>
            <a:spLocks noGrp="1"/>
          </p:cNvSpPr>
          <p:nvPr>
            <p:ph type="sldNum" sz="quarter" idx="10"/>
          </p:nvPr>
        </p:nvSpPr>
        <p:spPr/>
        <p:txBody>
          <a:bodyPr/>
          <a:lstStyle/>
          <a:p>
            <a:fld id="{3B4D4D2B-F2CD-4D5D-8901-F046120E5AD9}" type="slidenum">
              <a:rPr lang="fr-FR" smtClean="0"/>
              <a:t>4</a:t>
            </a:fld>
            <a:endParaRPr lang="fr-FR"/>
          </a:p>
        </p:txBody>
      </p:sp>
    </p:spTree>
    <p:extLst>
      <p:ext uri="{BB962C8B-B14F-4D97-AF65-F5344CB8AC3E}">
        <p14:creationId xmlns:p14="http://schemas.microsoft.com/office/powerpoint/2010/main" val="25863360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Préparation</a:t>
            </a:r>
            <a:r>
              <a:rPr lang="fr-FR" baseline="0" dirty="0" smtClean="0"/>
              <a:t> en hauteur : https://www.youtube.com/watch?v=1BOMMYDxQco#t=1m40s</a:t>
            </a:r>
          </a:p>
          <a:p>
            <a:r>
              <a:rPr lang="fr-FR" baseline="0" dirty="0" smtClean="0"/>
              <a:t>Exemple de picking : https://www.youtube.com/watch?v=1BOMMYDxQco#t=7m10s</a:t>
            </a:r>
          </a:p>
          <a:p>
            <a:endParaRPr lang="fr-FR" dirty="0"/>
          </a:p>
        </p:txBody>
      </p:sp>
      <p:sp>
        <p:nvSpPr>
          <p:cNvPr id="4" name="Espace réservé du numéro de diapositive 3"/>
          <p:cNvSpPr>
            <a:spLocks noGrp="1"/>
          </p:cNvSpPr>
          <p:nvPr>
            <p:ph type="sldNum" sz="quarter" idx="10"/>
          </p:nvPr>
        </p:nvSpPr>
        <p:spPr/>
        <p:txBody>
          <a:bodyPr/>
          <a:lstStyle/>
          <a:p>
            <a:fld id="{3B4D4D2B-F2CD-4D5D-8901-F046120E5AD9}" type="slidenum">
              <a:rPr lang="fr-FR" smtClean="0"/>
              <a:t>54</a:t>
            </a:fld>
            <a:endParaRPr lang="fr-FR"/>
          </a:p>
        </p:txBody>
      </p:sp>
    </p:spTree>
    <p:extLst>
      <p:ext uri="{BB962C8B-B14F-4D97-AF65-F5344CB8AC3E}">
        <p14:creationId xmlns:p14="http://schemas.microsoft.com/office/powerpoint/2010/main" val="36435862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u="sng" kern="1200" dirty="0" smtClean="0">
                <a:solidFill>
                  <a:schemeClr val="tx1"/>
                </a:solidFill>
                <a:effectLst/>
                <a:latin typeface="+mn-lt"/>
                <a:ea typeface="+mn-ea"/>
                <a:cs typeface="+mn-cs"/>
              </a:rPr>
              <a:t>Le mode de préparation de détail « </a:t>
            </a:r>
            <a:r>
              <a:rPr lang="fr-FR" sz="1200" b="0" i="0" u="sng" kern="1200" dirty="0" err="1" smtClean="0">
                <a:solidFill>
                  <a:schemeClr val="tx1"/>
                </a:solidFill>
                <a:effectLst/>
                <a:latin typeface="+mn-lt"/>
                <a:ea typeface="+mn-ea"/>
                <a:cs typeface="+mn-cs"/>
              </a:rPr>
              <a:t>Pick</a:t>
            </a:r>
            <a:r>
              <a:rPr lang="fr-FR" sz="1200" b="0" i="0" u="sng" kern="1200" dirty="0" smtClean="0">
                <a:solidFill>
                  <a:schemeClr val="tx1"/>
                </a:solidFill>
                <a:effectLst/>
                <a:latin typeface="+mn-lt"/>
                <a:ea typeface="+mn-ea"/>
                <a:cs typeface="+mn-cs"/>
              </a:rPr>
              <a:t> </a:t>
            </a:r>
            <a:r>
              <a:rPr lang="fr-FR" sz="1200" b="0" i="0" u="sng" kern="1200" dirty="0" err="1" smtClean="0">
                <a:solidFill>
                  <a:schemeClr val="tx1"/>
                </a:solidFill>
                <a:effectLst/>
                <a:latin typeface="+mn-lt"/>
                <a:ea typeface="+mn-ea"/>
                <a:cs typeface="+mn-cs"/>
              </a:rPr>
              <a:t>then</a:t>
            </a:r>
            <a:r>
              <a:rPr lang="fr-FR" sz="1200" b="0" i="0" u="sng" kern="1200" dirty="0" smtClean="0">
                <a:solidFill>
                  <a:schemeClr val="tx1"/>
                </a:solidFill>
                <a:effectLst/>
                <a:latin typeface="+mn-lt"/>
                <a:ea typeface="+mn-ea"/>
                <a:cs typeface="+mn-cs"/>
              </a:rPr>
              <a:t> Pack »</a:t>
            </a:r>
            <a:r>
              <a:rPr lang="fr-FR" sz="1200" b="0" i="0" kern="1200" dirty="0" smtClean="0">
                <a:solidFill>
                  <a:schemeClr val="tx1"/>
                </a:solidFill>
                <a:effectLst/>
                <a:latin typeface="+mn-lt"/>
                <a:ea typeface="+mn-ea"/>
                <a:cs typeface="+mn-cs"/>
              </a:rPr>
              <a:t>. Il s’agit d’un mode de préparation à deux étapes. Dans un premier temps, les articles sont prélevés dans leur emplacement de stockage sur la base de listes de prélèvement. Ils sont ensuite acheminés vers une zone de préparation des commandes où ils seront triés, regroupés par commande et emballés. </a:t>
            </a:r>
          </a:p>
          <a:p>
            <a:r>
              <a:rPr lang="fr-FR" sz="1200" b="0" i="0" u="sng" kern="1200" dirty="0" smtClean="0">
                <a:solidFill>
                  <a:schemeClr val="tx1"/>
                </a:solidFill>
                <a:effectLst/>
                <a:latin typeface="+mn-lt"/>
                <a:ea typeface="+mn-ea"/>
                <a:cs typeface="+mn-cs"/>
              </a:rPr>
              <a:t>Le mode de préparation de détail « </a:t>
            </a:r>
            <a:r>
              <a:rPr lang="fr-FR" sz="1200" b="0" i="0" u="sng" kern="1200" dirty="0" err="1" smtClean="0">
                <a:solidFill>
                  <a:schemeClr val="tx1"/>
                </a:solidFill>
                <a:effectLst/>
                <a:latin typeface="+mn-lt"/>
                <a:ea typeface="+mn-ea"/>
                <a:cs typeface="+mn-cs"/>
              </a:rPr>
              <a:t>Pick</a:t>
            </a:r>
            <a:r>
              <a:rPr lang="fr-FR" sz="1200" b="0" i="0" u="sng" kern="1200" dirty="0" smtClean="0">
                <a:solidFill>
                  <a:schemeClr val="tx1"/>
                </a:solidFill>
                <a:effectLst/>
                <a:latin typeface="+mn-lt"/>
                <a:ea typeface="+mn-ea"/>
                <a:cs typeface="+mn-cs"/>
              </a:rPr>
              <a:t> and Pack »</a:t>
            </a:r>
            <a:r>
              <a:rPr lang="fr-FR" sz="1200" b="0" i="0" kern="1200" dirty="0" smtClean="0">
                <a:solidFill>
                  <a:schemeClr val="tx1"/>
                </a:solidFill>
                <a:effectLst/>
                <a:latin typeface="+mn-lt"/>
                <a:ea typeface="+mn-ea"/>
                <a:cs typeface="+mn-cs"/>
              </a:rPr>
              <a:t>. Grâce à un système informatique adapté et bien renseigné, un carton muni d’une étiquette d’expédition et pouvant contenir le volume des articles d’une même commande est apprêté. Accompagné de la liste des postes de commandes, ce carton est acheminé vers les différents points de prélèvement pour être alimenté. Ce mode de préparation exige des investissements assez élevés en technologie et systèmes dynamiques de convoyage.</a:t>
            </a:r>
            <a:br>
              <a:rPr lang="fr-FR" sz="1200" b="0" i="0" kern="1200" dirty="0" smtClean="0">
                <a:solidFill>
                  <a:schemeClr val="tx1"/>
                </a:solidFill>
                <a:effectLst/>
                <a:latin typeface="+mn-lt"/>
                <a:ea typeface="+mn-ea"/>
                <a:cs typeface="+mn-cs"/>
              </a:rPr>
            </a:br>
            <a:endParaRPr lang="fr-FR" sz="1200" b="0" i="0" kern="1200" dirty="0" smtClean="0">
              <a:solidFill>
                <a:schemeClr val="tx1"/>
              </a:solidFill>
              <a:effectLst/>
              <a:latin typeface="+mn-lt"/>
              <a:ea typeface="+mn-ea"/>
              <a:cs typeface="+mn-cs"/>
            </a:endParaRPr>
          </a:p>
          <a:p>
            <a:r>
              <a:rPr lang="fr-FR" sz="1200" b="0" i="0" u="sng" kern="1200" dirty="0" smtClean="0">
                <a:solidFill>
                  <a:schemeClr val="tx1"/>
                </a:solidFill>
                <a:effectLst/>
                <a:latin typeface="+mn-lt"/>
                <a:ea typeface="+mn-ea"/>
                <a:cs typeface="+mn-cs"/>
              </a:rPr>
              <a:t>Le mode de préparation assistée « </a:t>
            </a:r>
            <a:r>
              <a:rPr lang="fr-FR" sz="1200" b="0" i="0" u="sng" kern="1200" dirty="0" err="1" smtClean="0">
                <a:solidFill>
                  <a:schemeClr val="tx1"/>
                </a:solidFill>
                <a:effectLst/>
                <a:latin typeface="+mn-lt"/>
                <a:ea typeface="+mn-ea"/>
                <a:cs typeface="+mn-cs"/>
              </a:rPr>
              <a:t>Pick</a:t>
            </a:r>
            <a:r>
              <a:rPr lang="fr-FR" sz="1200" b="0" i="0" u="sng" kern="1200" dirty="0" smtClean="0">
                <a:solidFill>
                  <a:schemeClr val="tx1"/>
                </a:solidFill>
                <a:effectLst/>
                <a:latin typeface="+mn-lt"/>
                <a:ea typeface="+mn-ea"/>
                <a:cs typeface="+mn-cs"/>
              </a:rPr>
              <a:t> to Light »</a:t>
            </a:r>
            <a:r>
              <a:rPr lang="fr-FR" sz="1200" b="0" i="0" kern="1200" dirty="0" smtClean="0">
                <a:solidFill>
                  <a:schemeClr val="tx1"/>
                </a:solidFill>
                <a:effectLst/>
                <a:latin typeface="+mn-lt"/>
                <a:ea typeface="+mn-ea"/>
                <a:cs typeface="+mn-cs"/>
              </a:rPr>
              <a:t>. Adapté pour les magasins de stockage des petits composants, ce mode de préparation a la particularité de faire appel à l’utilisation de dispositifs lumineux (</a:t>
            </a:r>
            <a:r>
              <a:rPr lang="fr-FR" sz="1200" b="0" i="0" kern="1200" dirty="0" smtClean="0">
                <a:solidFill>
                  <a:schemeClr val="tx1"/>
                </a:solidFill>
                <a:effectLst/>
                <a:latin typeface="+mn-lt"/>
                <a:ea typeface="+mn-ea"/>
                <a:cs typeface="+mn-cs"/>
                <a:hlinkClick r:id="rId3"/>
              </a:rPr>
              <a:t>PCAO, Préparation des Commandes Assistée par Ordinateur</a:t>
            </a:r>
            <a:r>
              <a:rPr lang="fr-FR" sz="1200" b="0" i="0" kern="1200" dirty="0" smtClean="0">
                <a:solidFill>
                  <a:schemeClr val="tx1"/>
                </a:solidFill>
                <a:effectLst/>
                <a:latin typeface="+mn-lt"/>
                <a:ea typeface="+mn-ea"/>
                <a:cs typeface="+mn-cs"/>
              </a:rPr>
              <a:t>) pour guider et renseigner le préparateur de la commande. Chaque emplacement de stockage (tiroir ou alvéole) est muni d’un afficheur numérique associé à un voyant lumineux. Le voyant indique l’adresse de prélèvement au préparateur alors que l’afficheur indique les quantités à prélever. Grâce à un bouton poussoir, le préparateur signale au système que le prélèvement a été effectué.  </a:t>
            </a:r>
          </a:p>
          <a:p>
            <a:r>
              <a:rPr lang="fr-FR" sz="1200" b="0" i="0" u="sng" kern="1200" dirty="0" smtClean="0">
                <a:solidFill>
                  <a:schemeClr val="tx1"/>
                </a:solidFill>
                <a:effectLst/>
                <a:latin typeface="+mn-lt"/>
                <a:ea typeface="+mn-ea"/>
                <a:cs typeface="+mn-cs"/>
              </a:rPr>
              <a:t>Le mode de préparation « </a:t>
            </a:r>
            <a:r>
              <a:rPr lang="fr-FR" sz="1200" b="0" i="0" u="sng" kern="1200" dirty="0" err="1" smtClean="0">
                <a:solidFill>
                  <a:schemeClr val="tx1"/>
                </a:solidFill>
                <a:effectLst/>
                <a:latin typeface="+mn-lt"/>
                <a:ea typeface="+mn-ea"/>
                <a:cs typeface="+mn-cs"/>
              </a:rPr>
              <a:t>Pick</a:t>
            </a:r>
            <a:r>
              <a:rPr lang="fr-FR" sz="1200" b="0" i="0" u="sng" kern="1200" dirty="0" smtClean="0">
                <a:solidFill>
                  <a:schemeClr val="tx1"/>
                </a:solidFill>
                <a:effectLst/>
                <a:latin typeface="+mn-lt"/>
                <a:ea typeface="+mn-ea"/>
                <a:cs typeface="+mn-cs"/>
              </a:rPr>
              <a:t> to </a:t>
            </a:r>
            <a:r>
              <a:rPr lang="fr-FR" sz="1200" b="0" i="0" u="sng" kern="1200" dirty="0" err="1" smtClean="0">
                <a:solidFill>
                  <a:schemeClr val="tx1"/>
                </a:solidFill>
                <a:effectLst/>
                <a:latin typeface="+mn-lt"/>
                <a:ea typeface="+mn-ea"/>
                <a:cs typeface="+mn-cs"/>
              </a:rPr>
              <a:t>belt</a:t>
            </a:r>
            <a:r>
              <a:rPr lang="fr-FR" sz="1200" b="0" i="0" u="sng" kern="1200" dirty="0" smtClean="0">
                <a:solidFill>
                  <a:schemeClr val="tx1"/>
                </a:solidFill>
                <a:effectLst/>
                <a:latin typeface="+mn-lt"/>
                <a:ea typeface="+mn-ea"/>
                <a:cs typeface="+mn-cs"/>
              </a:rPr>
              <a:t> »</a:t>
            </a:r>
            <a:r>
              <a:rPr lang="fr-FR" sz="1200" b="0" i="0" kern="1200" dirty="0" smtClean="0">
                <a:solidFill>
                  <a:schemeClr val="tx1"/>
                </a:solidFill>
                <a:effectLst/>
                <a:latin typeface="+mn-lt"/>
                <a:ea typeface="+mn-ea"/>
                <a:cs typeface="+mn-cs"/>
              </a:rPr>
              <a:t>. Ce mode de préparation se rencontre dans </a:t>
            </a:r>
            <a:r>
              <a:rPr lang="fr-FR" sz="1200" b="0" i="0" kern="1200" dirty="0" smtClean="0">
                <a:solidFill>
                  <a:schemeClr val="tx1"/>
                </a:solidFill>
                <a:effectLst/>
                <a:latin typeface="+mn-lt"/>
                <a:ea typeface="+mn-ea"/>
                <a:cs typeface="+mn-cs"/>
                <a:hlinkClick r:id="rId4"/>
              </a:rPr>
              <a:t>les zones de stockage</a:t>
            </a:r>
            <a:r>
              <a:rPr lang="fr-FR" sz="1200" b="0" i="0" kern="1200" dirty="0" smtClean="0">
                <a:solidFill>
                  <a:schemeClr val="tx1"/>
                </a:solidFill>
                <a:effectLst/>
                <a:latin typeface="+mn-lt"/>
                <a:ea typeface="+mn-ea"/>
                <a:cs typeface="+mn-cs"/>
              </a:rPr>
              <a:t> muni d’un convoyeur de drainage. Adapté pour effectué des prélèvements en masse. Les cartons contenant des quantités importantes d’articles sont déposés sur le convoyeur qui alimente à son tour le centre de tri.</a:t>
            </a:r>
          </a:p>
          <a:p>
            <a:pPr algn="l" eaLnBrk="1" hangingPunct="1">
              <a:defRPr/>
            </a:pPr>
            <a:r>
              <a:rPr lang="fr-FR" sz="1200" dirty="0" err="1" smtClean="0">
                <a:solidFill>
                  <a:schemeClr val="tx1"/>
                </a:solidFill>
              </a:rPr>
              <a:t>re</a:t>
            </a:r>
            <a:r>
              <a:rPr lang="fr-FR" sz="1200" dirty="0" smtClean="0">
                <a:solidFill>
                  <a:schemeClr val="tx1"/>
                </a:solidFill>
              </a:rPr>
              <a:t> remonter le flux d’entrée en stock une fois</a:t>
            </a:r>
            <a:r>
              <a:rPr lang="fr-FR" sz="1200" baseline="0" dirty="0" smtClean="0">
                <a:solidFill>
                  <a:schemeClr val="tx1"/>
                </a:solidFill>
              </a:rPr>
              <a:t> la marchandise en place dans un emplacement structure ( tout dépend de la mise à jour avec l’ERP)</a:t>
            </a:r>
            <a:endParaRPr lang="fr-FR" sz="1200" dirty="0">
              <a:solidFill>
                <a:schemeClr val="tx1"/>
              </a:solidFill>
            </a:endParaRPr>
          </a:p>
        </p:txBody>
      </p:sp>
      <p:sp>
        <p:nvSpPr>
          <p:cNvPr id="4" name="Espace réservé du numéro de diapositive 3"/>
          <p:cNvSpPr>
            <a:spLocks noGrp="1"/>
          </p:cNvSpPr>
          <p:nvPr>
            <p:ph type="sldNum" sz="quarter" idx="10"/>
          </p:nvPr>
        </p:nvSpPr>
        <p:spPr/>
        <p:txBody>
          <a:bodyPr/>
          <a:lstStyle/>
          <a:p>
            <a:fld id="{3B4D4D2B-F2CD-4D5D-8901-F046120E5AD9}" type="slidenum">
              <a:rPr lang="fr-FR" smtClean="0"/>
              <a:t>57</a:t>
            </a:fld>
            <a:endParaRPr lang="fr-FR"/>
          </a:p>
        </p:txBody>
      </p:sp>
    </p:spTree>
    <p:extLst>
      <p:ext uri="{BB962C8B-B14F-4D97-AF65-F5344CB8AC3E}">
        <p14:creationId xmlns:p14="http://schemas.microsoft.com/office/powerpoint/2010/main" val="10191616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Cout : à retenir</a:t>
            </a:r>
            <a:r>
              <a:rPr lang="fr-FR" baseline="0" dirty="0" smtClean="0"/>
              <a:t> que le RH est le plus gros centre de cout donc toute optimisation est importante sur le temps de travail</a:t>
            </a:r>
            <a:endParaRPr lang="fr-FR" dirty="0"/>
          </a:p>
        </p:txBody>
      </p:sp>
      <p:sp>
        <p:nvSpPr>
          <p:cNvPr id="4" name="Espace réservé du numéro de diapositive 3"/>
          <p:cNvSpPr>
            <a:spLocks noGrp="1"/>
          </p:cNvSpPr>
          <p:nvPr>
            <p:ph type="sldNum" sz="quarter" idx="10"/>
          </p:nvPr>
        </p:nvSpPr>
        <p:spPr/>
        <p:txBody>
          <a:bodyPr/>
          <a:lstStyle/>
          <a:p>
            <a:fld id="{3B4D4D2B-F2CD-4D5D-8901-F046120E5AD9}" type="slidenum">
              <a:rPr lang="fr-FR" smtClean="0"/>
              <a:t>59</a:t>
            </a:fld>
            <a:endParaRPr lang="fr-FR"/>
          </a:p>
        </p:txBody>
      </p:sp>
    </p:spTree>
    <p:extLst>
      <p:ext uri="{BB962C8B-B14F-4D97-AF65-F5344CB8AC3E}">
        <p14:creationId xmlns:p14="http://schemas.microsoft.com/office/powerpoint/2010/main" val="29633423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smtClean="0"/>
              <a:t>Transtockeur</a:t>
            </a:r>
            <a:endParaRPr lang="fr-FR" dirty="0" smtClean="0"/>
          </a:p>
          <a:p>
            <a:r>
              <a:rPr lang="fr-FR" dirty="0" smtClean="0"/>
              <a:t>Formeuse</a:t>
            </a:r>
            <a:r>
              <a:rPr lang="fr-FR" baseline="0" dirty="0" smtClean="0"/>
              <a:t> et étiqueteuse de carton</a:t>
            </a:r>
            <a:endParaRPr lang="fr-FR" dirty="0" smtClean="0"/>
          </a:p>
          <a:p>
            <a:r>
              <a:rPr lang="fr-FR" dirty="0" smtClean="0"/>
              <a:t>Réception :</a:t>
            </a:r>
            <a:r>
              <a:rPr lang="fr-FR" baseline="0" dirty="0" smtClean="0"/>
              <a:t> </a:t>
            </a:r>
            <a:r>
              <a:rPr lang="fr-FR" dirty="0" smtClean="0"/>
              <a:t>Attention</a:t>
            </a:r>
            <a:r>
              <a:rPr lang="fr-FR" baseline="0" dirty="0" smtClean="0"/>
              <a:t> possible si</a:t>
            </a:r>
            <a:r>
              <a:rPr lang="fr-FR" dirty="0" smtClean="0"/>
              <a:t> pas de mix produit</a:t>
            </a:r>
            <a:r>
              <a:rPr lang="fr-FR" baseline="0" dirty="0" smtClean="0"/>
              <a:t> et utilisation SPCB)</a:t>
            </a:r>
          </a:p>
          <a:p>
            <a:r>
              <a:rPr lang="fr-FR" baseline="0" dirty="0" smtClean="0"/>
              <a:t>Expédition : gare de tri (</a:t>
            </a:r>
            <a:r>
              <a:rPr lang="fr-FR" baseline="0" dirty="0" err="1" smtClean="0"/>
              <a:t>video</a:t>
            </a:r>
            <a:r>
              <a:rPr lang="fr-FR" baseline="0" dirty="0" smtClean="0"/>
              <a:t>)</a:t>
            </a:r>
            <a:endParaRPr lang="fr-FR" dirty="0"/>
          </a:p>
        </p:txBody>
      </p:sp>
      <p:sp>
        <p:nvSpPr>
          <p:cNvPr id="4" name="Espace réservé du numéro de diapositive 3"/>
          <p:cNvSpPr>
            <a:spLocks noGrp="1"/>
          </p:cNvSpPr>
          <p:nvPr>
            <p:ph type="sldNum" sz="quarter" idx="10"/>
          </p:nvPr>
        </p:nvSpPr>
        <p:spPr/>
        <p:txBody>
          <a:bodyPr/>
          <a:lstStyle/>
          <a:p>
            <a:fld id="{3B4D4D2B-F2CD-4D5D-8901-F046120E5AD9}" type="slidenum">
              <a:rPr lang="fr-FR" smtClean="0"/>
              <a:t>60</a:t>
            </a:fld>
            <a:endParaRPr lang="fr-FR"/>
          </a:p>
        </p:txBody>
      </p:sp>
    </p:spTree>
    <p:extLst>
      <p:ext uri="{BB962C8B-B14F-4D97-AF65-F5344CB8AC3E}">
        <p14:creationId xmlns:p14="http://schemas.microsoft.com/office/powerpoint/2010/main" val="39658071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Responsable d’entrepôt :</a:t>
            </a:r>
          </a:p>
          <a:p>
            <a:pPr marL="285750" indent="-285750">
              <a:buFont typeface="Arial" panose="020B0604020202020204" pitchFamily="34" charset="0"/>
              <a:buChar char="•"/>
            </a:pPr>
            <a:r>
              <a:rPr lang="fr-FR" dirty="0" smtClean="0"/>
              <a:t>Coordination des flux physiques (réception, entreposage, préparation de commandes, expédition), en optimisant le rapport qualité/coûts/délais.</a:t>
            </a:r>
          </a:p>
          <a:p>
            <a:r>
              <a:rPr lang="fr-FR" dirty="0" smtClean="0"/>
              <a:t>Chef d’équipe par zone (</a:t>
            </a:r>
            <a:r>
              <a:rPr lang="fr-FR" dirty="0" err="1" smtClean="0"/>
              <a:t>récep</a:t>
            </a:r>
            <a:r>
              <a:rPr lang="fr-FR" dirty="0" smtClean="0"/>
              <a:t>/</a:t>
            </a:r>
            <a:r>
              <a:rPr lang="fr-FR" dirty="0" err="1" smtClean="0"/>
              <a:t>prep</a:t>
            </a:r>
            <a:r>
              <a:rPr lang="fr-FR" dirty="0" smtClean="0"/>
              <a:t>)</a:t>
            </a:r>
          </a:p>
          <a:p>
            <a:endParaRPr lang="fr-FR" dirty="0" smtClean="0"/>
          </a:p>
          <a:p>
            <a:r>
              <a:rPr lang="fr-FR" dirty="0" smtClean="0"/>
              <a:t>Exploitation : sécurité !!! Visiteur (= </a:t>
            </a:r>
            <a:r>
              <a:rPr lang="fr-FR" smtClean="0"/>
              <a:t>signalétique</a:t>
            </a:r>
            <a:r>
              <a:rPr lang="fr-FR" baseline="0" smtClean="0"/>
              <a:t> du </a:t>
            </a:r>
            <a:r>
              <a:rPr lang="fr-FR" smtClean="0"/>
              <a:t>code </a:t>
            </a:r>
            <a:r>
              <a:rPr lang="fr-FR" dirty="0" smtClean="0"/>
              <a:t>de la route )</a:t>
            </a:r>
            <a:r>
              <a:rPr lang="fr-FR" baseline="0" dirty="0" smtClean="0"/>
              <a:t> </a:t>
            </a:r>
            <a:r>
              <a:rPr lang="fr-FR" dirty="0" smtClean="0"/>
              <a:t>+ opérateurs ,</a:t>
            </a:r>
            <a:r>
              <a:rPr lang="fr-FR" baseline="0" dirty="0" smtClean="0"/>
              <a:t> qualité</a:t>
            </a:r>
            <a:endParaRPr lang="fr-FR" dirty="0" smtClean="0"/>
          </a:p>
          <a:p>
            <a:r>
              <a:rPr lang="fr-FR" dirty="0" smtClean="0"/>
              <a:t/>
            </a:r>
            <a:br>
              <a:rPr lang="fr-FR" dirty="0" smtClean="0"/>
            </a:br>
            <a:r>
              <a:rPr lang="fr-FR" dirty="0" smtClean="0"/>
              <a:t>Méthode : ergonomie !!!!,</a:t>
            </a:r>
            <a:r>
              <a:rPr lang="fr-FR" baseline="0" dirty="0" smtClean="0"/>
              <a:t> productivité</a:t>
            </a:r>
            <a:endParaRPr lang="fr-FR" dirty="0" smtClean="0"/>
          </a:p>
          <a:p>
            <a:endParaRPr lang="fr-FR" dirty="0" smtClean="0"/>
          </a:p>
          <a:p>
            <a:r>
              <a:rPr lang="fr-FR" dirty="0" smtClean="0"/>
              <a:t>Réceptionnaire :</a:t>
            </a:r>
          </a:p>
          <a:p>
            <a:pPr marL="342900" indent="-342900">
              <a:buFont typeface="Arial" panose="020B0604020202020204" pitchFamily="34" charset="0"/>
              <a:buChar char="•"/>
            </a:pPr>
            <a:r>
              <a:rPr lang="fr-FR" dirty="0" smtClean="0"/>
              <a:t>Réceptionner les marchandises en provenance des transporteurs</a:t>
            </a:r>
          </a:p>
          <a:p>
            <a:pPr marL="342900" indent="-342900">
              <a:buFont typeface="Arial" panose="020B0604020202020204" pitchFamily="34" charset="0"/>
              <a:buChar char="•"/>
            </a:pPr>
            <a:r>
              <a:rPr lang="fr-FR" dirty="0" smtClean="0"/>
              <a:t>Identifier et contrôler de manière quantitative et qualitative le déchargement</a:t>
            </a:r>
          </a:p>
          <a:p>
            <a:pPr marL="342900" indent="-342900">
              <a:buFont typeface="Arial" panose="020B0604020202020204" pitchFamily="34" charset="0"/>
              <a:buChar char="•"/>
            </a:pPr>
            <a:r>
              <a:rPr lang="fr-FR" dirty="0" smtClean="0"/>
              <a:t>Organiser la zone de réception de manière optimale</a:t>
            </a:r>
          </a:p>
          <a:p>
            <a:pPr marL="342900" indent="-342900">
              <a:buFont typeface="Arial" panose="020B0604020202020204" pitchFamily="34" charset="0"/>
              <a:buChar char="•"/>
            </a:pPr>
            <a:r>
              <a:rPr lang="fr-FR" dirty="0" smtClean="0"/>
              <a:t>Renseigner les supports de suivi des marchandises</a:t>
            </a:r>
          </a:p>
          <a:p>
            <a:pPr marL="342900" indent="-342900">
              <a:buFont typeface="Arial" panose="020B0604020202020204" pitchFamily="34" charset="0"/>
              <a:buChar char="•"/>
            </a:pPr>
            <a:r>
              <a:rPr lang="fr-FR" dirty="0" smtClean="0"/>
              <a:t>Emettre un signalement en cas de litige</a:t>
            </a:r>
          </a:p>
          <a:p>
            <a:r>
              <a:rPr lang="fr-FR" dirty="0" smtClean="0"/>
              <a:t>Cariste :</a:t>
            </a:r>
          </a:p>
          <a:p>
            <a:pPr marL="342900" indent="-342900">
              <a:buFont typeface="Arial" panose="020B0604020202020204" pitchFamily="34" charset="0"/>
              <a:buChar char="•"/>
            </a:pPr>
            <a:r>
              <a:rPr lang="fr-FR" dirty="0" smtClean="0"/>
              <a:t>Charger et décharger des palettes,</a:t>
            </a:r>
          </a:p>
          <a:p>
            <a:pPr marL="342900" indent="-342900">
              <a:buFont typeface="Arial" panose="020B0604020202020204" pitchFamily="34" charset="0"/>
              <a:buChar char="•"/>
            </a:pPr>
            <a:r>
              <a:rPr lang="fr-FR" dirty="0" smtClean="0"/>
              <a:t>Stocker des produits  </a:t>
            </a:r>
          </a:p>
          <a:p>
            <a:pPr marL="342900" indent="-342900">
              <a:buFont typeface="Arial" panose="020B0604020202020204" pitchFamily="34" charset="0"/>
              <a:buChar char="•"/>
            </a:pPr>
            <a:r>
              <a:rPr lang="fr-FR" dirty="0" smtClean="0"/>
              <a:t>Alimenter en marchandises certains postes (fabrication, picking,…)</a:t>
            </a:r>
          </a:p>
          <a:p>
            <a:r>
              <a:rPr lang="fr-FR" dirty="0" smtClean="0"/>
              <a:t>Préparateur de commandes :</a:t>
            </a:r>
          </a:p>
          <a:p>
            <a:pPr marL="342900" indent="-342900">
              <a:buFont typeface="Arial" panose="020B0604020202020204" pitchFamily="34" charset="0"/>
              <a:buChar char="•"/>
            </a:pPr>
            <a:r>
              <a:rPr lang="fr-FR" dirty="0" smtClean="0"/>
              <a:t>Préparation des commandes et colisage des produits</a:t>
            </a:r>
          </a:p>
          <a:p>
            <a:pPr marL="342900" indent="-342900">
              <a:buFont typeface="Arial" panose="020B0604020202020204" pitchFamily="34" charset="0"/>
              <a:buChar char="•"/>
            </a:pPr>
            <a:r>
              <a:rPr lang="fr-FR" dirty="0" smtClean="0"/>
              <a:t>Renseignement des documents relatifs à l'expédition des produits</a:t>
            </a:r>
          </a:p>
          <a:p>
            <a:pPr marL="342900" indent="-342900">
              <a:buFont typeface="Arial" panose="020B0604020202020204" pitchFamily="34" charset="0"/>
              <a:buChar char="•"/>
            </a:pPr>
            <a:r>
              <a:rPr lang="fr-FR" dirty="0" smtClean="0"/>
              <a:t>Renseignement des systèmes de gestion des flux d'approvisionnement, des livraisons et des niveaux de stocks</a:t>
            </a:r>
          </a:p>
          <a:p>
            <a:pPr marL="342900" indent="-342900">
              <a:buFont typeface="Arial" panose="020B0604020202020204" pitchFamily="34" charset="0"/>
              <a:buChar char="•"/>
            </a:pPr>
            <a:r>
              <a:rPr lang="fr-FR" dirty="0" smtClean="0"/>
              <a:t>Repérage et signalement des anomalies de manutention (emballages défectueux, colis manquants...)</a:t>
            </a:r>
          </a:p>
          <a:p>
            <a:pPr marL="342900" indent="-342900">
              <a:buFont typeface="Arial" panose="020B0604020202020204" pitchFamily="34" charset="0"/>
              <a:buChar char="•"/>
            </a:pPr>
            <a:r>
              <a:rPr lang="fr-FR" dirty="0" smtClean="0"/>
              <a:t>Identification et prélèvement des produits</a:t>
            </a:r>
          </a:p>
          <a:p>
            <a:pPr marL="342900" indent="-342900">
              <a:buFont typeface="Arial" panose="020B0604020202020204" pitchFamily="34" charset="0"/>
              <a:buChar char="•"/>
            </a:pPr>
            <a:endParaRPr lang="fr-FR" dirty="0" smtClean="0"/>
          </a:p>
          <a:p>
            <a:pPr marL="342900" indent="-342900">
              <a:buFont typeface="Arial" panose="020B0604020202020204" pitchFamily="34" charset="0"/>
              <a:buChar char="•"/>
            </a:pP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3B4D4D2B-F2CD-4D5D-8901-F046120E5AD9}" type="slidenum">
              <a:rPr lang="fr-FR" smtClean="0"/>
              <a:t>62</a:t>
            </a:fld>
            <a:endParaRPr lang="fr-FR"/>
          </a:p>
        </p:txBody>
      </p:sp>
    </p:spTree>
    <p:extLst>
      <p:ext uri="{BB962C8B-B14F-4D97-AF65-F5344CB8AC3E}">
        <p14:creationId xmlns:p14="http://schemas.microsoft.com/office/powerpoint/2010/main" val="3712230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Flux tiré</a:t>
            </a:r>
            <a:r>
              <a:rPr lang="fr-FR" baseline="0" dirty="0" smtClean="0"/>
              <a:t> ou flux poussé</a:t>
            </a:r>
            <a:endParaRPr lang="fr-FR" sz="1200" b="0" kern="1200" dirty="0" smtClean="0">
              <a:solidFill>
                <a:schemeClr val="tx1"/>
              </a:solidFill>
              <a:latin typeface="+mn-lt"/>
              <a:ea typeface="+mn-ea"/>
              <a:cs typeface="+mn-cs"/>
            </a:endParaRPr>
          </a:p>
          <a:p>
            <a:r>
              <a:rPr lang="fr-FR" sz="1200" b="0" kern="1200" dirty="0" smtClean="0">
                <a:solidFill>
                  <a:schemeClr val="tx1"/>
                </a:solidFill>
                <a:latin typeface="+mn-lt"/>
                <a:ea typeface="+mn-ea"/>
                <a:cs typeface="+mn-cs"/>
              </a:rPr>
              <a:t>Evolution</a:t>
            </a:r>
            <a:r>
              <a:rPr lang="fr-FR" sz="1200" b="0" kern="1200" baseline="0" dirty="0" smtClean="0">
                <a:solidFill>
                  <a:schemeClr val="tx1"/>
                </a:solidFill>
                <a:latin typeface="+mn-lt"/>
                <a:ea typeface="+mn-ea"/>
                <a:cs typeface="+mn-cs"/>
              </a:rPr>
              <a:t> :  p</a:t>
            </a:r>
            <a:r>
              <a:rPr lang="fr-FR" sz="1200" b="0" kern="1200" dirty="0" smtClean="0">
                <a:solidFill>
                  <a:schemeClr val="tx1"/>
                </a:solidFill>
                <a:latin typeface="+mn-lt"/>
                <a:ea typeface="+mn-ea"/>
                <a:cs typeface="+mn-cs"/>
              </a:rPr>
              <a:t>lus de ruptures de charges,  des besoins de visibilité plus importants</a:t>
            </a:r>
          </a:p>
          <a:p>
            <a:r>
              <a:rPr lang="fr-FR" sz="1200" b="0" kern="1200" dirty="0" smtClean="0">
                <a:solidFill>
                  <a:schemeClr val="tx1"/>
                </a:solidFill>
                <a:latin typeface="+mn-lt"/>
                <a:ea typeface="+mn-ea"/>
                <a:cs typeface="+mn-cs"/>
              </a:rPr>
              <a:t>Revers logistique</a:t>
            </a:r>
          </a:p>
          <a:p>
            <a:r>
              <a:rPr lang="fr-FR" sz="1200" b="0" kern="1200" dirty="0" smtClean="0">
                <a:solidFill>
                  <a:schemeClr val="tx1"/>
                </a:solidFill>
                <a:latin typeface="+mn-lt"/>
                <a:ea typeface="+mn-ea"/>
                <a:cs typeface="+mn-cs"/>
              </a:rPr>
              <a:t>4PL / LLP : </a:t>
            </a:r>
            <a:r>
              <a:rPr lang="fr-FR" b="0" dirty="0" smtClean="0">
                <a:solidFill>
                  <a:schemeClr val="tx1"/>
                </a:solidFill>
              </a:rPr>
              <a:t>Société de consulting spécialisée dans la logistique, le transport et la </a:t>
            </a:r>
            <a:r>
              <a:rPr lang="fr-FR" b="0" dirty="0" err="1" smtClean="0">
                <a:solidFill>
                  <a:schemeClr val="tx1"/>
                </a:solidFill>
              </a:rPr>
              <a:t>supply</a:t>
            </a:r>
            <a:r>
              <a:rPr lang="fr-FR" b="0" dirty="0" smtClean="0">
                <a:solidFill>
                  <a:schemeClr val="tx1"/>
                </a:solidFill>
              </a:rPr>
              <a:t> </a:t>
            </a:r>
            <a:r>
              <a:rPr lang="fr-FR" b="0" dirty="0" err="1" smtClean="0">
                <a:solidFill>
                  <a:schemeClr val="tx1"/>
                </a:solidFill>
              </a:rPr>
              <a:t>chain</a:t>
            </a:r>
            <a:r>
              <a:rPr lang="fr-FR" b="0" dirty="0" smtClean="0">
                <a:solidFill>
                  <a:schemeClr val="tx1"/>
                </a:solidFill>
              </a:rPr>
              <a:t>. Ils construisent leur prestation en mobilisant des ressources auprès de sous-traitants spécialisés et en assurent la cohérence par une totale maîtrise des flux d’information. </a:t>
            </a:r>
            <a:endParaRPr lang="fr-FR" sz="1200" kern="1200" dirty="0" smtClean="0">
              <a:solidFill>
                <a:schemeClr val="tx1"/>
              </a:solidFill>
              <a:latin typeface="+mn-lt"/>
              <a:ea typeface="+mn-ea"/>
              <a:cs typeface="+mn-cs"/>
            </a:endParaRPr>
          </a:p>
          <a:p>
            <a:r>
              <a:rPr lang="fr-FR" dirty="0" smtClean="0"/>
              <a:t>JAT ou Flux</a:t>
            </a:r>
            <a:r>
              <a:rPr lang="fr-FR" baseline="0" dirty="0" smtClean="0"/>
              <a:t> tendus : méthode d'organisation et de gestion de la production minimisant les stocks et en cours</a:t>
            </a:r>
          </a:p>
          <a:p>
            <a:r>
              <a:rPr lang="fr-FR" baseline="0" dirty="0" smtClean="0"/>
              <a:t>GPA : Gestion partagée des approvisionnements, ECR (Efficient </a:t>
            </a:r>
            <a:r>
              <a:rPr lang="fr-FR" baseline="0" dirty="0" err="1" smtClean="0"/>
              <a:t>customer</a:t>
            </a:r>
            <a:r>
              <a:rPr lang="fr-FR" baseline="0" dirty="0" smtClean="0"/>
              <a:t> </a:t>
            </a:r>
            <a:r>
              <a:rPr lang="fr-FR" baseline="0" dirty="0" err="1" smtClean="0"/>
              <a:t>response</a:t>
            </a:r>
            <a:r>
              <a:rPr lang="fr-FR" baseline="0" dirty="0" smtClean="0"/>
              <a:t>)</a:t>
            </a:r>
          </a:p>
          <a:p>
            <a:endParaRPr lang="fr-FR" dirty="0"/>
          </a:p>
        </p:txBody>
      </p:sp>
      <p:sp>
        <p:nvSpPr>
          <p:cNvPr id="4" name="Espace réservé du numéro de diapositive 3"/>
          <p:cNvSpPr>
            <a:spLocks noGrp="1"/>
          </p:cNvSpPr>
          <p:nvPr>
            <p:ph type="sldNum" sz="quarter" idx="10"/>
          </p:nvPr>
        </p:nvSpPr>
        <p:spPr/>
        <p:txBody>
          <a:bodyPr/>
          <a:lstStyle/>
          <a:p>
            <a:fld id="{3B4D4D2B-F2CD-4D5D-8901-F046120E5AD9}" type="slidenum">
              <a:rPr lang="fr-FR" smtClean="0"/>
              <a:t>5</a:t>
            </a:fld>
            <a:endParaRPr lang="fr-FR"/>
          </a:p>
        </p:txBody>
      </p:sp>
    </p:spTree>
    <p:extLst>
      <p:ext uri="{BB962C8B-B14F-4D97-AF65-F5344CB8AC3E}">
        <p14:creationId xmlns:p14="http://schemas.microsoft.com/office/powerpoint/2010/main" val="425357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lgn="l">
              <a:buFont typeface="Wingdings" pitchFamily="2" charset="2"/>
              <a:buChar char="Ø"/>
            </a:pPr>
            <a:r>
              <a:rPr lang="fr-FR" sz="1200" kern="1200" dirty="0" smtClean="0">
                <a:solidFill>
                  <a:schemeClr val="tx1"/>
                </a:solidFill>
                <a:latin typeface="+mn-lt"/>
                <a:ea typeface="+mn-ea"/>
                <a:cs typeface="+mn-cs"/>
              </a:rPr>
              <a:t>3/4 des entreprises souhaitent étendre l’externalisation de leur activité logistique</a:t>
            </a:r>
          </a:p>
          <a:p>
            <a:pPr marL="171450" indent="-171450" algn="l">
              <a:buFont typeface="Wingdings" pitchFamily="2" charset="2"/>
              <a:buChar char="Ø"/>
            </a:pPr>
            <a:r>
              <a:rPr lang="fr-FR" sz="1200" kern="1200" dirty="0" smtClean="0">
                <a:solidFill>
                  <a:schemeClr val="tx1"/>
                </a:solidFill>
                <a:latin typeface="+mn-lt"/>
                <a:ea typeface="+mn-ea"/>
                <a:cs typeface="+mn-cs"/>
              </a:rPr>
              <a:t>1/4 souhaite en réintégrer une partie</a:t>
            </a:r>
          </a:p>
          <a:p>
            <a:pPr marL="171450" indent="-171450" algn="l">
              <a:buFont typeface="Wingdings" pitchFamily="2" charset="2"/>
              <a:buChar char="Ø"/>
            </a:pPr>
            <a:r>
              <a:rPr lang="fr-FR" sz="1200" kern="1200" dirty="0" smtClean="0">
                <a:solidFill>
                  <a:schemeClr val="tx1"/>
                </a:solidFill>
                <a:latin typeface="+mn-lt"/>
                <a:ea typeface="+mn-ea"/>
                <a:cs typeface="+mn-cs"/>
              </a:rPr>
              <a:t>300€ m² en</a:t>
            </a:r>
            <a:r>
              <a:rPr lang="fr-FR" sz="1200" kern="1200" baseline="0" dirty="0" smtClean="0">
                <a:solidFill>
                  <a:schemeClr val="tx1"/>
                </a:solidFill>
                <a:latin typeface="+mn-lt"/>
                <a:ea typeface="+mn-ea"/>
                <a:cs typeface="+mn-cs"/>
              </a:rPr>
              <a:t> construction logistique</a:t>
            </a:r>
          </a:p>
          <a:p>
            <a:pPr marL="285750" indent="-285750" algn="l">
              <a:buFont typeface="Wingdings" pitchFamily="2" charset="2"/>
              <a:buChar char="v"/>
            </a:pPr>
            <a:r>
              <a:rPr lang="fr-FR" sz="1200" kern="1200" dirty="0" smtClean="0">
                <a:solidFill>
                  <a:schemeClr val="tx1"/>
                </a:solidFill>
                <a:latin typeface="+mn-lt"/>
                <a:ea typeface="+mn-ea"/>
                <a:cs typeface="+mn-cs"/>
              </a:rPr>
              <a:t>Prix des loyers </a:t>
            </a:r>
          </a:p>
          <a:p>
            <a:pPr marL="1085850" lvl="2" indent="-171450" algn="l">
              <a:buFont typeface="Wingdings" pitchFamily="2" charset="2"/>
              <a:buChar char="Ø"/>
            </a:pPr>
            <a:r>
              <a:rPr lang="fr-FR" sz="1200" b="0" kern="1200" dirty="0" smtClean="0">
                <a:solidFill>
                  <a:schemeClr val="tx1"/>
                </a:solidFill>
                <a:latin typeface="+mn-lt"/>
                <a:ea typeface="+mn-ea"/>
                <a:cs typeface="+mn-cs"/>
              </a:rPr>
              <a:t>47 à 52 € /m2 en région parisienne</a:t>
            </a:r>
          </a:p>
          <a:p>
            <a:pPr marL="1085850" lvl="2" indent="-171450" algn="l">
              <a:buFont typeface="Wingdings" pitchFamily="2" charset="2"/>
              <a:buChar char="Ø"/>
            </a:pPr>
            <a:r>
              <a:rPr lang="fr-FR" sz="1200" b="0" kern="1200" dirty="0" smtClean="0">
                <a:solidFill>
                  <a:schemeClr val="tx1"/>
                </a:solidFill>
                <a:latin typeface="+mn-lt"/>
                <a:ea typeface="+mn-ea"/>
                <a:cs typeface="+mn-cs"/>
              </a:rPr>
              <a:t>42 à 45€ / m2 dans les autres régions</a:t>
            </a:r>
          </a:p>
          <a:p>
            <a:pPr marL="1085850" lvl="2" indent="-171450" algn="l">
              <a:buFont typeface="Wingdings" pitchFamily="2" charset="2"/>
              <a:buChar char="Ø"/>
            </a:pPr>
            <a:r>
              <a:rPr lang="fr-FR" sz="1200" b="0" kern="1200" dirty="0" smtClean="0">
                <a:solidFill>
                  <a:schemeClr val="tx1"/>
                </a:solidFill>
                <a:latin typeface="+mn-lt"/>
                <a:ea typeface="+mn-ea"/>
                <a:cs typeface="+mn-cs"/>
              </a:rPr>
              <a:t>Le double pour la messagerie</a:t>
            </a:r>
          </a:p>
          <a:p>
            <a:pPr marL="171450" indent="-171450" algn="l">
              <a:buFont typeface="Wingdings" pitchFamily="2" charset="2"/>
              <a:buChar char="Ø"/>
            </a:pPr>
            <a:endParaRPr lang="fr-FR" sz="1200" kern="1200" dirty="0" smtClean="0">
              <a:solidFill>
                <a:schemeClr val="tx1"/>
              </a:solidFill>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3B4D4D2B-F2CD-4D5D-8901-F046120E5AD9}" type="slidenum">
              <a:rPr lang="fr-FR" smtClean="0"/>
              <a:t>6</a:t>
            </a:fld>
            <a:endParaRPr lang="fr-FR"/>
          </a:p>
        </p:txBody>
      </p:sp>
    </p:spTree>
    <p:extLst>
      <p:ext uri="{BB962C8B-B14F-4D97-AF65-F5344CB8AC3E}">
        <p14:creationId xmlns:p14="http://schemas.microsoft.com/office/powerpoint/2010/main" val="3396448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SRM :</a:t>
            </a:r>
            <a:r>
              <a:rPr lang="fr-FR" baseline="0" dirty="0" smtClean="0"/>
              <a:t> Supplier </a:t>
            </a:r>
            <a:r>
              <a:rPr lang="fr-FR" baseline="0" dirty="0" err="1" smtClean="0"/>
              <a:t>RelationShip</a:t>
            </a:r>
            <a:r>
              <a:rPr lang="fr-FR" baseline="0" dirty="0" smtClean="0"/>
              <a:t> Management</a:t>
            </a:r>
          </a:p>
          <a:p>
            <a:r>
              <a:rPr lang="fr-FR" baseline="0" dirty="0" smtClean="0"/>
              <a:t>CPFR : Collaborative Planning </a:t>
            </a:r>
            <a:r>
              <a:rPr lang="fr-FR" baseline="0" dirty="0" err="1" smtClean="0"/>
              <a:t>Forecasting</a:t>
            </a:r>
            <a:r>
              <a:rPr lang="fr-FR" baseline="0" dirty="0" smtClean="0"/>
              <a:t> and </a:t>
            </a:r>
            <a:r>
              <a:rPr lang="fr-FR" baseline="0" dirty="0" err="1" smtClean="0"/>
              <a:t>replenishment</a:t>
            </a:r>
            <a:endParaRPr lang="fr-FR" dirty="0"/>
          </a:p>
        </p:txBody>
      </p:sp>
      <p:sp>
        <p:nvSpPr>
          <p:cNvPr id="4" name="Espace réservé du numéro de diapositive 3"/>
          <p:cNvSpPr>
            <a:spLocks noGrp="1"/>
          </p:cNvSpPr>
          <p:nvPr>
            <p:ph type="sldNum" sz="quarter" idx="10"/>
          </p:nvPr>
        </p:nvSpPr>
        <p:spPr/>
        <p:txBody>
          <a:bodyPr/>
          <a:lstStyle/>
          <a:p>
            <a:fld id="{3B4D4D2B-F2CD-4D5D-8901-F046120E5AD9}" type="slidenum">
              <a:rPr lang="fr-FR" smtClean="0"/>
              <a:t>16</a:t>
            </a:fld>
            <a:endParaRPr lang="fr-FR"/>
          </a:p>
        </p:txBody>
      </p:sp>
    </p:spTree>
    <p:extLst>
      <p:ext uri="{BB962C8B-B14F-4D97-AF65-F5344CB8AC3E}">
        <p14:creationId xmlns:p14="http://schemas.microsoft.com/office/powerpoint/2010/main" val="282667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Clé de calcul</a:t>
            </a:r>
            <a:endParaRPr lang="fr-FR" dirty="0"/>
          </a:p>
        </p:txBody>
      </p:sp>
      <p:sp>
        <p:nvSpPr>
          <p:cNvPr id="4" name="Espace réservé du numéro de diapositive 3"/>
          <p:cNvSpPr>
            <a:spLocks noGrp="1"/>
          </p:cNvSpPr>
          <p:nvPr>
            <p:ph type="sldNum" sz="quarter" idx="10"/>
          </p:nvPr>
        </p:nvSpPr>
        <p:spPr/>
        <p:txBody>
          <a:bodyPr/>
          <a:lstStyle/>
          <a:p>
            <a:fld id="{3B4D4D2B-F2CD-4D5D-8901-F046120E5AD9}" type="slidenum">
              <a:rPr lang="fr-FR" smtClean="0"/>
              <a:t>17</a:t>
            </a:fld>
            <a:endParaRPr lang="fr-FR"/>
          </a:p>
        </p:txBody>
      </p:sp>
    </p:spTree>
    <p:extLst>
      <p:ext uri="{BB962C8B-B14F-4D97-AF65-F5344CB8AC3E}">
        <p14:creationId xmlns:p14="http://schemas.microsoft.com/office/powerpoint/2010/main" val="2383530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Clé de calcul</a:t>
            </a:r>
            <a:endParaRPr lang="fr-FR" dirty="0"/>
          </a:p>
        </p:txBody>
      </p:sp>
      <p:sp>
        <p:nvSpPr>
          <p:cNvPr id="4" name="Espace réservé du numéro de diapositive 3"/>
          <p:cNvSpPr>
            <a:spLocks noGrp="1"/>
          </p:cNvSpPr>
          <p:nvPr>
            <p:ph type="sldNum" sz="quarter" idx="10"/>
          </p:nvPr>
        </p:nvSpPr>
        <p:spPr/>
        <p:txBody>
          <a:bodyPr/>
          <a:lstStyle/>
          <a:p>
            <a:fld id="{3B4D4D2B-F2CD-4D5D-8901-F046120E5AD9}" type="slidenum">
              <a:rPr lang="fr-FR" smtClean="0"/>
              <a:t>18</a:t>
            </a:fld>
            <a:endParaRPr lang="fr-FR"/>
          </a:p>
        </p:txBody>
      </p:sp>
    </p:spTree>
    <p:extLst>
      <p:ext uri="{BB962C8B-B14F-4D97-AF65-F5344CB8AC3E}">
        <p14:creationId xmlns:p14="http://schemas.microsoft.com/office/powerpoint/2010/main" val="1967641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SPCB =  VL sans niveau (pour</a:t>
            </a:r>
            <a:r>
              <a:rPr lang="fr-FR" baseline="0" dirty="0" smtClean="0"/>
              <a:t> des cartions intermédiaire)</a:t>
            </a:r>
            <a:r>
              <a:rPr lang="fr-FR" dirty="0" smtClean="0"/>
              <a:t> </a:t>
            </a:r>
          </a:p>
          <a:p>
            <a:r>
              <a:rPr lang="fr-FR" dirty="0" smtClean="0"/>
              <a:t>=500 ( 1 </a:t>
            </a:r>
            <a:r>
              <a:rPr lang="fr-FR" dirty="0" err="1" smtClean="0"/>
              <a:t>spcb</a:t>
            </a:r>
            <a:r>
              <a:rPr lang="fr-FR" dirty="0" smtClean="0"/>
              <a:t> de 5 donc 1 colis de 50 unité donc</a:t>
            </a:r>
            <a:r>
              <a:rPr lang="fr-FR" baseline="0" dirty="0" smtClean="0"/>
              <a:t> palette de 500 unité donc 100 SPCB</a:t>
            </a: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3B4D4D2B-F2CD-4D5D-8901-F046120E5AD9}" type="slidenum">
              <a:rPr lang="fr-FR" smtClean="0"/>
              <a:t>20</a:t>
            </a:fld>
            <a:endParaRPr lang="fr-FR"/>
          </a:p>
        </p:txBody>
      </p:sp>
    </p:spTree>
    <p:extLst>
      <p:ext uri="{BB962C8B-B14F-4D97-AF65-F5344CB8AC3E}">
        <p14:creationId xmlns:p14="http://schemas.microsoft.com/office/powerpoint/2010/main" val="2882845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SPCB =  VL sans niveau (pour</a:t>
            </a:r>
            <a:r>
              <a:rPr lang="fr-FR" baseline="0" dirty="0" smtClean="0"/>
              <a:t> des cartions intermédiaire)</a:t>
            </a:r>
            <a:r>
              <a:rPr lang="fr-FR" dirty="0" smtClean="0"/>
              <a:t> </a:t>
            </a:r>
          </a:p>
          <a:p>
            <a:r>
              <a:rPr lang="fr-FR" dirty="0" smtClean="0"/>
              <a:t>=500 ( 1 </a:t>
            </a:r>
            <a:r>
              <a:rPr lang="fr-FR" dirty="0" err="1" smtClean="0"/>
              <a:t>spcb</a:t>
            </a:r>
            <a:r>
              <a:rPr lang="fr-FR" dirty="0" smtClean="0"/>
              <a:t> de 5 donc 1 colis de 50 unité donc</a:t>
            </a:r>
            <a:r>
              <a:rPr lang="fr-FR" baseline="0" dirty="0" smtClean="0"/>
              <a:t> palette de 500 unité donc 100 SPCB</a:t>
            </a: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3B4D4D2B-F2CD-4D5D-8901-F046120E5AD9}" type="slidenum">
              <a:rPr lang="fr-FR" smtClean="0"/>
              <a:t>21</a:t>
            </a:fld>
            <a:endParaRPr lang="fr-FR"/>
          </a:p>
        </p:txBody>
      </p:sp>
    </p:spTree>
    <p:extLst>
      <p:ext uri="{BB962C8B-B14F-4D97-AF65-F5344CB8AC3E}">
        <p14:creationId xmlns:p14="http://schemas.microsoft.com/office/powerpoint/2010/main" val="2797091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3.jpg"/><Relationship Id="rId1" Type="http://schemas.openxmlformats.org/officeDocument/2006/relationships/slideMaster" Target="../slideMasters/slideMaster1.xml"/><Relationship Id="rId5" Type="http://schemas.openxmlformats.org/officeDocument/2006/relationships/image" Target="../media/image8.emf"/><Relationship Id="rId4" Type="http://schemas.openxmlformats.org/officeDocument/2006/relationships/image" Target="../media/image7.emf"/></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2.xml"/><Relationship Id="rId5" Type="http://schemas.openxmlformats.org/officeDocument/2006/relationships/image" Target="../media/image8.emf"/><Relationship Id="rId4" Type="http://schemas.openxmlformats.org/officeDocument/2006/relationships/image" Target="../media/image7.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2.xml"/><Relationship Id="rId5" Type="http://schemas.openxmlformats.org/officeDocument/2006/relationships/image" Target="../media/image12.png"/><Relationship Id="rId4" Type="http://schemas.openxmlformats.org/officeDocument/2006/relationships/image" Target="../media/image6.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3.jpg"/><Relationship Id="rId1" Type="http://schemas.openxmlformats.org/officeDocument/2006/relationships/slideMaster" Target="../slideMasters/slideMaster2.xml"/><Relationship Id="rId5" Type="http://schemas.openxmlformats.org/officeDocument/2006/relationships/image" Target="../media/image8.emf"/><Relationship Id="rId4" Type="http://schemas.openxmlformats.org/officeDocument/2006/relationships/image" Target="../media/image7.emf"/></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8.emf"/><Relationship Id="rId4" Type="http://schemas.openxmlformats.org/officeDocument/2006/relationships/image" Target="../media/image7.emf"/></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RE _ TOUS">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90" y="-1"/>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u numéro de diapositive 5"/>
          <p:cNvSpPr>
            <a:spLocks noGrp="1"/>
          </p:cNvSpPr>
          <p:nvPr>
            <p:ph type="sldNum" sz="quarter" idx="12"/>
          </p:nvPr>
        </p:nvSpPr>
        <p:spPr/>
        <p:txBody>
          <a:bodyPr/>
          <a:lstStyle/>
          <a:p>
            <a:fld id="{E9C12E94-F041-47C6-BE79-91075AA2E16C}" type="slidenum">
              <a:rPr lang="fr-FR" smtClean="0"/>
              <a:t>‹N°›</a:t>
            </a:fld>
            <a:endParaRPr lang="fr-FR"/>
          </a:p>
        </p:txBody>
      </p:sp>
      <p:sp>
        <p:nvSpPr>
          <p:cNvPr id="8" name="Titre 1"/>
          <p:cNvSpPr>
            <a:spLocks noGrp="1"/>
          </p:cNvSpPr>
          <p:nvPr>
            <p:ph type="ctrTitle" hasCustomPrompt="1"/>
          </p:nvPr>
        </p:nvSpPr>
        <p:spPr>
          <a:xfrm>
            <a:off x="624408" y="2861320"/>
            <a:ext cx="3307904" cy="576064"/>
          </a:xfrm>
        </p:spPr>
        <p:txBody>
          <a:bodyPr>
            <a:normAutofit/>
          </a:bodyPr>
          <a:lstStyle>
            <a:lvl1pPr algn="l">
              <a:defRPr sz="2000">
                <a:latin typeface="Century Gothic" panose="020B0502020202020204" pitchFamily="34" charset="0"/>
              </a:defRPr>
            </a:lvl1pPr>
          </a:lstStyle>
          <a:p>
            <a:r>
              <a:rPr lang="fr-FR" dirty="0" smtClean="0"/>
              <a:t>TITRE</a:t>
            </a:r>
            <a:endParaRPr lang="fr-FR" dirty="0"/>
          </a:p>
        </p:txBody>
      </p:sp>
      <p:sp>
        <p:nvSpPr>
          <p:cNvPr id="10" name="Espace réservé du texte 7"/>
          <p:cNvSpPr>
            <a:spLocks noGrp="1"/>
          </p:cNvSpPr>
          <p:nvPr>
            <p:ph type="body" sz="quarter" idx="13" hasCustomPrompt="1"/>
          </p:nvPr>
        </p:nvSpPr>
        <p:spPr>
          <a:xfrm>
            <a:off x="691952" y="6533728"/>
            <a:ext cx="2160240" cy="288032"/>
          </a:xfrm>
        </p:spPr>
        <p:txBody>
          <a:bodyPr>
            <a:normAutofit/>
          </a:bodyPr>
          <a:lstStyle>
            <a:lvl1pPr marL="0" indent="0">
              <a:buNone/>
              <a:defRPr sz="1050" baseline="0">
                <a:solidFill>
                  <a:srgbClr val="009EE0"/>
                </a:solidFill>
              </a:defRPr>
            </a:lvl1pPr>
          </a:lstStyle>
          <a:p>
            <a:pPr lvl="0"/>
            <a:r>
              <a:rPr lang="fr-FR" dirty="0" smtClean="0"/>
              <a:t>HARDIS GROUP – XX/XX/XXXX</a:t>
            </a:r>
          </a:p>
        </p:txBody>
      </p:sp>
      <p:sp>
        <p:nvSpPr>
          <p:cNvPr id="12" name="Espace réservé du texte 11"/>
          <p:cNvSpPr>
            <a:spLocks noGrp="1"/>
          </p:cNvSpPr>
          <p:nvPr>
            <p:ph type="body" sz="quarter" idx="14" hasCustomPrompt="1"/>
          </p:nvPr>
        </p:nvSpPr>
        <p:spPr>
          <a:xfrm>
            <a:off x="611560" y="3491855"/>
            <a:ext cx="3309938" cy="657225"/>
          </a:xfrm>
        </p:spPr>
        <p:txBody>
          <a:bodyPr>
            <a:normAutofit/>
          </a:bodyPr>
          <a:lstStyle>
            <a:lvl1pPr marL="0" indent="0">
              <a:buNone/>
              <a:defRPr sz="2000">
                <a:solidFill>
                  <a:srgbClr val="00B0F0"/>
                </a:solidFill>
                <a:latin typeface="Century Gothic" panose="020B0502020202020204" pitchFamily="34" charset="0"/>
              </a:defRPr>
            </a:lvl1pPr>
          </a:lstStyle>
          <a:p>
            <a:pPr lvl="0"/>
            <a:r>
              <a:rPr lang="fr-FR" dirty="0" smtClean="0">
                <a:latin typeface="Century Gothic" panose="020B0502020202020204" pitchFamily="34" charset="0"/>
              </a:rPr>
              <a:t>SOUS-TITRE</a:t>
            </a:r>
            <a:endParaRPr lang="fr-FR" dirty="0"/>
          </a:p>
        </p:txBody>
      </p:sp>
    </p:spTree>
    <p:extLst>
      <p:ext uri="{BB962C8B-B14F-4D97-AF65-F5344CB8AC3E}">
        <p14:creationId xmlns:p14="http://schemas.microsoft.com/office/powerpoint/2010/main" val="170791256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_Disposition personnalisée">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1331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7" name="Espace réservé du numéro de diapositive 5"/>
          <p:cNvSpPr>
            <a:spLocks noGrp="1"/>
          </p:cNvSpPr>
          <p:nvPr>
            <p:ph type="sldNum" sz="quarter" idx="12"/>
          </p:nvPr>
        </p:nvSpPr>
        <p:spPr>
          <a:xfrm>
            <a:off x="6553200" y="6356350"/>
            <a:ext cx="2133600" cy="365125"/>
          </a:xfrm>
        </p:spPr>
        <p:txBody>
          <a:bodyPr/>
          <a:lstStyle/>
          <a:p>
            <a:fld id="{4F81D135-329C-4302-B372-ECB4C1DD15C4}" type="slidenum">
              <a:rPr lang="fr-FR" smtClean="0"/>
              <a:t>‹N°›</a:t>
            </a:fld>
            <a:endParaRPr lang="fr-FR"/>
          </a:p>
        </p:txBody>
      </p:sp>
      <p:pic>
        <p:nvPicPr>
          <p:cNvPr id="28" name="Imagen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556" y="4708784"/>
            <a:ext cx="216024" cy="174213"/>
          </a:xfrm>
          <a:prstGeom prst="rect">
            <a:avLst/>
          </a:prstGeom>
        </p:spPr>
      </p:pic>
      <p:pic>
        <p:nvPicPr>
          <p:cNvPr id="29" name="Imagen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9408" y="4679187"/>
            <a:ext cx="216024" cy="216024"/>
          </a:xfrm>
          <a:prstGeom prst="rect">
            <a:avLst/>
          </a:prstGeom>
        </p:spPr>
      </p:pic>
      <p:pic>
        <p:nvPicPr>
          <p:cNvPr id="30" name="Imagen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0192" y="4718096"/>
            <a:ext cx="216024" cy="216024"/>
          </a:xfrm>
          <a:prstGeom prst="rect">
            <a:avLst/>
          </a:prstGeom>
        </p:spPr>
      </p:pic>
      <p:sp>
        <p:nvSpPr>
          <p:cNvPr id="31" name="Espace réservé du texte 7"/>
          <p:cNvSpPr>
            <a:spLocks noGrp="1"/>
          </p:cNvSpPr>
          <p:nvPr>
            <p:ph type="body" sz="quarter" idx="20" hasCustomPrompt="1"/>
          </p:nvPr>
        </p:nvSpPr>
        <p:spPr>
          <a:xfrm>
            <a:off x="1691680" y="2708920"/>
            <a:ext cx="6408712" cy="3448882"/>
          </a:xfrm>
        </p:spPr>
        <p:txBody>
          <a:bodyPr>
            <a:noAutofit/>
          </a:bodyPr>
          <a:lstStyle>
            <a:lvl1pPr marL="285750" indent="-285750" algn="l">
              <a:buClr>
                <a:srgbClr val="0092CF"/>
              </a:buClr>
              <a:buFont typeface="Arial" panose="020B0604020202020204" pitchFamily="34" charset="0"/>
              <a:buChar char="•"/>
              <a:defRPr sz="1400" b="0">
                <a:latin typeface="Century Gothic" panose="020B0502020202020204" pitchFamily="34" charset="0"/>
              </a:defRPr>
            </a:lvl1pPr>
          </a:lstStyle>
          <a:p>
            <a:pPr lvl="0"/>
            <a:r>
              <a:rPr lang="fr-FR" dirty="0" smtClean="0"/>
              <a:t>Liste</a:t>
            </a:r>
            <a:endParaRPr lang="fr-FR" dirty="0"/>
          </a:p>
        </p:txBody>
      </p:sp>
      <p:sp>
        <p:nvSpPr>
          <p:cNvPr id="32" name="Titre 1"/>
          <p:cNvSpPr>
            <a:spLocks noGrp="1"/>
          </p:cNvSpPr>
          <p:nvPr>
            <p:ph type="title" hasCustomPrompt="1"/>
          </p:nvPr>
        </p:nvSpPr>
        <p:spPr>
          <a:xfrm>
            <a:off x="467544" y="1340768"/>
            <a:ext cx="7704856" cy="360040"/>
          </a:xfrm>
        </p:spPr>
        <p:txBody>
          <a:bodyPr>
            <a:normAutofit/>
          </a:bodyPr>
          <a:lstStyle>
            <a:lvl1pPr algn="l">
              <a:defRPr sz="2000" b="1">
                <a:solidFill>
                  <a:srgbClr val="009EE0"/>
                </a:solidFill>
                <a:latin typeface="Century Gothic" panose="020B0502020202020204" pitchFamily="34" charset="0"/>
              </a:defRPr>
            </a:lvl1pPr>
          </a:lstStyle>
          <a:p>
            <a:r>
              <a:rPr lang="fr-FR" dirty="0" smtClean="0"/>
              <a:t>Titre</a:t>
            </a:r>
            <a:endParaRPr lang="fr-FR" dirty="0"/>
          </a:p>
        </p:txBody>
      </p:sp>
      <p:sp>
        <p:nvSpPr>
          <p:cNvPr id="33" name="Espace réservé du texte 7"/>
          <p:cNvSpPr>
            <a:spLocks noGrp="1"/>
          </p:cNvSpPr>
          <p:nvPr>
            <p:ph type="body" sz="quarter" idx="13" hasCustomPrompt="1"/>
          </p:nvPr>
        </p:nvSpPr>
        <p:spPr>
          <a:xfrm>
            <a:off x="468313" y="1844874"/>
            <a:ext cx="7704087" cy="503237"/>
          </a:xfrm>
        </p:spPr>
        <p:txBody>
          <a:bodyPr>
            <a:normAutofit/>
          </a:bodyPr>
          <a:lstStyle>
            <a:lvl1pPr marL="0" indent="0">
              <a:buNone/>
              <a:defRPr sz="1200">
                <a:latin typeface="Century Gothic" panose="020B0502020202020204" pitchFamily="34" charset="0"/>
              </a:defRPr>
            </a:lvl1pPr>
          </a:lstStyle>
          <a:p>
            <a:pPr lvl="0"/>
            <a:r>
              <a:rPr lang="fr-FR" dirty="0" smtClean="0"/>
              <a:t>SOUS-TITRE_</a:t>
            </a:r>
            <a:endParaRPr lang="fr-FR" dirty="0"/>
          </a:p>
        </p:txBody>
      </p:sp>
    </p:spTree>
    <p:extLst>
      <p:ext uri="{BB962C8B-B14F-4D97-AF65-F5344CB8AC3E}">
        <p14:creationId xmlns:p14="http://schemas.microsoft.com/office/powerpoint/2010/main" val="23285128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_Disposition personnalisée">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1"/>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itre 1"/>
          <p:cNvSpPr>
            <a:spLocks noGrp="1"/>
          </p:cNvSpPr>
          <p:nvPr>
            <p:ph type="title" hasCustomPrompt="1"/>
          </p:nvPr>
        </p:nvSpPr>
        <p:spPr>
          <a:xfrm>
            <a:off x="1187624" y="1988840"/>
            <a:ext cx="2520280" cy="2016224"/>
          </a:xfrm>
        </p:spPr>
        <p:txBody>
          <a:bodyPr>
            <a:normAutofit/>
          </a:bodyPr>
          <a:lstStyle>
            <a:lvl1pPr algn="ctr">
              <a:defRPr sz="3200" b="1">
                <a:solidFill>
                  <a:srgbClr val="009EE0"/>
                </a:solidFill>
                <a:latin typeface="Century Gothic" panose="020B0502020202020204" pitchFamily="34" charset="0"/>
              </a:defRPr>
            </a:lvl1pPr>
          </a:lstStyle>
          <a:p>
            <a:r>
              <a:rPr lang="fr-FR" dirty="0" smtClean="0"/>
              <a:t>Titre</a:t>
            </a:r>
            <a:endParaRPr lang="fr-FR" dirty="0"/>
          </a:p>
        </p:txBody>
      </p:sp>
      <p:sp>
        <p:nvSpPr>
          <p:cNvPr id="8" name="Espace réservé du numéro de diapositive 6"/>
          <p:cNvSpPr>
            <a:spLocks noGrp="1"/>
          </p:cNvSpPr>
          <p:nvPr>
            <p:ph type="sldNum" sz="quarter" idx="12"/>
          </p:nvPr>
        </p:nvSpPr>
        <p:spPr>
          <a:xfrm>
            <a:off x="6553200" y="6356350"/>
            <a:ext cx="2133600" cy="365125"/>
          </a:xfrm>
        </p:spPr>
        <p:txBody>
          <a:bodyPr/>
          <a:lstStyle/>
          <a:p>
            <a:fld id="{4F81D135-329C-4302-B372-ECB4C1DD15C4}" type="slidenum">
              <a:rPr lang="fr-FR" smtClean="0"/>
              <a:t>‹N°›</a:t>
            </a:fld>
            <a:endParaRPr lang="fr-FR"/>
          </a:p>
        </p:txBody>
      </p:sp>
    </p:spTree>
    <p:extLst>
      <p:ext uri="{BB962C8B-B14F-4D97-AF65-F5344CB8AC3E}">
        <p14:creationId xmlns:p14="http://schemas.microsoft.com/office/powerpoint/2010/main" val="125513041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4_Disposition personnalisée">
    <p:spTree>
      <p:nvGrpSpPr>
        <p:cNvPr id="1" name=""/>
        <p:cNvGrpSpPr/>
        <p:nvPr/>
      </p:nvGrpSpPr>
      <p:grpSpPr>
        <a:xfrm>
          <a:off x="0" y="0"/>
          <a:ext cx="0" cy="0"/>
          <a:chOff x="0" y="0"/>
          <a:chExt cx="0" cy="0"/>
        </a:xfrm>
      </p:grpSpPr>
      <p:pic>
        <p:nvPicPr>
          <p:cNvPr id="7" name="Image 6"/>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a:stretch/>
        </p:blipFill>
        <p:spPr>
          <a:xfrm>
            <a:off x="0" y="0"/>
            <a:ext cx="9144000" cy="6858000"/>
          </a:xfrm>
          <a:prstGeom prst="rect">
            <a:avLst/>
          </a:prstGeom>
        </p:spPr>
      </p:pic>
      <p:pic>
        <p:nvPicPr>
          <p:cNvPr id="13" name="Imag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07" y="2132856"/>
            <a:ext cx="5498138" cy="5193363"/>
          </a:xfrm>
          <a:prstGeom prst="rect">
            <a:avLst/>
          </a:prstGeom>
        </p:spPr>
      </p:pic>
      <p:sp>
        <p:nvSpPr>
          <p:cNvPr id="14" name="Titre 1"/>
          <p:cNvSpPr>
            <a:spLocks noGrp="1"/>
          </p:cNvSpPr>
          <p:nvPr>
            <p:ph type="title" hasCustomPrompt="1"/>
          </p:nvPr>
        </p:nvSpPr>
        <p:spPr>
          <a:xfrm>
            <a:off x="1280702" y="3573016"/>
            <a:ext cx="2880320" cy="2448272"/>
          </a:xfrm>
        </p:spPr>
        <p:txBody>
          <a:bodyPr anchor="ctr">
            <a:noAutofit/>
          </a:bodyPr>
          <a:lstStyle>
            <a:lvl1pPr algn="ctr">
              <a:defRPr sz="3200" b="1">
                <a:solidFill>
                  <a:srgbClr val="009EE0"/>
                </a:solidFill>
                <a:latin typeface="Century Gothic" panose="020B0502020202020204" pitchFamily="34" charset="0"/>
              </a:defRPr>
            </a:lvl1pPr>
          </a:lstStyle>
          <a:p>
            <a:r>
              <a:rPr lang="fr-FR" dirty="0" smtClean="0"/>
              <a:t>Titre</a:t>
            </a:r>
            <a:endParaRPr lang="fr-FR" dirty="0"/>
          </a:p>
        </p:txBody>
      </p:sp>
      <p:sp>
        <p:nvSpPr>
          <p:cNvPr id="5" name="Espace réservé du numéro de diapositive 5"/>
          <p:cNvSpPr>
            <a:spLocks noGrp="1"/>
          </p:cNvSpPr>
          <p:nvPr>
            <p:ph type="sldNum" sz="quarter" idx="12"/>
          </p:nvPr>
        </p:nvSpPr>
        <p:spPr>
          <a:xfrm>
            <a:off x="6553200" y="6356350"/>
            <a:ext cx="2133600" cy="365125"/>
          </a:xfrm>
        </p:spPr>
        <p:txBody>
          <a:bodyPr/>
          <a:lstStyle/>
          <a:p>
            <a:fld id="{E9C12E94-F041-47C6-BE79-91075AA2E16C}" type="slidenum">
              <a:rPr lang="fr-FR" smtClean="0"/>
              <a:t>‹N°›</a:t>
            </a:fld>
            <a:endParaRPr lang="fr-FR"/>
          </a:p>
        </p:txBody>
      </p:sp>
    </p:spTree>
    <p:extLst>
      <p:ext uri="{BB962C8B-B14F-4D97-AF65-F5344CB8AC3E}">
        <p14:creationId xmlns:p14="http://schemas.microsoft.com/office/powerpoint/2010/main" val="252492607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1_Disposition personnalisée">
    <p:spTree>
      <p:nvGrpSpPr>
        <p:cNvPr id="1" name=""/>
        <p:cNvGrpSpPr/>
        <p:nvPr/>
      </p:nvGrpSpPr>
      <p:grpSpPr>
        <a:xfrm>
          <a:off x="0" y="0"/>
          <a:ext cx="0" cy="0"/>
          <a:chOff x="0" y="0"/>
          <a:chExt cx="0" cy="0"/>
        </a:xfrm>
      </p:grpSpPr>
      <p:pic>
        <p:nvPicPr>
          <p:cNvPr id="1026" name="Picture 2" descr="C:\Users\ESE\Documents\Horizon 2015\Déploiement\Modèle PPT\JPEG\FONS TEMPLATE PPT S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379"/>
            <a:ext cx="9144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11" name="Titre 1"/>
          <p:cNvSpPr>
            <a:spLocks noGrp="1"/>
          </p:cNvSpPr>
          <p:nvPr>
            <p:ph type="title" hasCustomPrompt="1"/>
          </p:nvPr>
        </p:nvSpPr>
        <p:spPr>
          <a:xfrm>
            <a:off x="395536" y="476672"/>
            <a:ext cx="5486400" cy="566738"/>
          </a:xfrm>
        </p:spPr>
        <p:txBody>
          <a:bodyPr anchor="ctr">
            <a:normAutofit/>
          </a:bodyPr>
          <a:lstStyle>
            <a:lvl1pPr algn="l">
              <a:defRPr sz="2400" b="1">
                <a:solidFill>
                  <a:schemeClr val="tx1">
                    <a:lumMod val="75000"/>
                    <a:lumOff val="25000"/>
                  </a:schemeClr>
                </a:solidFill>
                <a:latin typeface="Century Gothic" panose="020B0502020202020204" pitchFamily="34" charset="0"/>
              </a:defRPr>
            </a:lvl1pPr>
          </a:lstStyle>
          <a:p>
            <a:r>
              <a:rPr lang="fr-FR" dirty="0" smtClean="0"/>
              <a:t>Titre</a:t>
            </a:r>
            <a:endParaRPr lang="fr-FR" dirty="0"/>
          </a:p>
        </p:txBody>
      </p:sp>
      <p:sp>
        <p:nvSpPr>
          <p:cNvPr id="12" name="Espace réservé du numéro de diapositive 6"/>
          <p:cNvSpPr>
            <a:spLocks noGrp="1"/>
          </p:cNvSpPr>
          <p:nvPr>
            <p:ph type="sldNum" sz="quarter" idx="12"/>
          </p:nvPr>
        </p:nvSpPr>
        <p:spPr>
          <a:xfrm>
            <a:off x="6553200" y="6356350"/>
            <a:ext cx="2133600" cy="365125"/>
          </a:xfrm>
        </p:spPr>
        <p:txBody>
          <a:bodyPr/>
          <a:lstStyle/>
          <a:p>
            <a:fld id="{4F81D135-329C-4302-B372-ECB4C1DD15C4}" type="slidenum">
              <a:rPr lang="fr-FR" smtClean="0"/>
              <a:t>‹N°›</a:t>
            </a:fld>
            <a:endParaRPr lang="fr-FR"/>
          </a:p>
        </p:txBody>
      </p:sp>
      <p:sp>
        <p:nvSpPr>
          <p:cNvPr id="13" name="Espace réservé du texte 8"/>
          <p:cNvSpPr>
            <a:spLocks noGrp="1"/>
          </p:cNvSpPr>
          <p:nvPr>
            <p:ph type="body" sz="quarter" idx="13" hasCustomPrompt="1"/>
          </p:nvPr>
        </p:nvSpPr>
        <p:spPr>
          <a:xfrm>
            <a:off x="395536" y="1845444"/>
            <a:ext cx="2592090" cy="287412"/>
          </a:xfrm>
        </p:spPr>
        <p:txBody>
          <a:bodyPr anchor="ctr">
            <a:noAutofit/>
          </a:bodyPr>
          <a:lstStyle>
            <a:lvl1pPr marL="0" indent="0">
              <a:buNone/>
              <a:defRPr sz="1600" b="1">
                <a:solidFill>
                  <a:srgbClr val="009EE0"/>
                </a:solidFill>
              </a:defRPr>
            </a:lvl1pPr>
          </a:lstStyle>
          <a:p>
            <a:pPr lvl="0"/>
            <a:r>
              <a:rPr lang="fr-FR" dirty="0" smtClean="0"/>
              <a:t>SOUS-TITRE</a:t>
            </a:r>
            <a:endParaRPr lang="fr-FR" dirty="0"/>
          </a:p>
        </p:txBody>
      </p:sp>
      <p:sp>
        <p:nvSpPr>
          <p:cNvPr id="19" name="Espace réservé du texte 8"/>
          <p:cNvSpPr>
            <a:spLocks noGrp="1"/>
          </p:cNvSpPr>
          <p:nvPr>
            <p:ph type="body" sz="quarter" idx="15" hasCustomPrompt="1"/>
          </p:nvPr>
        </p:nvSpPr>
        <p:spPr>
          <a:xfrm>
            <a:off x="3275856" y="1844824"/>
            <a:ext cx="2592090" cy="287412"/>
          </a:xfrm>
        </p:spPr>
        <p:txBody>
          <a:bodyPr anchor="ctr">
            <a:noAutofit/>
          </a:bodyPr>
          <a:lstStyle>
            <a:lvl1pPr marL="0" indent="0">
              <a:buNone/>
              <a:defRPr sz="1600" b="1">
                <a:solidFill>
                  <a:srgbClr val="009EE0"/>
                </a:solidFill>
              </a:defRPr>
            </a:lvl1pPr>
          </a:lstStyle>
          <a:p>
            <a:pPr lvl="0"/>
            <a:r>
              <a:rPr lang="fr-FR" dirty="0" smtClean="0"/>
              <a:t>SOUS-TITRE</a:t>
            </a:r>
            <a:endParaRPr lang="fr-FR" dirty="0"/>
          </a:p>
        </p:txBody>
      </p:sp>
      <p:sp>
        <p:nvSpPr>
          <p:cNvPr id="21" name="Espace réservé du texte 8"/>
          <p:cNvSpPr>
            <a:spLocks noGrp="1"/>
          </p:cNvSpPr>
          <p:nvPr>
            <p:ph type="body" sz="quarter" idx="17" hasCustomPrompt="1"/>
          </p:nvPr>
        </p:nvSpPr>
        <p:spPr>
          <a:xfrm>
            <a:off x="6156176" y="1844824"/>
            <a:ext cx="2592090" cy="287412"/>
          </a:xfrm>
        </p:spPr>
        <p:txBody>
          <a:bodyPr anchor="ctr">
            <a:noAutofit/>
          </a:bodyPr>
          <a:lstStyle>
            <a:lvl1pPr marL="0" indent="0">
              <a:buNone/>
              <a:defRPr sz="1600" b="1">
                <a:solidFill>
                  <a:srgbClr val="009EE0"/>
                </a:solidFill>
              </a:defRPr>
            </a:lvl1pPr>
          </a:lstStyle>
          <a:p>
            <a:pPr lvl="0"/>
            <a:r>
              <a:rPr lang="fr-FR" dirty="0" smtClean="0"/>
              <a:t>SOUS-TITRE</a:t>
            </a:r>
            <a:endParaRPr lang="fr-FR" dirty="0"/>
          </a:p>
        </p:txBody>
      </p:sp>
      <p:sp>
        <p:nvSpPr>
          <p:cNvPr id="23" name="Espace réservé du texte 8"/>
          <p:cNvSpPr>
            <a:spLocks noGrp="1"/>
          </p:cNvSpPr>
          <p:nvPr>
            <p:ph type="body" sz="quarter" idx="19" hasCustomPrompt="1"/>
          </p:nvPr>
        </p:nvSpPr>
        <p:spPr>
          <a:xfrm>
            <a:off x="6308576" y="4581128"/>
            <a:ext cx="2592090" cy="287412"/>
          </a:xfrm>
        </p:spPr>
        <p:txBody>
          <a:bodyPr anchor="ctr">
            <a:noAutofit/>
          </a:bodyPr>
          <a:lstStyle>
            <a:lvl1pPr marL="0" indent="0">
              <a:buNone/>
              <a:defRPr sz="1600" b="1">
                <a:solidFill>
                  <a:schemeClr val="bg1"/>
                </a:solidFill>
              </a:defRPr>
            </a:lvl1pPr>
          </a:lstStyle>
          <a:p>
            <a:pPr lvl="0"/>
            <a:r>
              <a:rPr lang="fr-FR" dirty="0" smtClean="0"/>
              <a:t>SOUS-TITRE</a:t>
            </a:r>
            <a:endParaRPr lang="fr-FR" dirty="0"/>
          </a:p>
        </p:txBody>
      </p:sp>
      <p:sp>
        <p:nvSpPr>
          <p:cNvPr id="24" name="Espace réservé du texte 10"/>
          <p:cNvSpPr>
            <a:spLocks noGrp="1"/>
          </p:cNvSpPr>
          <p:nvPr>
            <p:ph type="body" sz="quarter" idx="20" hasCustomPrompt="1"/>
          </p:nvPr>
        </p:nvSpPr>
        <p:spPr>
          <a:xfrm>
            <a:off x="6308576" y="5012929"/>
            <a:ext cx="2592090" cy="1656431"/>
          </a:xfrm>
        </p:spPr>
        <p:txBody>
          <a:bodyPr>
            <a:normAutofit/>
          </a:bodyPr>
          <a:lstStyle>
            <a:lvl1pPr marL="0" indent="0">
              <a:buNone/>
              <a:defRPr sz="1200">
                <a:solidFill>
                  <a:schemeClr val="bg1"/>
                </a:solidFill>
              </a:defRPr>
            </a:lvl1pPr>
          </a:lstStyle>
          <a:p>
            <a:pPr lvl="0"/>
            <a:r>
              <a:rPr lang="fr-FR" dirty="0" smtClean="0"/>
              <a:t>Contenu</a:t>
            </a:r>
            <a:endParaRPr lang="fr-FR" dirty="0"/>
          </a:p>
        </p:txBody>
      </p:sp>
      <p:sp>
        <p:nvSpPr>
          <p:cNvPr id="15" name="Espace réservé du texte 10"/>
          <p:cNvSpPr>
            <a:spLocks noGrp="1"/>
          </p:cNvSpPr>
          <p:nvPr>
            <p:ph type="body" sz="quarter" idx="21"/>
          </p:nvPr>
        </p:nvSpPr>
        <p:spPr>
          <a:xfrm>
            <a:off x="395536" y="2276872"/>
            <a:ext cx="2592288" cy="1800200"/>
          </a:xfrm>
        </p:spPr>
        <p:txBody>
          <a:bodyPr>
            <a:normAutofit/>
          </a:bodyPr>
          <a:lstStyle>
            <a:lvl1pPr marL="0" indent="0" algn="l" defTabSz="914400" rtl="0" eaLnBrk="1" latinLnBrk="0" hangingPunct="1">
              <a:spcBef>
                <a:spcPct val="20000"/>
              </a:spcBef>
              <a:buClr>
                <a:srgbClr val="0092CF"/>
              </a:buClr>
              <a:buNone/>
              <a:defRPr lang="fr-FR" sz="1600" kern="1200" dirty="0" smtClean="0">
                <a:solidFill>
                  <a:schemeClr val="tx1">
                    <a:lumMod val="75000"/>
                    <a:lumOff val="25000"/>
                  </a:schemeClr>
                </a:solidFill>
                <a:latin typeface="+mn-lt"/>
                <a:ea typeface="+mn-ea"/>
                <a:cs typeface="+mn-cs"/>
              </a:defRPr>
            </a:lvl1pPr>
            <a:lvl2pPr marL="355600" indent="-177800">
              <a:buClr>
                <a:srgbClr val="0092CF"/>
              </a:buClr>
              <a:buFont typeface="Arial" panose="020B0604020202020204" pitchFamily="34" charset="0"/>
              <a:buChar char="•"/>
              <a:defRPr sz="1600">
                <a:solidFill>
                  <a:schemeClr val="tx1">
                    <a:lumMod val="75000"/>
                    <a:lumOff val="25000"/>
                  </a:schemeClr>
                </a:solidFill>
              </a:defRPr>
            </a:lvl2pPr>
            <a:lvl3pPr marL="531813" indent="-176213">
              <a:buClr>
                <a:srgbClr val="0092CF"/>
              </a:buClr>
              <a:buFont typeface="Wingdings" panose="05000000000000000000" pitchFamily="2" charset="2"/>
              <a:buChar char="§"/>
              <a:defRPr sz="1400">
                <a:solidFill>
                  <a:schemeClr val="tx1">
                    <a:lumMod val="75000"/>
                    <a:lumOff val="25000"/>
                  </a:schemeClr>
                </a:solidFill>
              </a:defRPr>
            </a:lvl3pPr>
            <a:lvl4pPr marL="723900" indent="-192088">
              <a:buClr>
                <a:srgbClr val="0092CF"/>
              </a:buClr>
              <a:defRPr sz="1200">
                <a:solidFill>
                  <a:schemeClr val="tx1">
                    <a:lumMod val="75000"/>
                    <a:lumOff val="25000"/>
                  </a:schemeClr>
                </a:solidFill>
              </a:defRPr>
            </a:lvl4pPr>
            <a:lvl5pPr marL="900113" indent="-176213">
              <a:buClr>
                <a:srgbClr val="0092CF"/>
              </a:buClr>
              <a:buFont typeface="Wingdings" panose="05000000000000000000" pitchFamily="2" charset="2"/>
              <a:buChar char="Ø"/>
              <a:defRPr sz="1200">
                <a:solidFill>
                  <a:schemeClr val="tx1">
                    <a:lumMod val="75000"/>
                    <a:lumOff val="25000"/>
                  </a:schemeClr>
                </a:solidFill>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smtClean="0"/>
          </a:p>
        </p:txBody>
      </p:sp>
      <p:sp>
        <p:nvSpPr>
          <p:cNvPr id="16" name="Espace réservé du texte 10"/>
          <p:cNvSpPr>
            <a:spLocks noGrp="1"/>
          </p:cNvSpPr>
          <p:nvPr>
            <p:ph type="body" sz="quarter" idx="22"/>
          </p:nvPr>
        </p:nvSpPr>
        <p:spPr>
          <a:xfrm>
            <a:off x="3275856" y="2276872"/>
            <a:ext cx="2592288" cy="1800200"/>
          </a:xfrm>
        </p:spPr>
        <p:txBody>
          <a:bodyPr>
            <a:normAutofit/>
          </a:bodyPr>
          <a:lstStyle>
            <a:lvl1pPr marL="0" indent="0" algn="l" defTabSz="914400" rtl="0" eaLnBrk="1" latinLnBrk="0" hangingPunct="1">
              <a:spcBef>
                <a:spcPct val="20000"/>
              </a:spcBef>
              <a:buClr>
                <a:srgbClr val="0092CF"/>
              </a:buClr>
              <a:buNone/>
              <a:defRPr lang="fr-FR" sz="1600" kern="1200" dirty="0" smtClean="0">
                <a:solidFill>
                  <a:srgbClr val="58595B"/>
                </a:solidFill>
                <a:latin typeface="+mn-lt"/>
                <a:ea typeface="+mn-ea"/>
                <a:cs typeface="+mn-cs"/>
              </a:defRPr>
            </a:lvl1pPr>
            <a:lvl2pPr marL="355600" indent="-177800">
              <a:buClr>
                <a:srgbClr val="0092CF"/>
              </a:buClr>
              <a:buFont typeface="Arial" panose="020B0604020202020204" pitchFamily="34" charset="0"/>
              <a:buChar char="•"/>
              <a:defRPr sz="1600">
                <a:solidFill>
                  <a:srgbClr val="58595B"/>
                </a:solidFill>
              </a:defRPr>
            </a:lvl2pPr>
            <a:lvl3pPr marL="531813" indent="-176213">
              <a:buClr>
                <a:srgbClr val="0092CF"/>
              </a:buClr>
              <a:buFont typeface="Wingdings" panose="05000000000000000000" pitchFamily="2" charset="2"/>
              <a:buChar char="§"/>
              <a:defRPr sz="1400">
                <a:solidFill>
                  <a:srgbClr val="58595B"/>
                </a:solidFill>
              </a:defRPr>
            </a:lvl3pPr>
            <a:lvl4pPr marL="723900" indent="-192088">
              <a:buClr>
                <a:srgbClr val="0092CF"/>
              </a:buClr>
              <a:defRPr sz="1200">
                <a:solidFill>
                  <a:srgbClr val="58595B"/>
                </a:solidFill>
              </a:defRPr>
            </a:lvl4pPr>
            <a:lvl5pPr marL="900113" indent="-176213">
              <a:buClr>
                <a:srgbClr val="0092CF"/>
              </a:buClr>
              <a:buFont typeface="Wingdings" panose="05000000000000000000" pitchFamily="2" charset="2"/>
              <a:buChar char="Ø"/>
              <a:defRPr sz="1200">
                <a:solidFill>
                  <a:srgbClr val="58595B"/>
                </a:solidFill>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smtClean="0"/>
          </a:p>
        </p:txBody>
      </p:sp>
      <p:sp>
        <p:nvSpPr>
          <p:cNvPr id="17" name="Espace réservé du texte 10"/>
          <p:cNvSpPr>
            <a:spLocks noGrp="1"/>
          </p:cNvSpPr>
          <p:nvPr>
            <p:ph type="body" sz="quarter" idx="23"/>
          </p:nvPr>
        </p:nvSpPr>
        <p:spPr>
          <a:xfrm>
            <a:off x="6156176" y="2276872"/>
            <a:ext cx="2592288" cy="1800200"/>
          </a:xfrm>
        </p:spPr>
        <p:txBody>
          <a:bodyPr>
            <a:normAutofit/>
          </a:bodyPr>
          <a:lstStyle>
            <a:lvl1pPr marL="0" indent="0" algn="l" defTabSz="914400" rtl="0" eaLnBrk="1" latinLnBrk="0" hangingPunct="1">
              <a:spcBef>
                <a:spcPct val="20000"/>
              </a:spcBef>
              <a:buClr>
                <a:srgbClr val="0092CF"/>
              </a:buClr>
              <a:buNone/>
              <a:defRPr lang="fr-FR" sz="1600" kern="1200" dirty="0" smtClean="0">
                <a:solidFill>
                  <a:srgbClr val="58595B"/>
                </a:solidFill>
                <a:latin typeface="+mn-lt"/>
                <a:ea typeface="+mn-ea"/>
                <a:cs typeface="+mn-cs"/>
              </a:defRPr>
            </a:lvl1pPr>
            <a:lvl2pPr marL="355600" indent="-177800">
              <a:buClr>
                <a:srgbClr val="0092CF"/>
              </a:buClr>
              <a:buFont typeface="Arial" panose="020B0604020202020204" pitchFamily="34" charset="0"/>
              <a:buChar char="•"/>
              <a:defRPr sz="1600">
                <a:solidFill>
                  <a:srgbClr val="58595B"/>
                </a:solidFill>
              </a:defRPr>
            </a:lvl2pPr>
            <a:lvl3pPr marL="531813" indent="-176213">
              <a:buClr>
                <a:srgbClr val="0092CF"/>
              </a:buClr>
              <a:buFont typeface="Wingdings" panose="05000000000000000000" pitchFamily="2" charset="2"/>
              <a:buChar char="§"/>
              <a:defRPr sz="1400">
                <a:solidFill>
                  <a:srgbClr val="58595B"/>
                </a:solidFill>
              </a:defRPr>
            </a:lvl3pPr>
            <a:lvl4pPr marL="723900" indent="-192088">
              <a:buClr>
                <a:srgbClr val="0092CF"/>
              </a:buClr>
              <a:defRPr sz="1200">
                <a:solidFill>
                  <a:srgbClr val="58595B"/>
                </a:solidFill>
              </a:defRPr>
            </a:lvl4pPr>
            <a:lvl5pPr marL="900113" indent="-176213">
              <a:buClr>
                <a:srgbClr val="0092CF"/>
              </a:buClr>
              <a:buFont typeface="Wingdings" panose="05000000000000000000" pitchFamily="2" charset="2"/>
              <a:buChar char="Ø"/>
              <a:defRPr sz="1200">
                <a:solidFill>
                  <a:srgbClr val="58595B"/>
                </a:solidFill>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smtClean="0"/>
          </a:p>
        </p:txBody>
      </p:sp>
    </p:spTree>
    <p:extLst>
      <p:ext uri="{BB962C8B-B14F-4D97-AF65-F5344CB8AC3E}">
        <p14:creationId xmlns:p14="http://schemas.microsoft.com/office/powerpoint/2010/main" val="176969100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2_Disposition personnalisée">
    <p:spTree>
      <p:nvGrpSpPr>
        <p:cNvPr id="1" name=""/>
        <p:cNvGrpSpPr/>
        <p:nvPr/>
      </p:nvGrpSpPr>
      <p:grpSpPr>
        <a:xfrm>
          <a:off x="0" y="0"/>
          <a:ext cx="0" cy="0"/>
          <a:chOff x="0" y="0"/>
          <a:chExt cx="0" cy="0"/>
        </a:xfrm>
      </p:grpSpPr>
      <p:pic>
        <p:nvPicPr>
          <p:cNvPr id="2050" name="Picture 2" descr="C:\Users\ESE\Documents\Horizon 2015\Déploiement\Modèle PPT\JPEG\SC plei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1915"/>
            <a:ext cx="9144001" cy="6858001"/>
          </a:xfrm>
          <a:prstGeom prst="rect">
            <a:avLst/>
          </a:prstGeom>
          <a:noFill/>
          <a:extLst>
            <a:ext uri="{909E8E84-426E-40DD-AFC4-6F175D3DCCD1}">
              <a14:hiddenFill xmlns:a14="http://schemas.microsoft.com/office/drawing/2010/main">
                <a:solidFill>
                  <a:srgbClr val="FFFFFF"/>
                </a:solidFill>
              </a14:hiddenFill>
            </a:ext>
          </a:extLst>
        </p:spPr>
      </p:pic>
      <p:sp>
        <p:nvSpPr>
          <p:cNvPr id="15" name="Titre 1"/>
          <p:cNvSpPr>
            <a:spLocks noGrp="1"/>
          </p:cNvSpPr>
          <p:nvPr>
            <p:ph type="title" hasCustomPrompt="1"/>
          </p:nvPr>
        </p:nvSpPr>
        <p:spPr>
          <a:xfrm>
            <a:off x="467544" y="476672"/>
            <a:ext cx="5486400" cy="566738"/>
          </a:xfrm>
        </p:spPr>
        <p:txBody>
          <a:bodyPr anchor="ctr">
            <a:normAutofit/>
          </a:bodyPr>
          <a:lstStyle>
            <a:lvl1pPr algn="l">
              <a:defRPr sz="2400" b="1">
                <a:solidFill>
                  <a:schemeClr val="tx1">
                    <a:lumMod val="75000"/>
                    <a:lumOff val="25000"/>
                  </a:schemeClr>
                </a:solidFill>
                <a:latin typeface="Century Gothic" panose="020B0502020202020204" pitchFamily="34" charset="0"/>
              </a:defRPr>
            </a:lvl1pPr>
          </a:lstStyle>
          <a:p>
            <a:r>
              <a:rPr lang="fr-FR" dirty="0" smtClean="0"/>
              <a:t>Titre</a:t>
            </a:r>
            <a:endParaRPr lang="fr-FR" dirty="0"/>
          </a:p>
        </p:txBody>
      </p:sp>
      <p:sp>
        <p:nvSpPr>
          <p:cNvPr id="16" name="Espace réservé du numéro de diapositive 6"/>
          <p:cNvSpPr>
            <a:spLocks noGrp="1"/>
          </p:cNvSpPr>
          <p:nvPr>
            <p:ph type="sldNum" sz="quarter" idx="12"/>
          </p:nvPr>
        </p:nvSpPr>
        <p:spPr>
          <a:xfrm>
            <a:off x="6553200" y="6356350"/>
            <a:ext cx="2133600" cy="365125"/>
          </a:xfrm>
        </p:spPr>
        <p:txBody>
          <a:bodyPr/>
          <a:lstStyle/>
          <a:p>
            <a:fld id="{4F81D135-329C-4302-B372-ECB4C1DD15C4}" type="slidenum">
              <a:rPr lang="fr-FR" smtClean="0"/>
              <a:t>‹N°›</a:t>
            </a:fld>
            <a:endParaRPr lang="fr-FR"/>
          </a:p>
        </p:txBody>
      </p:sp>
      <p:sp>
        <p:nvSpPr>
          <p:cNvPr id="17" name="Espace réservé du texte 8"/>
          <p:cNvSpPr>
            <a:spLocks noGrp="1"/>
          </p:cNvSpPr>
          <p:nvPr>
            <p:ph type="body" sz="quarter" idx="13" hasCustomPrompt="1"/>
          </p:nvPr>
        </p:nvSpPr>
        <p:spPr>
          <a:xfrm>
            <a:off x="539750" y="1845444"/>
            <a:ext cx="3600202" cy="287412"/>
          </a:xfrm>
        </p:spPr>
        <p:txBody>
          <a:bodyPr anchor="ctr">
            <a:noAutofit/>
          </a:bodyPr>
          <a:lstStyle>
            <a:lvl1pPr marL="0" indent="0">
              <a:buNone/>
              <a:defRPr sz="1600" b="1">
                <a:solidFill>
                  <a:srgbClr val="009EE0"/>
                </a:solidFill>
              </a:defRPr>
            </a:lvl1pPr>
          </a:lstStyle>
          <a:p>
            <a:pPr lvl="0"/>
            <a:r>
              <a:rPr lang="fr-FR" dirty="0" smtClean="0"/>
              <a:t>SOUS-TITRE</a:t>
            </a:r>
            <a:endParaRPr lang="fr-FR" dirty="0"/>
          </a:p>
        </p:txBody>
      </p:sp>
      <p:sp>
        <p:nvSpPr>
          <p:cNvPr id="25" name="Espace réservé du texte 8"/>
          <p:cNvSpPr>
            <a:spLocks noGrp="1"/>
          </p:cNvSpPr>
          <p:nvPr>
            <p:ph type="body" sz="quarter" idx="15" hasCustomPrompt="1"/>
          </p:nvPr>
        </p:nvSpPr>
        <p:spPr>
          <a:xfrm>
            <a:off x="4932238" y="1844824"/>
            <a:ext cx="3600202" cy="287412"/>
          </a:xfrm>
        </p:spPr>
        <p:txBody>
          <a:bodyPr anchor="ctr">
            <a:noAutofit/>
          </a:bodyPr>
          <a:lstStyle>
            <a:lvl1pPr marL="0" indent="0">
              <a:buNone/>
              <a:defRPr sz="1600" b="1">
                <a:solidFill>
                  <a:srgbClr val="009EE0"/>
                </a:solidFill>
              </a:defRPr>
            </a:lvl1pPr>
          </a:lstStyle>
          <a:p>
            <a:pPr lvl="0"/>
            <a:r>
              <a:rPr lang="fr-FR" dirty="0" smtClean="0"/>
              <a:t>SOUS-TITRE</a:t>
            </a:r>
            <a:endParaRPr lang="fr-FR" dirty="0"/>
          </a:p>
        </p:txBody>
      </p:sp>
      <p:sp>
        <p:nvSpPr>
          <p:cNvPr id="9" name="Espace réservé du texte 10"/>
          <p:cNvSpPr>
            <a:spLocks noGrp="1"/>
          </p:cNvSpPr>
          <p:nvPr>
            <p:ph type="body" sz="quarter" idx="21"/>
          </p:nvPr>
        </p:nvSpPr>
        <p:spPr>
          <a:xfrm>
            <a:off x="539552" y="2276872"/>
            <a:ext cx="3600400" cy="1800200"/>
          </a:xfrm>
        </p:spPr>
        <p:txBody>
          <a:bodyPr>
            <a:normAutofit/>
          </a:bodyPr>
          <a:lstStyle>
            <a:lvl1pPr marL="0" indent="0" algn="l" defTabSz="914400" rtl="0" eaLnBrk="1" latinLnBrk="0" hangingPunct="1">
              <a:spcBef>
                <a:spcPct val="20000"/>
              </a:spcBef>
              <a:buClr>
                <a:srgbClr val="0092CF"/>
              </a:buClr>
              <a:buNone/>
              <a:defRPr lang="fr-FR" sz="1600" kern="1200" dirty="0" smtClean="0">
                <a:solidFill>
                  <a:schemeClr val="tx1">
                    <a:lumMod val="75000"/>
                    <a:lumOff val="25000"/>
                  </a:schemeClr>
                </a:solidFill>
                <a:latin typeface="+mn-lt"/>
                <a:ea typeface="+mn-ea"/>
                <a:cs typeface="+mn-cs"/>
              </a:defRPr>
            </a:lvl1pPr>
            <a:lvl2pPr marL="355600" indent="-177800">
              <a:buClr>
                <a:srgbClr val="0092CF"/>
              </a:buClr>
              <a:buFont typeface="Arial" panose="020B0604020202020204" pitchFamily="34" charset="0"/>
              <a:buChar char="•"/>
              <a:defRPr sz="1600">
                <a:solidFill>
                  <a:schemeClr val="tx1">
                    <a:lumMod val="75000"/>
                    <a:lumOff val="25000"/>
                  </a:schemeClr>
                </a:solidFill>
              </a:defRPr>
            </a:lvl2pPr>
            <a:lvl3pPr marL="531813" indent="-176213">
              <a:buClr>
                <a:srgbClr val="0092CF"/>
              </a:buClr>
              <a:buFont typeface="Wingdings" panose="05000000000000000000" pitchFamily="2" charset="2"/>
              <a:buChar char="§"/>
              <a:defRPr sz="1400">
                <a:solidFill>
                  <a:schemeClr val="tx1">
                    <a:lumMod val="75000"/>
                    <a:lumOff val="25000"/>
                  </a:schemeClr>
                </a:solidFill>
              </a:defRPr>
            </a:lvl3pPr>
            <a:lvl4pPr marL="723900" indent="-192088">
              <a:buClr>
                <a:srgbClr val="0092CF"/>
              </a:buClr>
              <a:defRPr sz="1200">
                <a:solidFill>
                  <a:schemeClr val="tx1">
                    <a:lumMod val="75000"/>
                    <a:lumOff val="25000"/>
                  </a:schemeClr>
                </a:solidFill>
              </a:defRPr>
            </a:lvl4pPr>
            <a:lvl5pPr marL="900113" indent="-176213">
              <a:buClr>
                <a:srgbClr val="0092CF"/>
              </a:buClr>
              <a:buFont typeface="Wingdings" panose="05000000000000000000" pitchFamily="2" charset="2"/>
              <a:buChar char="Ø"/>
              <a:defRPr sz="1200">
                <a:solidFill>
                  <a:schemeClr val="tx1">
                    <a:lumMod val="75000"/>
                    <a:lumOff val="25000"/>
                  </a:schemeClr>
                </a:solidFill>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smtClean="0"/>
          </a:p>
        </p:txBody>
      </p:sp>
      <p:sp>
        <p:nvSpPr>
          <p:cNvPr id="12" name="Espace réservé du texte 10"/>
          <p:cNvSpPr>
            <a:spLocks noGrp="1"/>
          </p:cNvSpPr>
          <p:nvPr>
            <p:ph type="body" sz="quarter" idx="22"/>
          </p:nvPr>
        </p:nvSpPr>
        <p:spPr>
          <a:xfrm>
            <a:off x="4932040" y="2276872"/>
            <a:ext cx="3600400" cy="1800200"/>
          </a:xfrm>
        </p:spPr>
        <p:txBody>
          <a:bodyPr>
            <a:normAutofit/>
          </a:bodyPr>
          <a:lstStyle>
            <a:lvl1pPr marL="0" indent="0" algn="l" defTabSz="914400" rtl="0" eaLnBrk="1" latinLnBrk="0" hangingPunct="1">
              <a:spcBef>
                <a:spcPct val="20000"/>
              </a:spcBef>
              <a:buClr>
                <a:srgbClr val="0092CF"/>
              </a:buClr>
              <a:buNone/>
              <a:defRPr lang="fr-FR" sz="1600" kern="1200" dirty="0" smtClean="0">
                <a:solidFill>
                  <a:schemeClr val="tx1">
                    <a:lumMod val="75000"/>
                    <a:lumOff val="25000"/>
                  </a:schemeClr>
                </a:solidFill>
                <a:latin typeface="+mn-lt"/>
                <a:ea typeface="+mn-ea"/>
                <a:cs typeface="+mn-cs"/>
              </a:defRPr>
            </a:lvl1pPr>
            <a:lvl2pPr marL="355600" indent="-177800">
              <a:buClr>
                <a:srgbClr val="0092CF"/>
              </a:buClr>
              <a:buFont typeface="Arial" panose="020B0604020202020204" pitchFamily="34" charset="0"/>
              <a:buChar char="•"/>
              <a:defRPr sz="1600">
                <a:solidFill>
                  <a:schemeClr val="tx1">
                    <a:lumMod val="75000"/>
                    <a:lumOff val="25000"/>
                  </a:schemeClr>
                </a:solidFill>
              </a:defRPr>
            </a:lvl2pPr>
            <a:lvl3pPr marL="531813" indent="-176213">
              <a:buClr>
                <a:srgbClr val="0092CF"/>
              </a:buClr>
              <a:buFont typeface="Wingdings" panose="05000000000000000000" pitchFamily="2" charset="2"/>
              <a:buChar char="§"/>
              <a:defRPr sz="1400">
                <a:solidFill>
                  <a:schemeClr val="tx1">
                    <a:lumMod val="75000"/>
                    <a:lumOff val="25000"/>
                  </a:schemeClr>
                </a:solidFill>
              </a:defRPr>
            </a:lvl3pPr>
            <a:lvl4pPr marL="723900" indent="-192088">
              <a:buClr>
                <a:srgbClr val="0092CF"/>
              </a:buClr>
              <a:defRPr sz="1200">
                <a:solidFill>
                  <a:schemeClr val="tx1">
                    <a:lumMod val="75000"/>
                    <a:lumOff val="25000"/>
                  </a:schemeClr>
                </a:solidFill>
              </a:defRPr>
            </a:lvl4pPr>
            <a:lvl5pPr marL="900113" indent="-176213">
              <a:buClr>
                <a:srgbClr val="0092CF"/>
              </a:buClr>
              <a:buFont typeface="Wingdings" panose="05000000000000000000" pitchFamily="2" charset="2"/>
              <a:buChar char="Ø"/>
              <a:defRPr sz="1200">
                <a:solidFill>
                  <a:schemeClr val="tx1">
                    <a:lumMod val="75000"/>
                    <a:lumOff val="25000"/>
                  </a:schemeClr>
                </a:solidFill>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smtClean="0"/>
          </a:p>
        </p:txBody>
      </p:sp>
    </p:spTree>
    <p:extLst>
      <p:ext uri="{BB962C8B-B14F-4D97-AF65-F5344CB8AC3E}">
        <p14:creationId xmlns:p14="http://schemas.microsoft.com/office/powerpoint/2010/main" val="179792250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4_Disposition personnalisée">
    <p:spTree>
      <p:nvGrpSpPr>
        <p:cNvPr id="1" name=""/>
        <p:cNvGrpSpPr/>
        <p:nvPr/>
      </p:nvGrpSpPr>
      <p:grpSpPr>
        <a:xfrm>
          <a:off x="0" y="0"/>
          <a:ext cx="0" cy="0"/>
          <a:chOff x="0" y="0"/>
          <a:chExt cx="0" cy="0"/>
        </a:xfrm>
      </p:grpSpPr>
      <p:pic>
        <p:nvPicPr>
          <p:cNvPr id="12290" name="Picture 2" descr="C:\Users\ESE\Documents\Horizon 2015\Déploiement\Modèle PPT\JPEG\FONS TEMPLATE PPT-2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7" y="0"/>
            <a:ext cx="9144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itre 1"/>
          <p:cNvSpPr>
            <a:spLocks noGrp="1"/>
          </p:cNvSpPr>
          <p:nvPr>
            <p:ph type="title" hasCustomPrompt="1"/>
          </p:nvPr>
        </p:nvSpPr>
        <p:spPr>
          <a:xfrm>
            <a:off x="395536" y="476672"/>
            <a:ext cx="5486400" cy="566738"/>
          </a:xfrm>
        </p:spPr>
        <p:txBody>
          <a:bodyPr anchor="ctr">
            <a:normAutofit/>
          </a:bodyPr>
          <a:lstStyle>
            <a:lvl1pPr algn="l">
              <a:defRPr sz="2400" b="1">
                <a:solidFill>
                  <a:schemeClr val="tx1">
                    <a:lumMod val="75000"/>
                    <a:lumOff val="25000"/>
                  </a:schemeClr>
                </a:solidFill>
                <a:latin typeface="Century Gothic" panose="020B0502020202020204" pitchFamily="34" charset="0"/>
              </a:defRPr>
            </a:lvl1pPr>
          </a:lstStyle>
          <a:p>
            <a:r>
              <a:rPr lang="fr-FR" dirty="0" smtClean="0"/>
              <a:t>Titre</a:t>
            </a:r>
            <a:endParaRPr lang="fr-FR" dirty="0"/>
          </a:p>
        </p:txBody>
      </p:sp>
      <p:sp>
        <p:nvSpPr>
          <p:cNvPr id="17" name="Espace réservé du texte 8"/>
          <p:cNvSpPr>
            <a:spLocks noGrp="1"/>
          </p:cNvSpPr>
          <p:nvPr>
            <p:ph type="body" sz="quarter" idx="19" hasCustomPrompt="1"/>
          </p:nvPr>
        </p:nvSpPr>
        <p:spPr>
          <a:xfrm>
            <a:off x="251520" y="4700914"/>
            <a:ext cx="2592090" cy="287412"/>
          </a:xfrm>
        </p:spPr>
        <p:txBody>
          <a:bodyPr anchor="ctr">
            <a:noAutofit/>
          </a:bodyPr>
          <a:lstStyle>
            <a:lvl1pPr marL="0" indent="0">
              <a:buNone/>
              <a:defRPr sz="1600" b="1">
                <a:solidFill>
                  <a:schemeClr val="bg1"/>
                </a:solidFill>
              </a:defRPr>
            </a:lvl1pPr>
          </a:lstStyle>
          <a:p>
            <a:pPr lvl="0"/>
            <a:r>
              <a:rPr lang="fr-FR" dirty="0" smtClean="0"/>
              <a:t>SOUS-TITRE</a:t>
            </a:r>
            <a:endParaRPr lang="fr-FR" dirty="0"/>
          </a:p>
        </p:txBody>
      </p:sp>
      <p:sp>
        <p:nvSpPr>
          <p:cNvPr id="18" name="Espace réservé du texte 10"/>
          <p:cNvSpPr>
            <a:spLocks noGrp="1"/>
          </p:cNvSpPr>
          <p:nvPr>
            <p:ph type="body" sz="quarter" idx="20" hasCustomPrompt="1"/>
          </p:nvPr>
        </p:nvSpPr>
        <p:spPr>
          <a:xfrm>
            <a:off x="251520" y="5132715"/>
            <a:ext cx="2592090" cy="1656431"/>
          </a:xfrm>
        </p:spPr>
        <p:txBody>
          <a:bodyPr>
            <a:normAutofit/>
          </a:bodyPr>
          <a:lstStyle>
            <a:lvl1pPr marL="0" indent="0">
              <a:buNone/>
              <a:defRPr sz="1200">
                <a:solidFill>
                  <a:schemeClr val="bg1"/>
                </a:solidFill>
              </a:defRPr>
            </a:lvl1pPr>
          </a:lstStyle>
          <a:p>
            <a:pPr lvl="0"/>
            <a:r>
              <a:rPr lang="fr-FR" dirty="0" smtClean="0"/>
              <a:t>Contenu</a:t>
            </a:r>
            <a:endParaRPr lang="fr-FR" dirty="0"/>
          </a:p>
        </p:txBody>
      </p:sp>
      <p:sp>
        <p:nvSpPr>
          <p:cNvPr id="19" name="Espace réservé du numéro de diapositive 6"/>
          <p:cNvSpPr>
            <a:spLocks noGrp="1"/>
          </p:cNvSpPr>
          <p:nvPr>
            <p:ph type="sldNum" sz="quarter" idx="12"/>
          </p:nvPr>
        </p:nvSpPr>
        <p:spPr>
          <a:xfrm>
            <a:off x="6553200" y="6356350"/>
            <a:ext cx="2133600" cy="365125"/>
          </a:xfrm>
        </p:spPr>
        <p:txBody>
          <a:bodyPr/>
          <a:lstStyle/>
          <a:p>
            <a:fld id="{4F81D135-329C-4302-B372-ECB4C1DD15C4}" type="slidenum">
              <a:rPr lang="fr-FR" smtClean="0"/>
              <a:t>‹N°›</a:t>
            </a:fld>
            <a:endParaRPr lang="fr-FR"/>
          </a:p>
        </p:txBody>
      </p:sp>
      <p:sp>
        <p:nvSpPr>
          <p:cNvPr id="20" name="Espace réservé du texte 8"/>
          <p:cNvSpPr>
            <a:spLocks noGrp="1"/>
          </p:cNvSpPr>
          <p:nvPr>
            <p:ph type="body" sz="quarter" idx="13" hasCustomPrompt="1"/>
          </p:nvPr>
        </p:nvSpPr>
        <p:spPr>
          <a:xfrm>
            <a:off x="395536" y="1845444"/>
            <a:ext cx="2592090" cy="287412"/>
          </a:xfrm>
        </p:spPr>
        <p:txBody>
          <a:bodyPr anchor="ctr">
            <a:noAutofit/>
          </a:bodyPr>
          <a:lstStyle>
            <a:lvl1pPr marL="0" indent="0">
              <a:buNone/>
              <a:defRPr sz="1600" b="1">
                <a:solidFill>
                  <a:srgbClr val="009EE0"/>
                </a:solidFill>
              </a:defRPr>
            </a:lvl1pPr>
          </a:lstStyle>
          <a:p>
            <a:pPr lvl="0"/>
            <a:r>
              <a:rPr lang="fr-FR" dirty="0" smtClean="0"/>
              <a:t>SOUS-TITRE</a:t>
            </a:r>
            <a:endParaRPr lang="fr-FR" dirty="0"/>
          </a:p>
        </p:txBody>
      </p:sp>
      <p:sp>
        <p:nvSpPr>
          <p:cNvPr id="21" name="Espace réservé du texte 8"/>
          <p:cNvSpPr>
            <a:spLocks noGrp="1"/>
          </p:cNvSpPr>
          <p:nvPr>
            <p:ph type="body" sz="quarter" idx="15" hasCustomPrompt="1"/>
          </p:nvPr>
        </p:nvSpPr>
        <p:spPr>
          <a:xfrm>
            <a:off x="3275856" y="1844824"/>
            <a:ext cx="2592090" cy="287412"/>
          </a:xfrm>
        </p:spPr>
        <p:txBody>
          <a:bodyPr anchor="ctr">
            <a:noAutofit/>
          </a:bodyPr>
          <a:lstStyle>
            <a:lvl1pPr marL="0" indent="0">
              <a:buNone/>
              <a:defRPr sz="1600" b="1">
                <a:solidFill>
                  <a:srgbClr val="009EE0"/>
                </a:solidFill>
              </a:defRPr>
            </a:lvl1pPr>
          </a:lstStyle>
          <a:p>
            <a:pPr lvl="0"/>
            <a:r>
              <a:rPr lang="fr-FR" dirty="0" smtClean="0"/>
              <a:t>SOUS-TITRE</a:t>
            </a:r>
            <a:endParaRPr lang="fr-FR" dirty="0"/>
          </a:p>
        </p:txBody>
      </p:sp>
      <p:sp>
        <p:nvSpPr>
          <p:cNvPr id="22" name="Espace réservé du texte 8"/>
          <p:cNvSpPr>
            <a:spLocks noGrp="1"/>
          </p:cNvSpPr>
          <p:nvPr>
            <p:ph type="body" sz="quarter" idx="17" hasCustomPrompt="1"/>
          </p:nvPr>
        </p:nvSpPr>
        <p:spPr>
          <a:xfrm>
            <a:off x="6156176" y="1844824"/>
            <a:ext cx="2592090" cy="287412"/>
          </a:xfrm>
        </p:spPr>
        <p:txBody>
          <a:bodyPr anchor="ctr">
            <a:noAutofit/>
          </a:bodyPr>
          <a:lstStyle>
            <a:lvl1pPr marL="0" indent="0">
              <a:buNone/>
              <a:defRPr sz="1600" b="1">
                <a:solidFill>
                  <a:srgbClr val="009EE0"/>
                </a:solidFill>
              </a:defRPr>
            </a:lvl1pPr>
          </a:lstStyle>
          <a:p>
            <a:pPr lvl="0"/>
            <a:r>
              <a:rPr lang="fr-FR" dirty="0" smtClean="0"/>
              <a:t>SOUS-TITRE</a:t>
            </a:r>
            <a:endParaRPr lang="fr-FR" dirty="0"/>
          </a:p>
        </p:txBody>
      </p:sp>
      <p:sp>
        <p:nvSpPr>
          <p:cNvPr id="23" name="Espace réservé du texte 10"/>
          <p:cNvSpPr>
            <a:spLocks noGrp="1"/>
          </p:cNvSpPr>
          <p:nvPr>
            <p:ph type="body" sz="quarter" idx="21"/>
          </p:nvPr>
        </p:nvSpPr>
        <p:spPr>
          <a:xfrm>
            <a:off x="395536" y="2276872"/>
            <a:ext cx="2592288" cy="1800200"/>
          </a:xfrm>
        </p:spPr>
        <p:txBody>
          <a:bodyPr>
            <a:normAutofit/>
          </a:bodyPr>
          <a:lstStyle>
            <a:lvl1pPr marL="0" indent="0" algn="l" defTabSz="914400" rtl="0" eaLnBrk="1" latinLnBrk="0" hangingPunct="1">
              <a:spcBef>
                <a:spcPct val="20000"/>
              </a:spcBef>
              <a:buClr>
                <a:srgbClr val="0092CF"/>
              </a:buClr>
              <a:buNone/>
              <a:defRPr lang="fr-FR" sz="1600" kern="1200" dirty="0" smtClean="0">
                <a:solidFill>
                  <a:schemeClr val="tx1">
                    <a:lumMod val="75000"/>
                    <a:lumOff val="25000"/>
                  </a:schemeClr>
                </a:solidFill>
                <a:latin typeface="+mn-lt"/>
                <a:ea typeface="+mn-ea"/>
                <a:cs typeface="+mn-cs"/>
              </a:defRPr>
            </a:lvl1pPr>
            <a:lvl2pPr marL="355600" indent="-177800">
              <a:buClr>
                <a:srgbClr val="0092CF"/>
              </a:buClr>
              <a:buFont typeface="Arial" panose="020B0604020202020204" pitchFamily="34" charset="0"/>
              <a:buChar char="•"/>
              <a:defRPr sz="1600">
                <a:solidFill>
                  <a:schemeClr val="tx1">
                    <a:lumMod val="75000"/>
                    <a:lumOff val="25000"/>
                  </a:schemeClr>
                </a:solidFill>
              </a:defRPr>
            </a:lvl2pPr>
            <a:lvl3pPr marL="531813" indent="-176213">
              <a:buClr>
                <a:srgbClr val="0092CF"/>
              </a:buClr>
              <a:buFont typeface="Wingdings" panose="05000000000000000000" pitchFamily="2" charset="2"/>
              <a:buChar char="§"/>
              <a:defRPr sz="1400">
                <a:solidFill>
                  <a:schemeClr val="tx1">
                    <a:lumMod val="75000"/>
                    <a:lumOff val="25000"/>
                  </a:schemeClr>
                </a:solidFill>
              </a:defRPr>
            </a:lvl3pPr>
            <a:lvl4pPr marL="723900" indent="-192088">
              <a:buClr>
                <a:srgbClr val="0092CF"/>
              </a:buClr>
              <a:defRPr sz="1200">
                <a:solidFill>
                  <a:schemeClr val="tx1">
                    <a:lumMod val="75000"/>
                    <a:lumOff val="25000"/>
                  </a:schemeClr>
                </a:solidFill>
              </a:defRPr>
            </a:lvl4pPr>
            <a:lvl5pPr marL="900113" indent="-176213">
              <a:buClr>
                <a:srgbClr val="0092CF"/>
              </a:buClr>
              <a:buFont typeface="Wingdings" panose="05000000000000000000" pitchFamily="2" charset="2"/>
              <a:buChar char="Ø"/>
              <a:defRPr sz="1200">
                <a:solidFill>
                  <a:schemeClr val="tx1">
                    <a:lumMod val="75000"/>
                    <a:lumOff val="25000"/>
                  </a:schemeClr>
                </a:solidFill>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smtClean="0"/>
          </a:p>
        </p:txBody>
      </p:sp>
      <p:sp>
        <p:nvSpPr>
          <p:cNvPr id="24" name="Espace réservé du texte 10"/>
          <p:cNvSpPr>
            <a:spLocks noGrp="1"/>
          </p:cNvSpPr>
          <p:nvPr>
            <p:ph type="body" sz="quarter" idx="22"/>
          </p:nvPr>
        </p:nvSpPr>
        <p:spPr>
          <a:xfrm>
            <a:off x="3275856" y="2276872"/>
            <a:ext cx="2592288" cy="1800200"/>
          </a:xfrm>
        </p:spPr>
        <p:txBody>
          <a:bodyPr>
            <a:normAutofit/>
          </a:bodyPr>
          <a:lstStyle>
            <a:lvl1pPr marL="0" indent="0" algn="l" defTabSz="914400" rtl="0" eaLnBrk="1" latinLnBrk="0" hangingPunct="1">
              <a:spcBef>
                <a:spcPct val="20000"/>
              </a:spcBef>
              <a:buClr>
                <a:srgbClr val="0092CF"/>
              </a:buClr>
              <a:buNone/>
              <a:defRPr lang="fr-FR" sz="1600" kern="1200" dirty="0" smtClean="0">
                <a:solidFill>
                  <a:schemeClr val="tx1">
                    <a:lumMod val="75000"/>
                    <a:lumOff val="25000"/>
                  </a:schemeClr>
                </a:solidFill>
                <a:latin typeface="+mn-lt"/>
                <a:ea typeface="+mn-ea"/>
                <a:cs typeface="+mn-cs"/>
              </a:defRPr>
            </a:lvl1pPr>
            <a:lvl2pPr marL="355600" indent="-177800">
              <a:buClr>
                <a:srgbClr val="0092CF"/>
              </a:buClr>
              <a:buFont typeface="Arial" panose="020B0604020202020204" pitchFamily="34" charset="0"/>
              <a:buChar char="•"/>
              <a:defRPr sz="1600">
                <a:solidFill>
                  <a:schemeClr val="tx1">
                    <a:lumMod val="75000"/>
                    <a:lumOff val="25000"/>
                  </a:schemeClr>
                </a:solidFill>
              </a:defRPr>
            </a:lvl2pPr>
            <a:lvl3pPr marL="531813" indent="-176213">
              <a:buClr>
                <a:srgbClr val="0092CF"/>
              </a:buClr>
              <a:buFont typeface="Wingdings" panose="05000000000000000000" pitchFamily="2" charset="2"/>
              <a:buChar char="§"/>
              <a:defRPr sz="1400">
                <a:solidFill>
                  <a:schemeClr val="tx1">
                    <a:lumMod val="75000"/>
                    <a:lumOff val="25000"/>
                  </a:schemeClr>
                </a:solidFill>
              </a:defRPr>
            </a:lvl3pPr>
            <a:lvl4pPr marL="723900" indent="-192088">
              <a:buClr>
                <a:srgbClr val="0092CF"/>
              </a:buClr>
              <a:defRPr sz="1200">
                <a:solidFill>
                  <a:schemeClr val="tx1">
                    <a:lumMod val="75000"/>
                    <a:lumOff val="25000"/>
                  </a:schemeClr>
                </a:solidFill>
              </a:defRPr>
            </a:lvl4pPr>
            <a:lvl5pPr marL="900113" indent="-176213">
              <a:buClr>
                <a:srgbClr val="0092CF"/>
              </a:buClr>
              <a:buFont typeface="Wingdings" panose="05000000000000000000" pitchFamily="2" charset="2"/>
              <a:buChar char="Ø"/>
              <a:defRPr sz="1200">
                <a:solidFill>
                  <a:schemeClr val="tx1">
                    <a:lumMod val="75000"/>
                    <a:lumOff val="25000"/>
                  </a:schemeClr>
                </a:solidFill>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smtClean="0"/>
          </a:p>
        </p:txBody>
      </p:sp>
      <p:sp>
        <p:nvSpPr>
          <p:cNvPr id="25" name="Espace réservé du texte 10"/>
          <p:cNvSpPr>
            <a:spLocks noGrp="1"/>
          </p:cNvSpPr>
          <p:nvPr>
            <p:ph type="body" sz="quarter" idx="23"/>
          </p:nvPr>
        </p:nvSpPr>
        <p:spPr>
          <a:xfrm>
            <a:off x="6156176" y="2276872"/>
            <a:ext cx="2592288" cy="1800200"/>
          </a:xfrm>
        </p:spPr>
        <p:txBody>
          <a:bodyPr>
            <a:normAutofit/>
          </a:bodyPr>
          <a:lstStyle>
            <a:lvl1pPr marL="0" indent="0" algn="l" defTabSz="914400" rtl="0" eaLnBrk="1" latinLnBrk="0" hangingPunct="1">
              <a:spcBef>
                <a:spcPct val="20000"/>
              </a:spcBef>
              <a:buClr>
                <a:srgbClr val="0092CF"/>
              </a:buClr>
              <a:buNone/>
              <a:defRPr lang="fr-FR" sz="1600" kern="1200" dirty="0" smtClean="0">
                <a:solidFill>
                  <a:schemeClr val="tx1">
                    <a:lumMod val="75000"/>
                    <a:lumOff val="25000"/>
                  </a:schemeClr>
                </a:solidFill>
                <a:latin typeface="+mn-lt"/>
                <a:ea typeface="+mn-ea"/>
                <a:cs typeface="+mn-cs"/>
              </a:defRPr>
            </a:lvl1pPr>
            <a:lvl2pPr marL="355600" indent="-177800">
              <a:buClr>
                <a:srgbClr val="0092CF"/>
              </a:buClr>
              <a:buFont typeface="Arial" panose="020B0604020202020204" pitchFamily="34" charset="0"/>
              <a:buChar char="•"/>
              <a:defRPr sz="1600">
                <a:solidFill>
                  <a:schemeClr val="tx1">
                    <a:lumMod val="75000"/>
                    <a:lumOff val="25000"/>
                  </a:schemeClr>
                </a:solidFill>
              </a:defRPr>
            </a:lvl2pPr>
            <a:lvl3pPr marL="531813" indent="-176213">
              <a:buClr>
                <a:srgbClr val="0092CF"/>
              </a:buClr>
              <a:buFont typeface="Wingdings" panose="05000000000000000000" pitchFamily="2" charset="2"/>
              <a:buChar char="§"/>
              <a:defRPr sz="1400">
                <a:solidFill>
                  <a:schemeClr val="tx1">
                    <a:lumMod val="75000"/>
                    <a:lumOff val="25000"/>
                  </a:schemeClr>
                </a:solidFill>
              </a:defRPr>
            </a:lvl3pPr>
            <a:lvl4pPr marL="723900" indent="-192088">
              <a:buClr>
                <a:srgbClr val="0092CF"/>
              </a:buClr>
              <a:defRPr sz="1200">
                <a:solidFill>
                  <a:schemeClr val="tx1">
                    <a:lumMod val="75000"/>
                    <a:lumOff val="25000"/>
                  </a:schemeClr>
                </a:solidFill>
              </a:defRPr>
            </a:lvl4pPr>
            <a:lvl5pPr marL="900113" indent="-176213">
              <a:buClr>
                <a:srgbClr val="0092CF"/>
              </a:buClr>
              <a:buFont typeface="Wingdings" panose="05000000000000000000" pitchFamily="2" charset="2"/>
              <a:buChar char="Ø"/>
              <a:defRPr sz="1200">
                <a:solidFill>
                  <a:schemeClr val="tx1">
                    <a:lumMod val="75000"/>
                    <a:lumOff val="25000"/>
                  </a:schemeClr>
                </a:solidFill>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smtClean="0"/>
          </a:p>
        </p:txBody>
      </p:sp>
    </p:spTree>
    <p:extLst>
      <p:ext uri="{BB962C8B-B14F-4D97-AF65-F5344CB8AC3E}">
        <p14:creationId xmlns:p14="http://schemas.microsoft.com/office/powerpoint/2010/main" val="302509346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5_Disposition personnalisée">
    <p:spTree>
      <p:nvGrpSpPr>
        <p:cNvPr id="1" name=""/>
        <p:cNvGrpSpPr/>
        <p:nvPr/>
      </p:nvGrpSpPr>
      <p:grpSpPr>
        <a:xfrm>
          <a:off x="0" y="0"/>
          <a:ext cx="0" cy="0"/>
          <a:chOff x="0" y="0"/>
          <a:chExt cx="0" cy="0"/>
        </a:xfrm>
      </p:grpSpPr>
      <p:pic>
        <p:nvPicPr>
          <p:cNvPr id="13314" name="Picture 2" descr="C:\Users\ESE\Documents\Horizon 2015\Déploiement\Modèle PPT\JPEG\FONS TEMPLATE PPT-1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itre 1"/>
          <p:cNvSpPr>
            <a:spLocks noGrp="1"/>
          </p:cNvSpPr>
          <p:nvPr>
            <p:ph type="title" hasCustomPrompt="1"/>
          </p:nvPr>
        </p:nvSpPr>
        <p:spPr>
          <a:xfrm>
            <a:off x="467544" y="476672"/>
            <a:ext cx="5486400" cy="566738"/>
          </a:xfrm>
        </p:spPr>
        <p:txBody>
          <a:bodyPr anchor="ctr">
            <a:normAutofit/>
          </a:bodyPr>
          <a:lstStyle>
            <a:lvl1pPr algn="l">
              <a:defRPr sz="2400" b="1">
                <a:latin typeface="Century Gothic" panose="020B0502020202020204" pitchFamily="34" charset="0"/>
              </a:defRPr>
            </a:lvl1pPr>
          </a:lstStyle>
          <a:p>
            <a:r>
              <a:rPr lang="fr-FR" dirty="0" smtClean="0"/>
              <a:t>Titre</a:t>
            </a:r>
            <a:endParaRPr lang="fr-FR" dirty="0"/>
          </a:p>
        </p:txBody>
      </p:sp>
      <p:sp>
        <p:nvSpPr>
          <p:cNvPr id="8" name="Espace réservé du numéro de diapositive 6"/>
          <p:cNvSpPr>
            <a:spLocks noGrp="1"/>
          </p:cNvSpPr>
          <p:nvPr>
            <p:ph type="sldNum" sz="quarter" idx="12"/>
          </p:nvPr>
        </p:nvSpPr>
        <p:spPr>
          <a:xfrm>
            <a:off x="6553200" y="6356350"/>
            <a:ext cx="2133600" cy="365125"/>
          </a:xfrm>
        </p:spPr>
        <p:txBody>
          <a:bodyPr/>
          <a:lstStyle/>
          <a:p>
            <a:fld id="{4F81D135-329C-4302-B372-ECB4C1DD15C4}" type="slidenum">
              <a:rPr lang="fr-FR" smtClean="0"/>
              <a:t>‹N°›</a:t>
            </a:fld>
            <a:endParaRPr lang="fr-FR"/>
          </a:p>
        </p:txBody>
      </p:sp>
      <p:sp>
        <p:nvSpPr>
          <p:cNvPr id="13" name="Espace réservé du texte 8"/>
          <p:cNvSpPr>
            <a:spLocks noGrp="1"/>
          </p:cNvSpPr>
          <p:nvPr>
            <p:ph type="body" sz="quarter" idx="13" hasCustomPrompt="1"/>
          </p:nvPr>
        </p:nvSpPr>
        <p:spPr>
          <a:xfrm>
            <a:off x="539750" y="1845444"/>
            <a:ext cx="3600202" cy="287412"/>
          </a:xfrm>
        </p:spPr>
        <p:txBody>
          <a:bodyPr anchor="ctr">
            <a:noAutofit/>
          </a:bodyPr>
          <a:lstStyle>
            <a:lvl1pPr marL="0" indent="0">
              <a:buNone/>
              <a:defRPr sz="1600" b="1">
                <a:solidFill>
                  <a:srgbClr val="009EE0"/>
                </a:solidFill>
              </a:defRPr>
            </a:lvl1pPr>
          </a:lstStyle>
          <a:p>
            <a:pPr lvl="0"/>
            <a:r>
              <a:rPr lang="fr-FR" dirty="0" smtClean="0"/>
              <a:t>SOUS-TITRE</a:t>
            </a:r>
            <a:endParaRPr lang="fr-FR" dirty="0"/>
          </a:p>
        </p:txBody>
      </p:sp>
      <p:sp>
        <p:nvSpPr>
          <p:cNvPr id="14" name="Espace réservé du texte 8"/>
          <p:cNvSpPr>
            <a:spLocks noGrp="1"/>
          </p:cNvSpPr>
          <p:nvPr>
            <p:ph type="body" sz="quarter" idx="15" hasCustomPrompt="1"/>
          </p:nvPr>
        </p:nvSpPr>
        <p:spPr>
          <a:xfrm>
            <a:off x="4932238" y="1844824"/>
            <a:ext cx="3600202" cy="287412"/>
          </a:xfrm>
        </p:spPr>
        <p:txBody>
          <a:bodyPr anchor="ctr">
            <a:noAutofit/>
          </a:bodyPr>
          <a:lstStyle>
            <a:lvl1pPr marL="0" indent="0">
              <a:buNone/>
              <a:defRPr sz="1600" b="1">
                <a:solidFill>
                  <a:srgbClr val="009EE0"/>
                </a:solidFill>
              </a:defRPr>
            </a:lvl1pPr>
          </a:lstStyle>
          <a:p>
            <a:pPr lvl="0"/>
            <a:r>
              <a:rPr lang="fr-FR" dirty="0" smtClean="0"/>
              <a:t>SOUS-TITRE</a:t>
            </a:r>
            <a:endParaRPr lang="fr-FR" dirty="0"/>
          </a:p>
        </p:txBody>
      </p:sp>
      <p:sp>
        <p:nvSpPr>
          <p:cNvPr id="15" name="Espace réservé du texte 10"/>
          <p:cNvSpPr>
            <a:spLocks noGrp="1"/>
          </p:cNvSpPr>
          <p:nvPr>
            <p:ph type="body" sz="quarter" idx="21"/>
          </p:nvPr>
        </p:nvSpPr>
        <p:spPr>
          <a:xfrm>
            <a:off x="539552" y="2276872"/>
            <a:ext cx="3600400" cy="1800200"/>
          </a:xfrm>
        </p:spPr>
        <p:txBody>
          <a:bodyPr>
            <a:normAutofit/>
          </a:bodyPr>
          <a:lstStyle>
            <a:lvl1pPr marL="0" indent="0" algn="l" defTabSz="914400" rtl="0" eaLnBrk="1" latinLnBrk="0" hangingPunct="1">
              <a:spcBef>
                <a:spcPct val="20000"/>
              </a:spcBef>
              <a:buClr>
                <a:srgbClr val="0092CF"/>
              </a:buClr>
              <a:buNone/>
              <a:defRPr lang="fr-FR" sz="1600" kern="1200" dirty="0" smtClean="0">
                <a:solidFill>
                  <a:schemeClr val="tx1">
                    <a:lumMod val="75000"/>
                    <a:lumOff val="25000"/>
                  </a:schemeClr>
                </a:solidFill>
                <a:latin typeface="+mn-lt"/>
                <a:ea typeface="+mn-ea"/>
                <a:cs typeface="+mn-cs"/>
              </a:defRPr>
            </a:lvl1pPr>
            <a:lvl2pPr marL="355600" indent="-177800">
              <a:buClr>
                <a:srgbClr val="0092CF"/>
              </a:buClr>
              <a:buFont typeface="Arial" panose="020B0604020202020204" pitchFamily="34" charset="0"/>
              <a:buChar char="•"/>
              <a:defRPr sz="1600">
                <a:solidFill>
                  <a:schemeClr val="tx1">
                    <a:lumMod val="75000"/>
                    <a:lumOff val="25000"/>
                  </a:schemeClr>
                </a:solidFill>
              </a:defRPr>
            </a:lvl2pPr>
            <a:lvl3pPr marL="531813" indent="-176213">
              <a:buClr>
                <a:srgbClr val="0092CF"/>
              </a:buClr>
              <a:buFont typeface="Wingdings" panose="05000000000000000000" pitchFamily="2" charset="2"/>
              <a:buChar char="§"/>
              <a:defRPr sz="1400">
                <a:solidFill>
                  <a:schemeClr val="tx1">
                    <a:lumMod val="75000"/>
                    <a:lumOff val="25000"/>
                  </a:schemeClr>
                </a:solidFill>
              </a:defRPr>
            </a:lvl3pPr>
            <a:lvl4pPr marL="723900" indent="-192088">
              <a:buClr>
                <a:srgbClr val="0092CF"/>
              </a:buClr>
              <a:defRPr sz="1200">
                <a:solidFill>
                  <a:schemeClr val="tx1">
                    <a:lumMod val="75000"/>
                    <a:lumOff val="25000"/>
                  </a:schemeClr>
                </a:solidFill>
              </a:defRPr>
            </a:lvl4pPr>
            <a:lvl5pPr marL="900113" indent="-176213">
              <a:buClr>
                <a:srgbClr val="0092CF"/>
              </a:buClr>
              <a:buFont typeface="Wingdings" panose="05000000000000000000" pitchFamily="2" charset="2"/>
              <a:buChar char="Ø"/>
              <a:defRPr sz="1200">
                <a:solidFill>
                  <a:schemeClr val="tx1">
                    <a:lumMod val="75000"/>
                    <a:lumOff val="25000"/>
                  </a:schemeClr>
                </a:solidFill>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smtClean="0"/>
          </a:p>
        </p:txBody>
      </p:sp>
      <p:sp>
        <p:nvSpPr>
          <p:cNvPr id="16" name="Espace réservé du texte 10"/>
          <p:cNvSpPr>
            <a:spLocks noGrp="1"/>
          </p:cNvSpPr>
          <p:nvPr>
            <p:ph type="body" sz="quarter" idx="22"/>
          </p:nvPr>
        </p:nvSpPr>
        <p:spPr>
          <a:xfrm>
            <a:off x="4932040" y="2276872"/>
            <a:ext cx="3600400" cy="1800200"/>
          </a:xfrm>
        </p:spPr>
        <p:txBody>
          <a:bodyPr>
            <a:normAutofit/>
          </a:bodyPr>
          <a:lstStyle>
            <a:lvl1pPr marL="0" indent="0" algn="l" defTabSz="914400" rtl="0" eaLnBrk="1" latinLnBrk="0" hangingPunct="1">
              <a:spcBef>
                <a:spcPct val="20000"/>
              </a:spcBef>
              <a:buClr>
                <a:srgbClr val="0092CF"/>
              </a:buClr>
              <a:buNone/>
              <a:defRPr lang="fr-FR" sz="1600" kern="1200" dirty="0" smtClean="0">
                <a:solidFill>
                  <a:schemeClr val="tx1">
                    <a:lumMod val="75000"/>
                    <a:lumOff val="25000"/>
                  </a:schemeClr>
                </a:solidFill>
                <a:latin typeface="+mn-lt"/>
                <a:ea typeface="+mn-ea"/>
                <a:cs typeface="+mn-cs"/>
              </a:defRPr>
            </a:lvl1pPr>
            <a:lvl2pPr marL="355600" indent="-177800">
              <a:buClr>
                <a:srgbClr val="0092CF"/>
              </a:buClr>
              <a:buFont typeface="Arial" panose="020B0604020202020204" pitchFamily="34" charset="0"/>
              <a:buChar char="•"/>
              <a:defRPr sz="1600">
                <a:solidFill>
                  <a:schemeClr val="tx1">
                    <a:lumMod val="75000"/>
                    <a:lumOff val="25000"/>
                  </a:schemeClr>
                </a:solidFill>
              </a:defRPr>
            </a:lvl2pPr>
            <a:lvl3pPr marL="531813" indent="-176213">
              <a:buClr>
                <a:srgbClr val="0092CF"/>
              </a:buClr>
              <a:buFont typeface="Wingdings" panose="05000000000000000000" pitchFamily="2" charset="2"/>
              <a:buChar char="§"/>
              <a:defRPr sz="1400">
                <a:solidFill>
                  <a:schemeClr val="tx1">
                    <a:lumMod val="75000"/>
                    <a:lumOff val="25000"/>
                  </a:schemeClr>
                </a:solidFill>
              </a:defRPr>
            </a:lvl3pPr>
            <a:lvl4pPr marL="723900" indent="-192088">
              <a:buClr>
                <a:srgbClr val="0092CF"/>
              </a:buClr>
              <a:defRPr sz="1200">
                <a:solidFill>
                  <a:schemeClr val="tx1">
                    <a:lumMod val="75000"/>
                    <a:lumOff val="25000"/>
                  </a:schemeClr>
                </a:solidFill>
              </a:defRPr>
            </a:lvl4pPr>
            <a:lvl5pPr marL="900113" indent="-176213">
              <a:buClr>
                <a:srgbClr val="0092CF"/>
              </a:buClr>
              <a:buFont typeface="Wingdings" panose="05000000000000000000" pitchFamily="2" charset="2"/>
              <a:buChar char="Ø"/>
              <a:defRPr sz="1200">
                <a:solidFill>
                  <a:schemeClr val="tx1">
                    <a:lumMod val="75000"/>
                    <a:lumOff val="25000"/>
                  </a:schemeClr>
                </a:solidFill>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smtClean="0"/>
          </a:p>
        </p:txBody>
      </p:sp>
    </p:spTree>
    <p:extLst>
      <p:ext uri="{BB962C8B-B14F-4D97-AF65-F5344CB8AC3E}">
        <p14:creationId xmlns:p14="http://schemas.microsoft.com/office/powerpoint/2010/main" val="416460762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9_Disposition personnalisée">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558"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itre 1"/>
          <p:cNvSpPr>
            <a:spLocks noGrp="1"/>
          </p:cNvSpPr>
          <p:nvPr>
            <p:ph type="title" hasCustomPrompt="1"/>
          </p:nvPr>
        </p:nvSpPr>
        <p:spPr>
          <a:xfrm>
            <a:off x="467544" y="1484784"/>
            <a:ext cx="8229600" cy="2304256"/>
          </a:xfrm>
        </p:spPr>
        <p:txBody>
          <a:bodyPr>
            <a:normAutofit/>
          </a:bodyPr>
          <a:lstStyle>
            <a:lvl1pPr algn="ctr">
              <a:defRPr sz="2000" b="1">
                <a:solidFill>
                  <a:srgbClr val="009EE0"/>
                </a:solidFill>
                <a:latin typeface="Century Gothic" panose="020B0502020202020204" pitchFamily="34" charset="0"/>
              </a:defRPr>
            </a:lvl1pPr>
          </a:lstStyle>
          <a:p>
            <a:r>
              <a:rPr lang="fr-FR" dirty="0" smtClean="0"/>
              <a:t>Contenu</a:t>
            </a:r>
            <a:endParaRPr lang="fr-FR" dirty="0"/>
          </a:p>
        </p:txBody>
      </p:sp>
      <p:sp>
        <p:nvSpPr>
          <p:cNvPr id="8" name="Espace réservé du numéro de diapositive 5"/>
          <p:cNvSpPr>
            <a:spLocks noGrp="1"/>
          </p:cNvSpPr>
          <p:nvPr>
            <p:ph type="sldNum" sz="quarter" idx="12"/>
          </p:nvPr>
        </p:nvSpPr>
        <p:spPr>
          <a:xfrm>
            <a:off x="6553200" y="6356350"/>
            <a:ext cx="2133600" cy="365125"/>
          </a:xfrm>
        </p:spPr>
        <p:txBody>
          <a:bodyPr/>
          <a:lstStyle/>
          <a:p>
            <a:fld id="{4F81D135-329C-4302-B372-ECB4C1DD15C4}" type="slidenum">
              <a:rPr lang="fr-FR" smtClean="0"/>
              <a:t>‹N°›</a:t>
            </a:fld>
            <a:endParaRPr lang="fr-FR"/>
          </a:p>
        </p:txBody>
      </p:sp>
    </p:spTree>
    <p:extLst>
      <p:ext uri="{BB962C8B-B14F-4D97-AF65-F5344CB8AC3E}">
        <p14:creationId xmlns:p14="http://schemas.microsoft.com/office/powerpoint/2010/main" val="298350048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éférences">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a:xfrm>
            <a:off x="-9872" y="6480941"/>
            <a:ext cx="621432" cy="377059"/>
          </a:xfrm>
        </p:spPr>
        <p:txBody>
          <a:bodyPr/>
          <a:lstStyle>
            <a:lvl1pPr algn="l">
              <a:defRPr/>
            </a:lvl1pPr>
          </a:lstStyle>
          <a:p>
            <a:fld id="{E9C12E94-F041-47C6-BE79-91075AA2E16C}" type="slidenum">
              <a:rPr lang="fr-FR" smtClean="0"/>
              <a:pPr/>
              <a:t>‹N°›</a:t>
            </a:fld>
            <a:endParaRPr lang="fr-FR"/>
          </a:p>
        </p:txBody>
      </p:sp>
      <p:sp>
        <p:nvSpPr>
          <p:cNvPr id="6" name="Rectangle 5"/>
          <p:cNvSpPr/>
          <p:nvPr/>
        </p:nvSpPr>
        <p:spPr>
          <a:xfrm>
            <a:off x="6228184" y="0"/>
            <a:ext cx="2915816" cy="6858000"/>
          </a:xfrm>
          <a:prstGeom prst="rect">
            <a:avLst/>
          </a:prstGeom>
          <a:solidFill>
            <a:srgbClr val="009EE0"/>
          </a:solidFill>
          <a:ln>
            <a:solidFill>
              <a:srgbClr val="009E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texte 8"/>
          <p:cNvSpPr>
            <a:spLocks noGrp="1"/>
          </p:cNvSpPr>
          <p:nvPr>
            <p:ph type="body" sz="quarter" idx="13"/>
          </p:nvPr>
        </p:nvSpPr>
        <p:spPr>
          <a:xfrm>
            <a:off x="6389898" y="5877272"/>
            <a:ext cx="2592387" cy="836712"/>
          </a:xfrm>
        </p:spPr>
        <p:txBody>
          <a:bodyPr/>
          <a:lstStyle>
            <a:lvl1pPr>
              <a:defRPr b="1">
                <a:solidFill>
                  <a:schemeClr val="bg1"/>
                </a:solidFill>
                <a:latin typeface="Century Gothic" panose="020B0502020202020204" pitchFamily="34" charset="0"/>
              </a:defRPr>
            </a:lvl1pPr>
          </a:lstStyle>
          <a:p>
            <a:pPr lvl="0"/>
            <a:r>
              <a:rPr lang="fr-FR" smtClean="0"/>
              <a:t>Modifiez les styles du texte du masque</a:t>
            </a:r>
          </a:p>
        </p:txBody>
      </p:sp>
    </p:spTree>
    <p:extLst>
      <p:ext uri="{BB962C8B-B14F-4D97-AF65-F5344CB8AC3E}">
        <p14:creationId xmlns:p14="http://schemas.microsoft.com/office/powerpoint/2010/main" val="311917945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1_Disposition personnalisée">
    <p:spTree>
      <p:nvGrpSpPr>
        <p:cNvPr id="1" name=""/>
        <p:cNvGrpSpPr/>
        <p:nvPr/>
      </p:nvGrpSpPr>
      <p:grpSpPr>
        <a:xfrm>
          <a:off x="0" y="0"/>
          <a:ext cx="0" cy="0"/>
          <a:chOff x="0" y="0"/>
          <a:chExt cx="0" cy="0"/>
        </a:xfrm>
      </p:grpSpPr>
      <p:pic>
        <p:nvPicPr>
          <p:cNvPr id="6" name="Imag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Espace réservé du numéro de diapositive 5"/>
          <p:cNvSpPr>
            <a:spLocks noGrp="1"/>
          </p:cNvSpPr>
          <p:nvPr>
            <p:ph type="sldNum" sz="quarter" idx="12"/>
          </p:nvPr>
        </p:nvSpPr>
        <p:spPr>
          <a:xfrm>
            <a:off x="6553200" y="6356350"/>
            <a:ext cx="2133600" cy="365125"/>
          </a:xfrm>
        </p:spPr>
        <p:txBody>
          <a:bodyPr/>
          <a:lstStyle/>
          <a:p>
            <a:fld id="{4F81D135-329C-4302-B372-ECB4C1DD15C4}" type="slidenum">
              <a:rPr lang="fr-FR" smtClean="0"/>
              <a:t>‹N°›</a:t>
            </a:fld>
            <a:endParaRPr lang="fr-FR"/>
          </a:p>
        </p:txBody>
      </p:sp>
      <p:sp>
        <p:nvSpPr>
          <p:cNvPr id="8" name="Espace réservé du texte 8"/>
          <p:cNvSpPr>
            <a:spLocks noGrp="1"/>
          </p:cNvSpPr>
          <p:nvPr>
            <p:ph type="body" sz="quarter" idx="13" hasCustomPrompt="1"/>
          </p:nvPr>
        </p:nvSpPr>
        <p:spPr>
          <a:xfrm>
            <a:off x="456879" y="4869160"/>
            <a:ext cx="2592090" cy="287412"/>
          </a:xfrm>
        </p:spPr>
        <p:txBody>
          <a:bodyPr anchor="ctr">
            <a:noAutofit/>
          </a:bodyPr>
          <a:lstStyle>
            <a:lvl1pPr marL="0" indent="0">
              <a:buNone/>
              <a:defRPr sz="1800" b="1">
                <a:solidFill>
                  <a:srgbClr val="009EE0"/>
                </a:solidFill>
                <a:latin typeface="Century Gothic" panose="020B0502020202020204" pitchFamily="34" charset="0"/>
              </a:defRPr>
            </a:lvl1pPr>
          </a:lstStyle>
          <a:p>
            <a:pPr lvl="0"/>
            <a:r>
              <a:rPr lang="fr-FR" dirty="0" err="1" smtClean="0"/>
              <a:t>Follow</a:t>
            </a:r>
            <a:r>
              <a:rPr lang="fr-FR" dirty="0" smtClean="0"/>
              <a:t> us</a:t>
            </a:r>
            <a:endParaRPr lang="fr-FR" dirty="0"/>
          </a:p>
        </p:txBody>
      </p:sp>
      <p:pic>
        <p:nvPicPr>
          <p:cNvPr id="9" name="Imag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254" y="5676721"/>
            <a:ext cx="133641" cy="133641"/>
          </a:xfrm>
          <a:prstGeom prst="rect">
            <a:avLst/>
          </a:prstGeom>
        </p:spPr>
      </p:pic>
      <p:pic>
        <p:nvPicPr>
          <p:cNvPr id="10" name="Imag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879" y="5387318"/>
            <a:ext cx="154391" cy="124802"/>
          </a:xfrm>
          <a:prstGeom prst="rect">
            <a:avLst/>
          </a:prstGeom>
        </p:spPr>
      </p:pic>
      <p:pic>
        <p:nvPicPr>
          <p:cNvPr id="11" name="Imag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254" y="6000425"/>
            <a:ext cx="133641" cy="133641"/>
          </a:xfrm>
          <a:prstGeom prst="rect">
            <a:avLst/>
          </a:prstGeom>
        </p:spPr>
      </p:pic>
      <p:sp>
        <p:nvSpPr>
          <p:cNvPr id="12" name="Espace réservé du texte 10"/>
          <p:cNvSpPr>
            <a:spLocks noGrp="1"/>
          </p:cNvSpPr>
          <p:nvPr>
            <p:ph type="body" sz="quarter" idx="14" hasCustomPrompt="1"/>
          </p:nvPr>
        </p:nvSpPr>
        <p:spPr>
          <a:xfrm>
            <a:off x="683568" y="5330239"/>
            <a:ext cx="2592090" cy="210912"/>
          </a:xfrm>
        </p:spPr>
        <p:txBody>
          <a:bodyPr anchor="ctr">
            <a:normAutofit/>
          </a:bodyPr>
          <a:lstStyle>
            <a:lvl1pPr marL="0" indent="0">
              <a:buNone/>
              <a:defRPr sz="1200">
                <a:solidFill>
                  <a:schemeClr val="tx1">
                    <a:lumMod val="75000"/>
                    <a:lumOff val="25000"/>
                  </a:schemeClr>
                </a:solidFill>
              </a:defRPr>
            </a:lvl1pPr>
          </a:lstStyle>
          <a:p>
            <a:pPr lvl="0"/>
            <a:r>
              <a:rPr lang="fr-FR" dirty="0" smtClean="0"/>
              <a:t>@</a:t>
            </a:r>
            <a:r>
              <a:rPr lang="fr-FR" dirty="0" err="1" smtClean="0"/>
              <a:t>GroupeHardis</a:t>
            </a:r>
            <a:endParaRPr lang="fr-FR" dirty="0"/>
          </a:p>
        </p:txBody>
      </p:sp>
      <p:sp>
        <p:nvSpPr>
          <p:cNvPr id="13" name="Espace réservé du texte 10"/>
          <p:cNvSpPr>
            <a:spLocks noGrp="1"/>
          </p:cNvSpPr>
          <p:nvPr>
            <p:ph type="body" sz="quarter" idx="15" hasCustomPrompt="1"/>
          </p:nvPr>
        </p:nvSpPr>
        <p:spPr>
          <a:xfrm>
            <a:off x="683568" y="5628481"/>
            <a:ext cx="2592090" cy="210912"/>
          </a:xfrm>
        </p:spPr>
        <p:txBody>
          <a:bodyPr anchor="ctr">
            <a:normAutofit/>
          </a:bodyPr>
          <a:lstStyle>
            <a:lvl1pPr marL="0" indent="0">
              <a:buNone/>
              <a:defRPr sz="1200">
                <a:solidFill>
                  <a:schemeClr val="tx1">
                    <a:lumMod val="75000"/>
                    <a:lumOff val="25000"/>
                  </a:schemeClr>
                </a:solidFill>
              </a:defRPr>
            </a:lvl1pPr>
          </a:lstStyle>
          <a:p>
            <a:pPr lvl="0"/>
            <a:r>
              <a:rPr lang="fr-FR" dirty="0" smtClean="0"/>
              <a:t>Moveit2digital.blogspot.com</a:t>
            </a:r>
            <a:endParaRPr lang="fr-FR" dirty="0"/>
          </a:p>
        </p:txBody>
      </p:sp>
      <p:sp>
        <p:nvSpPr>
          <p:cNvPr id="14" name="Espace réservé du texte 10"/>
          <p:cNvSpPr>
            <a:spLocks noGrp="1"/>
          </p:cNvSpPr>
          <p:nvPr>
            <p:ph type="body" sz="quarter" idx="16" hasCustomPrompt="1"/>
          </p:nvPr>
        </p:nvSpPr>
        <p:spPr>
          <a:xfrm>
            <a:off x="683568" y="5954392"/>
            <a:ext cx="2592090" cy="210912"/>
          </a:xfrm>
        </p:spPr>
        <p:txBody>
          <a:bodyPr anchor="ctr">
            <a:normAutofit/>
          </a:bodyPr>
          <a:lstStyle>
            <a:lvl1pPr marL="0" indent="0">
              <a:buNone/>
              <a:defRPr sz="1200">
                <a:solidFill>
                  <a:schemeClr val="tx1">
                    <a:lumMod val="75000"/>
                    <a:lumOff val="25000"/>
                  </a:schemeClr>
                </a:solidFill>
              </a:defRPr>
            </a:lvl1pPr>
          </a:lstStyle>
          <a:p>
            <a:pPr lvl="0"/>
            <a:r>
              <a:rPr lang="fr-FR" dirty="0" smtClean="0"/>
              <a:t>Infologistique.fr</a:t>
            </a:r>
            <a:endParaRPr lang="fr-FR" dirty="0"/>
          </a:p>
        </p:txBody>
      </p:sp>
      <p:sp>
        <p:nvSpPr>
          <p:cNvPr id="15" name="Espace réservé du texte 8"/>
          <p:cNvSpPr>
            <a:spLocks noGrp="1"/>
          </p:cNvSpPr>
          <p:nvPr>
            <p:ph type="body" sz="quarter" idx="17" hasCustomPrompt="1"/>
          </p:nvPr>
        </p:nvSpPr>
        <p:spPr>
          <a:xfrm>
            <a:off x="6156176" y="4869160"/>
            <a:ext cx="2592090" cy="287412"/>
          </a:xfrm>
        </p:spPr>
        <p:txBody>
          <a:bodyPr anchor="ctr">
            <a:noAutofit/>
          </a:bodyPr>
          <a:lstStyle>
            <a:lvl1pPr marL="0" indent="0" algn="ctr">
              <a:buNone/>
              <a:defRPr sz="1800" b="1" baseline="0">
                <a:solidFill>
                  <a:srgbClr val="009EE0"/>
                </a:solidFill>
                <a:latin typeface="Century Gothic" panose="020B0502020202020204" pitchFamily="34" charset="0"/>
              </a:defRPr>
            </a:lvl1pPr>
          </a:lstStyle>
          <a:p>
            <a:pPr lvl="0"/>
            <a:r>
              <a:rPr lang="fr-FR" dirty="0" smtClean="0"/>
              <a:t>Prénom NOM</a:t>
            </a:r>
            <a:endParaRPr lang="fr-FR" dirty="0"/>
          </a:p>
        </p:txBody>
      </p:sp>
      <p:sp>
        <p:nvSpPr>
          <p:cNvPr id="16" name="Espace réservé du texte 8"/>
          <p:cNvSpPr>
            <a:spLocks noGrp="1"/>
          </p:cNvSpPr>
          <p:nvPr>
            <p:ph type="body" sz="quarter" idx="18" hasCustomPrompt="1"/>
          </p:nvPr>
        </p:nvSpPr>
        <p:spPr>
          <a:xfrm>
            <a:off x="6156176" y="5162307"/>
            <a:ext cx="2592090" cy="287412"/>
          </a:xfrm>
        </p:spPr>
        <p:txBody>
          <a:bodyPr anchor="ctr">
            <a:noAutofit/>
          </a:bodyPr>
          <a:lstStyle>
            <a:lvl1pPr marL="0" indent="0" algn="ctr">
              <a:buNone/>
              <a:defRPr sz="1400" b="1" baseline="0">
                <a:solidFill>
                  <a:srgbClr val="009EE0"/>
                </a:solidFill>
                <a:latin typeface="Century Gothic" panose="020B0502020202020204" pitchFamily="34" charset="0"/>
              </a:defRPr>
            </a:lvl1pPr>
          </a:lstStyle>
          <a:p>
            <a:pPr lvl="0"/>
            <a:r>
              <a:rPr lang="fr-FR" dirty="0" smtClean="0"/>
              <a:t>Fonction</a:t>
            </a:r>
            <a:endParaRPr lang="fr-FR" dirty="0"/>
          </a:p>
        </p:txBody>
      </p:sp>
      <p:sp>
        <p:nvSpPr>
          <p:cNvPr id="17" name="Espace réservé du texte 8"/>
          <p:cNvSpPr>
            <a:spLocks noGrp="1"/>
          </p:cNvSpPr>
          <p:nvPr>
            <p:ph type="body" sz="quarter" idx="19" hasCustomPrompt="1"/>
          </p:nvPr>
        </p:nvSpPr>
        <p:spPr>
          <a:xfrm>
            <a:off x="6156374" y="5456129"/>
            <a:ext cx="2592090" cy="287412"/>
          </a:xfrm>
        </p:spPr>
        <p:txBody>
          <a:bodyPr anchor="ctr">
            <a:noAutofit/>
          </a:bodyPr>
          <a:lstStyle>
            <a:lvl1pPr marL="0" indent="0" algn="ctr">
              <a:buNone/>
              <a:defRPr sz="1200" b="0" baseline="0">
                <a:solidFill>
                  <a:schemeClr val="tx1">
                    <a:lumMod val="75000"/>
                    <a:lumOff val="25000"/>
                  </a:schemeClr>
                </a:solidFill>
                <a:latin typeface="+mn-lt"/>
              </a:defRPr>
            </a:lvl1pPr>
          </a:lstStyle>
          <a:p>
            <a:pPr lvl="0"/>
            <a:r>
              <a:rPr lang="fr-FR" dirty="0" smtClean="0"/>
              <a:t>(+33) 6 xx xx xx xx</a:t>
            </a:r>
            <a:endParaRPr lang="fr-FR" dirty="0"/>
          </a:p>
        </p:txBody>
      </p:sp>
      <p:sp>
        <p:nvSpPr>
          <p:cNvPr id="18" name="Espace réservé du texte 8"/>
          <p:cNvSpPr>
            <a:spLocks noGrp="1"/>
          </p:cNvSpPr>
          <p:nvPr>
            <p:ph type="body" sz="quarter" idx="20" hasCustomPrompt="1"/>
          </p:nvPr>
        </p:nvSpPr>
        <p:spPr>
          <a:xfrm>
            <a:off x="6156176" y="5751157"/>
            <a:ext cx="2592090" cy="287412"/>
          </a:xfrm>
        </p:spPr>
        <p:txBody>
          <a:bodyPr anchor="ctr">
            <a:noAutofit/>
          </a:bodyPr>
          <a:lstStyle>
            <a:lvl1pPr marL="0" indent="0" algn="ctr">
              <a:buNone/>
              <a:defRPr sz="1200" b="0" baseline="0">
                <a:solidFill>
                  <a:schemeClr val="tx1">
                    <a:lumMod val="75000"/>
                    <a:lumOff val="25000"/>
                  </a:schemeClr>
                </a:solidFill>
                <a:latin typeface="+mn-lt"/>
              </a:defRPr>
            </a:lvl1pPr>
          </a:lstStyle>
          <a:p>
            <a:pPr lvl="0"/>
            <a:r>
              <a:rPr lang="fr-FR" dirty="0" smtClean="0"/>
              <a:t>prénom.nom@hardis.fr</a:t>
            </a:r>
            <a:endParaRPr lang="fr-FR" dirty="0"/>
          </a:p>
        </p:txBody>
      </p:sp>
      <p:sp>
        <p:nvSpPr>
          <p:cNvPr id="19" name="Espace réservé du texte 8"/>
          <p:cNvSpPr>
            <a:spLocks noGrp="1"/>
          </p:cNvSpPr>
          <p:nvPr>
            <p:ph type="body" sz="quarter" idx="21" hasCustomPrompt="1"/>
          </p:nvPr>
        </p:nvSpPr>
        <p:spPr>
          <a:xfrm>
            <a:off x="6156176" y="6037179"/>
            <a:ext cx="2592090" cy="287412"/>
          </a:xfrm>
        </p:spPr>
        <p:txBody>
          <a:bodyPr anchor="ctr">
            <a:noAutofit/>
          </a:bodyPr>
          <a:lstStyle>
            <a:lvl1pPr marL="0" indent="0" algn="ctr">
              <a:buNone/>
              <a:defRPr sz="1200" b="0" baseline="0">
                <a:solidFill>
                  <a:schemeClr val="tx1">
                    <a:lumMod val="75000"/>
                    <a:lumOff val="25000"/>
                  </a:schemeClr>
                </a:solidFill>
                <a:latin typeface="+mn-lt"/>
              </a:defRPr>
            </a:lvl1pPr>
          </a:lstStyle>
          <a:p>
            <a:pPr lvl="0"/>
            <a:r>
              <a:rPr lang="fr-FR" dirty="0" smtClean="0"/>
              <a:t>www.hardis.fr</a:t>
            </a:r>
            <a:endParaRPr lang="fr-FR" dirty="0"/>
          </a:p>
        </p:txBody>
      </p:sp>
    </p:spTree>
    <p:extLst>
      <p:ext uri="{BB962C8B-B14F-4D97-AF65-F5344CB8AC3E}">
        <p14:creationId xmlns:p14="http://schemas.microsoft.com/office/powerpoint/2010/main" val="70718509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31_Disposition personnalisée">
    <p:spTree>
      <p:nvGrpSpPr>
        <p:cNvPr id="1" name=""/>
        <p:cNvGrpSpPr/>
        <p:nvPr/>
      </p:nvGrpSpPr>
      <p:grpSpPr>
        <a:xfrm>
          <a:off x="0" y="0"/>
          <a:ext cx="0" cy="0"/>
          <a:chOff x="0" y="0"/>
          <a:chExt cx="0" cy="0"/>
        </a:xfrm>
      </p:grpSpPr>
      <p:sp>
        <p:nvSpPr>
          <p:cNvPr id="8" name="Espace réservé du texte 5"/>
          <p:cNvSpPr>
            <a:spLocks noGrp="1"/>
          </p:cNvSpPr>
          <p:nvPr>
            <p:ph type="body" sz="quarter" idx="13" hasCustomPrompt="1"/>
          </p:nvPr>
        </p:nvSpPr>
        <p:spPr>
          <a:xfrm>
            <a:off x="683568" y="692696"/>
            <a:ext cx="6767512" cy="936625"/>
          </a:xfrm>
        </p:spPr>
        <p:txBody>
          <a:bodyPr>
            <a:normAutofit/>
          </a:bodyPr>
          <a:lstStyle>
            <a:lvl1pPr marL="0" indent="0">
              <a:buNone/>
              <a:defRPr sz="2400" b="1">
                <a:solidFill>
                  <a:schemeClr val="tx1">
                    <a:lumMod val="75000"/>
                    <a:lumOff val="25000"/>
                  </a:schemeClr>
                </a:solidFill>
                <a:latin typeface="Century Gothic" panose="020B0502020202020204" pitchFamily="34" charset="0"/>
              </a:defRPr>
            </a:lvl1pPr>
          </a:lstStyle>
          <a:p>
            <a:pPr lvl="0"/>
            <a:r>
              <a:rPr lang="fr-FR" dirty="0" smtClean="0"/>
              <a:t>Titre</a:t>
            </a:r>
            <a:endParaRPr lang="fr-FR" dirty="0"/>
          </a:p>
        </p:txBody>
      </p:sp>
      <p:sp>
        <p:nvSpPr>
          <p:cNvPr id="3" name="Espace réservé du texte 2"/>
          <p:cNvSpPr>
            <a:spLocks noGrp="1"/>
          </p:cNvSpPr>
          <p:nvPr>
            <p:ph type="body" sz="quarter" idx="14"/>
          </p:nvPr>
        </p:nvSpPr>
        <p:spPr>
          <a:xfrm>
            <a:off x="684213" y="1916113"/>
            <a:ext cx="6767512" cy="4105275"/>
          </a:xfrm>
        </p:spPr>
        <p:txBody>
          <a:bodyPr/>
          <a:lstStyle>
            <a:lvl1pPr>
              <a:defRPr>
                <a:solidFill>
                  <a:srgbClr val="0092CF"/>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a:p>
        </p:txBody>
      </p:sp>
      <p:sp>
        <p:nvSpPr>
          <p:cNvPr id="6" name="Espace réservé du numéro de diapositive 6"/>
          <p:cNvSpPr>
            <a:spLocks noGrp="1"/>
          </p:cNvSpPr>
          <p:nvPr>
            <p:ph type="sldNum" sz="quarter" idx="12"/>
          </p:nvPr>
        </p:nvSpPr>
        <p:spPr>
          <a:xfrm>
            <a:off x="6660232" y="6516946"/>
            <a:ext cx="2133600" cy="365125"/>
          </a:xfrm>
        </p:spPr>
        <p:txBody>
          <a:bodyPr/>
          <a:lstStyle/>
          <a:p>
            <a:fld id="{4F81D135-329C-4302-B372-ECB4C1DD15C4}" type="slidenum">
              <a:rPr lang="fr-FR" smtClean="0"/>
              <a:t>‹N°›</a:t>
            </a:fld>
            <a:endParaRPr lang="fr-FR"/>
          </a:p>
        </p:txBody>
      </p:sp>
    </p:spTree>
    <p:extLst>
      <p:ext uri="{BB962C8B-B14F-4D97-AF65-F5344CB8AC3E}">
        <p14:creationId xmlns:p14="http://schemas.microsoft.com/office/powerpoint/2010/main" val="319314332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1_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5052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1438275" y="131763"/>
            <a:ext cx="7705725" cy="569912"/>
          </a:xfrm>
          <a:prstGeom prst="rect">
            <a:avLst/>
          </a:prstGeom>
        </p:spPr>
        <p:txBody>
          <a:bodyPr/>
          <a:lstStyle/>
          <a:p>
            <a:r>
              <a:rPr lang="fr-FR" smtClean="0"/>
              <a:t>Modifiez le style du titre</a:t>
            </a:r>
            <a:endParaRPr lang="fr-FR" dirty="0"/>
          </a:p>
        </p:txBody>
      </p:sp>
      <p:sp>
        <p:nvSpPr>
          <p:cNvPr id="3" name="Espace réservé du contenu 2"/>
          <p:cNvSpPr>
            <a:spLocks noGrp="1"/>
          </p:cNvSpPr>
          <p:nvPr>
            <p:ph idx="1"/>
          </p:nvPr>
        </p:nvSpPr>
        <p:spPr>
          <a:xfrm>
            <a:off x="755650" y="1406525"/>
            <a:ext cx="7921625" cy="4445000"/>
          </a:xfrm>
          <a:prstGeom prst="rect">
            <a:avLst/>
          </a:prstGeo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a:p>
        </p:txBody>
      </p:sp>
    </p:spTree>
    <p:extLst>
      <p:ext uri="{BB962C8B-B14F-4D97-AF65-F5344CB8AC3E}">
        <p14:creationId xmlns:p14="http://schemas.microsoft.com/office/powerpoint/2010/main" val="709830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2_Disposition personnalisée">
    <p:spTree>
      <p:nvGrpSpPr>
        <p:cNvPr id="1" name=""/>
        <p:cNvGrpSpPr/>
        <p:nvPr/>
      </p:nvGrpSpPr>
      <p:grpSpPr>
        <a:xfrm>
          <a:off x="0" y="0"/>
          <a:ext cx="0" cy="0"/>
          <a:chOff x="0" y="0"/>
          <a:chExt cx="0" cy="0"/>
        </a:xfrm>
      </p:grpSpPr>
      <p:sp>
        <p:nvSpPr>
          <p:cNvPr id="8" name="Espace réservé du texte 5"/>
          <p:cNvSpPr>
            <a:spLocks noGrp="1"/>
          </p:cNvSpPr>
          <p:nvPr>
            <p:ph type="body" sz="quarter" idx="13" hasCustomPrompt="1"/>
          </p:nvPr>
        </p:nvSpPr>
        <p:spPr>
          <a:xfrm>
            <a:off x="683568" y="188640"/>
            <a:ext cx="6767512" cy="648072"/>
          </a:xfrm>
        </p:spPr>
        <p:txBody>
          <a:bodyPr>
            <a:normAutofit/>
          </a:bodyPr>
          <a:lstStyle>
            <a:lvl1pPr marL="0" indent="0">
              <a:buNone/>
              <a:defRPr sz="3200" b="1">
                <a:solidFill>
                  <a:srgbClr val="00B0F0"/>
                </a:solidFill>
                <a:latin typeface="Century Gothic" panose="020B0502020202020204" pitchFamily="34" charset="0"/>
              </a:defRPr>
            </a:lvl1pPr>
          </a:lstStyle>
          <a:p>
            <a:pPr lvl="0"/>
            <a:r>
              <a:rPr lang="fr-FR" dirty="0" smtClean="0"/>
              <a:t>Titre</a:t>
            </a:r>
          </a:p>
        </p:txBody>
      </p:sp>
      <p:sp>
        <p:nvSpPr>
          <p:cNvPr id="3" name="Espace réservé du texte 2"/>
          <p:cNvSpPr>
            <a:spLocks noGrp="1"/>
          </p:cNvSpPr>
          <p:nvPr>
            <p:ph type="body" sz="quarter" idx="14"/>
          </p:nvPr>
        </p:nvSpPr>
        <p:spPr>
          <a:xfrm>
            <a:off x="684213" y="1700808"/>
            <a:ext cx="6767512" cy="4105275"/>
          </a:xfrm>
        </p:spPr>
        <p:txBody>
          <a:bodyPr/>
          <a:lstStyle>
            <a:lvl1pPr>
              <a:defRPr sz="1600">
                <a:solidFill>
                  <a:srgbClr val="0092CF"/>
                </a:solidFill>
              </a:defRPr>
            </a:lvl1pPr>
            <a:lvl2pPr>
              <a:defRPr sz="1400">
                <a:solidFill>
                  <a:schemeClr val="tx1">
                    <a:lumMod val="75000"/>
                    <a:lumOff val="25000"/>
                  </a:schemeClr>
                </a:solidFill>
              </a:defRPr>
            </a:lvl2pPr>
            <a:lvl3pPr>
              <a:defRPr sz="1200">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6" name="Espace réservé du numéro de diapositive 6"/>
          <p:cNvSpPr>
            <a:spLocks noGrp="1"/>
          </p:cNvSpPr>
          <p:nvPr>
            <p:ph type="sldNum" sz="quarter" idx="12"/>
          </p:nvPr>
        </p:nvSpPr>
        <p:spPr>
          <a:xfrm>
            <a:off x="6660232" y="6516946"/>
            <a:ext cx="2133600" cy="365125"/>
          </a:xfrm>
        </p:spPr>
        <p:txBody>
          <a:bodyPr/>
          <a:lstStyle/>
          <a:p>
            <a:fld id="{4F81D135-329C-4302-B372-ECB4C1DD15C4}" type="slidenum">
              <a:rPr lang="fr-FR" smtClean="0"/>
              <a:t>‹N°›</a:t>
            </a:fld>
            <a:endParaRPr lang="fr-FR"/>
          </a:p>
        </p:txBody>
      </p:sp>
      <p:sp>
        <p:nvSpPr>
          <p:cNvPr id="5" name="Espace réservé du texte 5"/>
          <p:cNvSpPr>
            <a:spLocks noGrp="1"/>
          </p:cNvSpPr>
          <p:nvPr>
            <p:ph type="body" sz="quarter" idx="15" hasCustomPrompt="1"/>
          </p:nvPr>
        </p:nvSpPr>
        <p:spPr>
          <a:xfrm>
            <a:off x="683568" y="836712"/>
            <a:ext cx="6767512" cy="495558"/>
          </a:xfrm>
        </p:spPr>
        <p:txBody>
          <a:bodyPr>
            <a:normAutofit/>
          </a:bodyPr>
          <a:lstStyle>
            <a:lvl1pPr marL="0" indent="0">
              <a:buNone/>
              <a:defRPr sz="2400" b="0">
                <a:solidFill>
                  <a:srgbClr val="00B0F0"/>
                </a:solidFill>
                <a:latin typeface="Century Gothic" panose="020B0502020202020204" pitchFamily="34" charset="0"/>
              </a:defRPr>
            </a:lvl1pPr>
          </a:lstStyle>
          <a:p>
            <a:pPr lvl="0"/>
            <a:r>
              <a:rPr lang="fr-FR" dirty="0" smtClean="0"/>
              <a:t>Titre</a:t>
            </a:r>
          </a:p>
        </p:txBody>
      </p:sp>
    </p:spTree>
    <p:extLst>
      <p:ext uri="{BB962C8B-B14F-4D97-AF65-F5344CB8AC3E}">
        <p14:creationId xmlns:p14="http://schemas.microsoft.com/office/powerpoint/2010/main" val="390946255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RE _ TOUS">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2090" y="-1"/>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u numéro de diapositive 5"/>
          <p:cNvSpPr>
            <a:spLocks noGrp="1"/>
          </p:cNvSpPr>
          <p:nvPr>
            <p:ph type="sldNum" sz="quarter" idx="12"/>
          </p:nvPr>
        </p:nvSpPr>
        <p:spPr/>
        <p:txBody>
          <a:bodyPr/>
          <a:lstStyle/>
          <a:p>
            <a:fld id="{E9C12E94-F041-47C6-BE79-91075AA2E16C}" type="slidenum">
              <a:rPr lang="fr-FR" smtClean="0">
                <a:solidFill>
                  <a:prstClr val="black">
                    <a:tint val="75000"/>
                  </a:prstClr>
                </a:solidFill>
              </a:rPr>
              <a:pPr/>
              <a:t>‹N°›</a:t>
            </a:fld>
            <a:endParaRPr lang="fr-FR">
              <a:solidFill>
                <a:prstClr val="black">
                  <a:tint val="75000"/>
                </a:prstClr>
              </a:solidFill>
            </a:endParaRPr>
          </a:p>
        </p:txBody>
      </p:sp>
      <p:sp>
        <p:nvSpPr>
          <p:cNvPr id="8" name="Titre 1"/>
          <p:cNvSpPr>
            <a:spLocks noGrp="1"/>
          </p:cNvSpPr>
          <p:nvPr>
            <p:ph type="ctrTitle" hasCustomPrompt="1"/>
          </p:nvPr>
        </p:nvSpPr>
        <p:spPr>
          <a:xfrm>
            <a:off x="624408" y="2861320"/>
            <a:ext cx="3307904" cy="576064"/>
          </a:xfrm>
        </p:spPr>
        <p:txBody>
          <a:bodyPr>
            <a:normAutofit/>
          </a:bodyPr>
          <a:lstStyle>
            <a:lvl1pPr algn="l">
              <a:defRPr sz="2000">
                <a:latin typeface="Century Gothic" panose="020B0502020202020204" pitchFamily="34" charset="0"/>
              </a:defRPr>
            </a:lvl1pPr>
          </a:lstStyle>
          <a:p>
            <a:r>
              <a:rPr lang="fr-FR" dirty="0" smtClean="0"/>
              <a:t>TITRE</a:t>
            </a:r>
            <a:endParaRPr lang="fr-FR" dirty="0"/>
          </a:p>
        </p:txBody>
      </p:sp>
      <p:sp>
        <p:nvSpPr>
          <p:cNvPr id="10" name="Espace réservé du texte 7"/>
          <p:cNvSpPr>
            <a:spLocks noGrp="1"/>
          </p:cNvSpPr>
          <p:nvPr>
            <p:ph type="body" sz="quarter" idx="13" hasCustomPrompt="1"/>
          </p:nvPr>
        </p:nvSpPr>
        <p:spPr>
          <a:xfrm>
            <a:off x="691952" y="6533728"/>
            <a:ext cx="2160240" cy="288032"/>
          </a:xfrm>
        </p:spPr>
        <p:txBody>
          <a:bodyPr>
            <a:normAutofit/>
          </a:bodyPr>
          <a:lstStyle>
            <a:lvl1pPr marL="0" indent="0">
              <a:buNone/>
              <a:defRPr sz="1050" baseline="0">
                <a:solidFill>
                  <a:srgbClr val="009EE0"/>
                </a:solidFill>
              </a:defRPr>
            </a:lvl1pPr>
          </a:lstStyle>
          <a:p>
            <a:pPr lvl="0"/>
            <a:r>
              <a:rPr lang="fr-FR" dirty="0" smtClean="0"/>
              <a:t>HARDIS GROUP – XX/XX/XXXX</a:t>
            </a:r>
          </a:p>
        </p:txBody>
      </p:sp>
      <p:sp>
        <p:nvSpPr>
          <p:cNvPr id="12" name="Espace réservé du texte 11"/>
          <p:cNvSpPr>
            <a:spLocks noGrp="1"/>
          </p:cNvSpPr>
          <p:nvPr>
            <p:ph type="body" sz="quarter" idx="14" hasCustomPrompt="1"/>
          </p:nvPr>
        </p:nvSpPr>
        <p:spPr>
          <a:xfrm>
            <a:off x="611560" y="3491855"/>
            <a:ext cx="3309938" cy="657225"/>
          </a:xfrm>
        </p:spPr>
        <p:txBody>
          <a:bodyPr>
            <a:normAutofit/>
          </a:bodyPr>
          <a:lstStyle>
            <a:lvl1pPr marL="0" indent="0">
              <a:buNone/>
              <a:defRPr sz="2000">
                <a:solidFill>
                  <a:srgbClr val="00B0F0"/>
                </a:solidFill>
                <a:latin typeface="Century Gothic" panose="020B0502020202020204" pitchFamily="34" charset="0"/>
              </a:defRPr>
            </a:lvl1pPr>
          </a:lstStyle>
          <a:p>
            <a:pPr lvl="0"/>
            <a:r>
              <a:rPr lang="fr-FR" dirty="0" smtClean="0">
                <a:latin typeface="Century Gothic" panose="020B0502020202020204" pitchFamily="34" charset="0"/>
              </a:rPr>
              <a:t>SOUS-TITRE</a:t>
            </a:r>
            <a:endParaRPr lang="fr-FR" dirty="0"/>
          </a:p>
        </p:txBody>
      </p:sp>
    </p:spTree>
    <p:extLst>
      <p:ext uri="{BB962C8B-B14F-4D97-AF65-F5344CB8AC3E}">
        <p14:creationId xmlns:p14="http://schemas.microsoft.com/office/powerpoint/2010/main" val="3590122860"/>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1_Disposition personnalisée">
    <p:spTree>
      <p:nvGrpSpPr>
        <p:cNvPr id="1" name=""/>
        <p:cNvGrpSpPr/>
        <p:nvPr/>
      </p:nvGrpSpPr>
      <p:grpSpPr>
        <a:xfrm>
          <a:off x="0" y="0"/>
          <a:ext cx="0" cy="0"/>
          <a:chOff x="0" y="0"/>
          <a:chExt cx="0" cy="0"/>
        </a:xfrm>
      </p:grpSpPr>
      <p:sp>
        <p:nvSpPr>
          <p:cNvPr id="8" name="Espace réservé du texte 5"/>
          <p:cNvSpPr>
            <a:spLocks noGrp="1"/>
          </p:cNvSpPr>
          <p:nvPr>
            <p:ph type="body" sz="quarter" idx="13" hasCustomPrompt="1"/>
          </p:nvPr>
        </p:nvSpPr>
        <p:spPr>
          <a:xfrm>
            <a:off x="683568" y="188640"/>
            <a:ext cx="6767512" cy="648072"/>
          </a:xfrm>
        </p:spPr>
        <p:txBody>
          <a:bodyPr>
            <a:normAutofit/>
          </a:bodyPr>
          <a:lstStyle>
            <a:lvl1pPr marL="0" indent="0">
              <a:buNone/>
              <a:defRPr sz="3200" b="1">
                <a:solidFill>
                  <a:srgbClr val="00B0F0"/>
                </a:solidFill>
                <a:latin typeface="Century Gothic" panose="020B0502020202020204" pitchFamily="34" charset="0"/>
              </a:defRPr>
            </a:lvl1pPr>
          </a:lstStyle>
          <a:p>
            <a:pPr lvl="0"/>
            <a:r>
              <a:rPr lang="fr-FR" dirty="0" smtClean="0"/>
              <a:t>Titre</a:t>
            </a:r>
          </a:p>
        </p:txBody>
      </p:sp>
      <p:sp>
        <p:nvSpPr>
          <p:cNvPr id="3" name="Espace réservé du texte 2"/>
          <p:cNvSpPr>
            <a:spLocks noGrp="1"/>
          </p:cNvSpPr>
          <p:nvPr>
            <p:ph type="body" sz="quarter" idx="14"/>
          </p:nvPr>
        </p:nvSpPr>
        <p:spPr>
          <a:xfrm>
            <a:off x="684213" y="1700808"/>
            <a:ext cx="6767512" cy="4105275"/>
          </a:xfrm>
        </p:spPr>
        <p:txBody>
          <a:bodyPr/>
          <a:lstStyle>
            <a:lvl1pPr>
              <a:defRPr sz="1600">
                <a:solidFill>
                  <a:srgbClr val="0092CF"/>
                </a:solidFill>
              </a:defRPr>
            </a:lvl1pPr>
            <a:lvl2pPr>
              <a:defRPr sz="1400">
                <a:solidFill>
                  <a:schemeClr val="tx1">
                    <a:lumMod val="75000"/>
                    <a:lumOff val="25000"/>
                  </a:schemeClr>
                </a:solidFill>
              </a:defRPr>
            </a:lvl2pPr>
            <a:lvl3pPr>
              <a:defRPr sz="1200">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6" name="Espace réservé du numéro de diapositive 6"/>
          <p:cNvSpPr>
            <a:spLocks noGrp="1"/>
          </p:cNvSpPr>
          <p:nvPr>
            <p:ph type="sldNum" sz="quarter" idx="12"/>
          </p:nvPr>
        </p:nvSpPr>
        <p:spPr>
          <a:xfrm>
            <a:off x="6660232" y="6516946"/>
            <a:ext cx="2133600" cy="365125"/>
          </a:xfrm>
        </p:spPr>
        <p:txBody>
          <a:bodyPr/>
          <a:lstStyle/>
          <a:p>
            <a:fld id="{4F81D135-329C-4302-B372-ECB4C1DD15C4}" type="slidenum">
              <a:rPr lang="fr-FR" smtClean="0">
                <a:solidFill>
                  <a:prstClr val="black">
                    <a:tint val="75000"/>
                  </a:prstClr>
                </a:solidFill>
              </a:rPr>
              <a:pPr/>
              <a:t>‹N°›</a:t>
            </a:fld>
            <a:endParaRPr lang="fr-FR">
              <a:solidFill>
                <a:prstClr val="black">
                  <a:tint val="75000"/>
                </a:prstClr>
              </a:solidFill>
            </a:endParaRPr>
          </a:p>
        </p:txBody>
      </p:sp>
      <p:sp>
        <p:nvSpPr>
          <p:cNvPr id="5" name="Espace réservé du texte 5"/>
          <p:cNvSpPr>
            <a:spLocks noGrp="1"/>
          </p:cNvSpPr>
          <p:nvPr>
            <p:ph type="body" sz="quarter" idx="15" hasCustomPrompt="1"/>
          </p:nvPr>
        </p:nvSpPr>
        <p:spPr>
          <a:xfrm>
            <a:off x="683568" y="836712"/>
            <a:ext cx="6767512" cy="495558"/>
          </a:xfrm>
        </p:spPr>
        <p:txBody>
          <a:bodyPr>
            <a:normAutofit/>
          </a:bodyPr>
          <a:lstStyle>
            <a:lvl1pPr marL="0" indent="0">
              <a:buNone/>
              <a:defRPr sz="2400" b="0">
                <a:solidFill>
                  <a:srgbClr val="00B0F0"/>
                </a:solidFill>
                <a:latin typeface="Century Gothic" panose="020B0502020202020204" pitchFamily="34" charset="0"/>
              </a:defRPr>
            </a:lvl1pPr>
          </a:lstStyle>
          <a:p>
            <a:pPr lvl="0"/>
            <a:r>
              <a:rPr lang="fr-FR" dirty="0" smtClean="0"/>
              <a:t>Titre</a:t>
            </a:r>
          </a:p>
        </p:txBody>
      </p:sp>
    </p:spTree>
    <p:extLst>
      <p:ext uri="{BB962C8B-B14F-4D97-AF65-F5344CB8AC3E}">
        <p14:creationId xmlns:p14="http://schemas.microsoft.com/office/powerpoint/2010/main" val="3481649621"/>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9_Disposition personnalisée">
    <p:spTree>
      <p:nvGrpSpPr>
        <p:cNvPr id="1" name=""/>
        <p:cNvGrpSpPr/>
        <p:nvPr/>
      </p:nvGrpSpPr>
      <p:grpSpPr>
        <a:xfrm>
          <a:off x="0" y="0"/>
          <a:ext cx="0" cy="0"/>
          <a:chOff x="0" y="0"/>
          <a:chExt cx="0" cy="0"/>
        </a:xfrm>
      </p:grpSpPr>
      <p:sp>
        <p:nvSpPr>
          <p:cNvPr id="6" name="Titre 1"/>
          <p:cNvSpPr>
            <a:spLocks noGrp="1"/>
          </p:cNvSpPr>
          <p:nvPr>
            <p:ph type="title" hasCustomPrompt="1"/>
          </p:nvPr>
        </p:nvSpPr>
        <p:spPr>
          <a:xfrm>
            <a:off x="467544" y="476672"/>
            <a:ext cx="5486400" cy="566738"/>
          </a:xfrm>
        </p:spPr>
        <p:txBody>
          <a:bodyPr anchor="ctr">
            <a:normAutofit/>
          </a:bodyPr>
          <a:lstStyle>
            <a:lvl1pPr algn="l">
              <a:defRPr sz="2400" b="1">
                <a:solidFill>
                  <a:schemeClr val="tx1">
                    <a:lumMod val="75000"/>
                    <a:lumOff val="25000"/>
                  </a:schemeClr>
                </a:solidFill>
                <a:latin typeface="Century Gothic" panose="020B0502020202020204" pitchFamily="34" charset="0"/>
              </a:defRPr>
            </a:lvl1pPr>
          </a:lstStyle>
          <a:p>
            <a:r>
              <a:rPr lang="fr-FR" dirty="0" smtClean="0"/>
              <a:t>Titre</a:t>
            </a:r>
            <a:endParaRPr lang="fr-FR" dirty="0"/>
          </a:p>
        </p:txBody>
      </p:sp>
      <p:sp>
        <p:nvSpPr>
          <p:cNvPr id="10" name="Espace réservé du numéro de diapositive 6"/>
          <p:cNvSpPr>
            <a:spLocks noGrp="1"/>
          </p:cNvSpPr>
          <p:nvPr>
            <p:ph type="sldNum" sz="quarter" idx="12"/>
          </p:nvPr>
        </p:nvSpPr>
        <p:spPr>
          <a:xfrm>
            <a:off x="6553200" y="6356350"/>
            <a:ext cx="2133600" cy="365125"/>
          </a:xfrm>
        </p:spPr>
        <p:txBody>
          <a:bodyPr/>
          <a:lstStyle/>
          <a:p>
            <a:fld id="{4F81D135-329C-4302-B372-ECB4C1DD15C4}" type="slidenum">
              <a:rPr lang="fr-FR" smtClean="0">
                <a:solidFill>
                  <a:prstClr val="black">
                    <a:tint val="75000"/>
                  </a:prstClr>
                </a:solidFill>
              </a:rPr>
              <a:pPr/>
              <a:t>‹N°›</a:t>
            </a:fld>
            <a:endParaRPr lang="fr-FR">
              <a:solidFill>
                <a:prstClr val="black">
                  <a:tint val="75000"/>
                </a:prstClr>
              </a:solidFill>
            </a:endParaRPr>
          </a:p>
        </p:txBody>
      </p:sp>
      <p:sp>
        <p:nvSpPr>
          <p:cNvPr id="11" name="Espace réservé du texte 8"/>
          <p:cNvSpPr>
            <a:spLocks noGrp="1"/>
          </p:cNvSpPr>
          <p:nvPr>
            <p:ph type="body" sz="quarter" idx="13" hasCustomPrompt="1"/>
          </p:nvPr>
        </p:nvSpPr>
        <p:spPr>
          <a:xfrm>
            <a:off x="539750" y="2349500"/>
            <a:ext cx="3600202" cy="287412"/>
          </a:xfrm>
        </p:spPr>
        <p:txBody>
          <a:bodyPr anchor="ctr">
            <a:noAutofit/>
          </a:bodyPr>
          <a:lstStyle>
            <a:lvl1pPr marL="0" indent="0">
              <a:buNone/>
              <a:defRPr sz="1600" b="1">
                <a:solidFill>
                  <a:srgbClr val="009EE0"/>
                </a:solidFill>
              </a:defRPr>
            </a:lvl1pPr>
          </a:lstStyle>
          <a:p>
            <a:pPr lvl="0"/>
            <a:r>
              <a:rPr lang="fr-FR" dirty="0" smtClean="0"/>
              <a:t>SOUS-TITRE</a:t>
            </a:r>
            <a:endParaRPr lang="fr-FR" dirty="0"/>
          </a:p>
        </p:txBody>
      </p:sp>
      <p:sp>
        <p:nvSpPr>
          <p:cNvPr id="12" name="Espace réservé du texte 10"/>
          <p:cNvSpPr>
            <a:spLocks noGrp="1"/>
          </p:cNvSpPr>
          <p:nvPr>
            <p:ph type="body" sz="quarter" idx="14"/>
          </p:nvPr>
        </p:nvSpPr>
        <p:spPr>
          <a:xfrm>
            <a:off x="539750" y="2781300"/>
            <a:ext cx="3600202" cy="2663825"/>
          </a:xfrm>
        </p:spPr>
        <p:txBody>
          <a:bodyPr>
            <a:normAutofit/>
          </a:bodyPr>
          <a:lstStyle>
            <a:lvl1pPr marL="0" indent="0" algn="l" defTabSz="914400" rtl="0" eaLnBrk="1" latinLnBrk="0" hangingPunct="1">
              <a:spcBef>
                <a:spcPct val="20000"/>
              </a:spcBef>
              <a:buClr>
                <a:srgbClr val="0092CF"/>
              </a:buClr>
              <a:buNone/>
              <a:defRPr lang="fr-FR" sz="1600" kern="1200" dirty="0" smtClean="0">
                <a:solidFill>
                  <a:schemeClr val="tx1">
                    <a:lumMod val="75000"/>
                    <a:lumOff val="25000"/>
                  </a:schemeClr>
                </a:solidFill>
                <a:latin typeface="+mn-lt"/>
                <a:ea typeface="+mn-ea"/>
                <a:cs typeface="+mn-cs"/>
              </a:defRPr>
            </a:lvl1pPr>
            <a:lvl2pPr marL="355600" indent="-177800">
              <a:buClr>
                <a:srgbClr val="0092CF"/>
              </a:buClr>
              <a:buFont typeface="Arial" panose="020B0604020202020204" pitchFamily="34" charset="0"/>
              <a:buChar char="•"/>
              <a:defRPr sz="1600">
                <a:solidFill>
                  <a:schemeClr val="tx1">
                    <a:lumMod val="75000"/>
                    <a:lumOff val="25000"/>
                  </a:schemeClr>
                </a:solidFill>
              </a:defRPr>
            </a:lvl2pPr>
            <a:lvl3pPr marL="531813" indent="-176213">
              <a:buClr>
                <a:srgbClr val="0092CF"/>
              </a:buClr>
              <a:buFont typeface="Wingdings" panose="05000000000000000000" pitchFamily="2" charset="2"/>
              <a:buChar char="§"/>
              <a:defRPr sz="1400">
                <a:solidFill>
                  <a:schemeClr val="tx1">
                    <a:lumMod val="75000"/>
                    <a:lumOff val="25000"/>
                  </a:schemeClr>
                </a:solidFill>
              </a:defRPr>
            </a:lvl3pPr>
            <a:lvl4pPr marL="723900" indent="-192088">
              <a:buClr>
                <a:srgbClr val="0092CF"/>
              </a:buClr>
              <a:defRPr sz="1200">
                <a:solidFill>
                  <a:schemeClr val="tx1">
                    <a:lumMod val="75000"/>
                    <a:lumOff val="25000"/>
                  </a:schemeClr>
                </a:solidFill>
              </a:defRPr>
            </a:lvl4pPr>
            <a:lvl5pPr marL="900113" indent="-176213">
              <a:buClr>
                <a:srgbClr val="0092CF"/>
              </a:buClr>
              <a:buFont typeface="Wingdings" panose="05000000000000000000" pitchFamily="2" charset="2"/>
              <a:buChar char="Ø"/>
              <a:defRPr sz="1200">
                <a:solidFill>
                  <a:schemeClr val="tx1">
                    <a:lumMod val="75000"/>
                    <a:lumOff val="25000"/>
                  </a:schemeClr>
                </a:solidFill>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smtClean="0"/>
          </a:p>
        </p:txBody>
      </p:sp>
      <p:sp>
        <p:nvSpPr>
          <p:cNvPr id="13" name="Espace réservé du texte 8"/>
          <p:cNvSpPr>
            <a:spLocks noGrp="1"/>
          </p:cNvSpPr>
          <p:nvPr>
            <p:ph type="body" sz="quarter" idx="15" hasCustomPrompt="1"/>
          </p:nvPr>
        </p:nvSpPr>
        <p:spPr>
          <a:xfrm>
            <a:off x="4932238" y="2348880"/>
            <a:ext cx="3600202" cy="287412"/>
          </a:xfrm>
        </p:spPr>
        <p:txBody>
          <a:bodyPr anchor="ctr">
            <a:noAutofit/>
          </a:bodyPr>
          <a:lstStyle>
            <a:lvl1pPr marL="0" indent="0">
              <a:buNone/>
              <a:defRPr sz="1600" b="1">
                <a:solidFill>
                  <a:srgbClr val="009EE0"/>
                </a:solidFill>
              </a:defRPr>
            </a:lvl1pPr>
          </a:lstStyle>
          <a:p>
            <a:pPr lvl="0"/>
            <a:r>
              <a:rPr lang="fr-FR" dirty="0" smtClean="0"/>
              <a:t>SOUS-TITRE</a:t>
            </a:r>
            <a:endParaRPr lang="fr-FR" dirty="0"/>
          </a:p>
        </p:txBody>
      </p:sp>
      <p:sp>
        <p:nvSpPr>
          <p:cNvPr id="14" name="Espace réservé du texte 10"/>
          <p:cNvSpPr>
            <a:spLocks noGrp="1"/>
          </p:cNvSpPr>
          <p:nvPr>
            <p:ph type="body" sz="quarter" idx="16"/>
          </p:nvPr>
        </p:nvSpPr>
        <p:spPr>
          <a:xfrm>
            <a:off x="4932238" y="2780680"/>
            <a:ext cx="3600202" cy="2663825"/>
          </a:xfrm>
        </p:spPr>
        <p:txBody>
          <a:bodyPr>
            <a:normAutofit/>
          </a:bodyPr>
          <a:lstStyle>
            <a:lvl1pPr marL="0" indent="0">
              <a:buNone/>
              <a:defRPr sz="1600">
                <a:solidFill>
                  <a:schemeClr val="tx1">
                    <a:lumMod val="75000"/>
                    <a:lumOff val="25000"/>
                  </a:schemeClr>
                </a:solidFill>
                <a:latin typeface="+mn-lt"/>
              </a:defRPr>
            </a:lvl1pPr>
            <a:lvl2pPr marL="355600" indent="-177800">
              <a:buClr>
                <a:srgbClr val="0092CF"/>
              </a:buClr>
              <a:buFont typeface="Arial" panose="020B0604020202020204" pitchFamily="34" charset="0"/>
              <a:buChar char="•"/>
              <a:defRPr sz="1600">
                <a:solidFill>
                  <a:schemeClr val="tx1">
                    <a:lumMod val="75000"/>
                    <a:lumOff val="25000"/>
                  </a:schemeClr>
                </a:solidFill>
                <a:latin typeface="+mn-lt"/>
              </a:defRPr>
            </a:lvl2pPr>
            <a:lvl3pPr marL="531813" indent="-176213">
              <a:buClr>
                <a:srgbClr val="0092CF"/>
              </a:buClr>
              <a:buFont typeface="Wingdings" panose="05000000000000000000" pitchFamily="2" charset="2"/>
              <a:buChar char="§"/>
              <a:defRPr sz="1400">
                <a:solidFill>
                  <a:schemeClr val="tx1">
                    <a:lumMod val="75000"/>
                    <a:lumOff val="25000"/>
                  </a:schemeClr>
                </a:solidFill>
                <a:latin typeface="+mn-lt"/>
              </a:defRPr>
            </a:lvl3pPr>
            <a:lvl4pPr marL="723900" indent="-192088">
              <a:buClr>
                <a:srgbClr val="0092CF"/>
              </a:buClr>
              <a:defRPr sz="1200">
                <a:solidFill>
                  <a:schemeClr val="tx1">
                    <a:lumMod val="75000"/>
                    <a:lumOff val="25000"/>
                  </a:schemeClr>
                </a:solidFill>
                <a:latin typeface="+mn-lt"/>
              </a:defRPr>
            </a:lvl4pPr>
            <a:lvl5pPr marL="900113" indent="-176213">
              <a:buClr>
                <a:srgbClr val="0092CF"/>
              </a:buClr>
              <a:buFont typeface="Wingdings" panose="05000000000000000000" pitchFamily="2" charset="2"/>
              <a:buChar char="Ø"/>
              <a:defRPr sz="1200">
                <a:solidFill>
                  <a:schemeClr val="tx1">
                    <a:lumMod val="75000"/>
                    <a:lumOff val="25000"/>
                  </a:schemeClr>
                </a:solidFill>
                <a:latin typeface="+mn-lt"/>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a:p>
        </p:txBody>
      </p:sp>
    </p:spTree>
    <p:extLst>
      <p:ext uri="{BB962C8B-B14F-4D97-AF65-F5344CB8AC3E}">
        <p14:creationId xmlns:p14="http://schemas.microsoft.com/office/powerpoint/2010/main" val="3346841311"/>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27_Disposition personnalisée">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7820166" y="0"/>
            <a:ext cx="1319027" cy="791570"/>
          </a:xfrm>
          <a:prstGeom prst="rect">
            <a:avLst/>
          </a:prstGeom>
          <a:noFill/>
          <a:extLst>
            <a:ext uri="{909E8E84-426E-40DD-AFC4-6F175D3DCCD1}">
              <a14:hiddenFill xmlns:a14="http://schemas.microsoft.com/office/drawing/2010/main">
                <a:solidFill>
                  <a:srgbClr val="FFFFFF"/>
                </a:solidFill>
              </a14:hiddenFill>
            </a:ext>
          </a:extLst>
        </p:spPr>
      </p:pic>
      <p:sp>
        <p:nvSpPr>
          <p:cNvPr id="6" name="Titre 1"/>
          <p:cNvSpPr>
            <a:spLocks noGrp="1"/>
          </p:cNvSpPr>
          <p:nvPr>
            <p:ph type="title" hasCustomPrompt="1"/>
          </p:nvPr>
        </p:nvSpPr>
        <p:spPr>
          <a:xfrm>
            <a:off x="467544" y="476672"/>
            <a:ext cx="5486400" cy="566738"/>
          </a:xfrm>
        </p:spPr>
        <p:txBody>
          <a:bodyPr anchor="ctr">
            <a:normAutofit/>
          </a:bodyPr>
          <a:lstStyle>
            <a:lvl1pPr algn="l">
              <a:defRPr sz="2400" b="1">
                <a:latin typeface="Century Gothic" panose="020B0502020202020204" pitchFamily="34" charset="0"/>
              </a:defRPr>
            </a:lvl1pPr>
          </a:lstStyle>
          <a:p>
            <a:r>
              <a:rPr lang="fr-FR" dirty="0" smtClean="0"/>
              <a:t>Titre</a:t>
            </a:r>
            <a:endParaRPr lang="fr-FR" dirty="0"/>
          </a:p>
        </p:txBody>
      </p:sp>
      <p:sp>
        <p:nvSpPr>
          <p:cNvPr id="10" name="Espace réservé du numéro de diapositive 6"/>
          <p:cNvSpPr>
            <a:spLocks noGrp="1"/>
          </p:cNvSpPr>
          <p:nvPr>
            <p:ph type="sldNum" sz="quarter" idx="12"/>
          </p:nvPr>
        </p:nvSpPr>
        <p:spPr>
          <a:xfrm>
            <a:off x="6553200" y="6356350"/>
            <a:ext cx="2133600" cy="365125"/>
          </a:xfrm>
        </p:spPr>
        <p:txBody>
          <a:bodyPr/>
          <a:lstStyle/>
          <a:p>
            <a:fld id="{4F81D135-329C-4302-B372-ECB4C1DD15C4}" type="slidenum">
              <a:rPr lang="fr-FR" smtClean="0">
                <a:solidFill>
                  <a:prstClr val="black">
                    <a:tint val="75000"/>
                  </a:prstClr>
                </a:solidFill>
              </a:rPr>
              <a:pPr/>
              <a:t>‹N°›</a:t>
            </a:fld>
            <a:endParaRPr lang="fr-FR">
              <a:solidFill>
                <a:prstClr val="black">
                  <a:tint val="75000"/>
                </a:prstClr>
              </a:solidFill>
            </a:endParaRPr>
          </a:p>
        </p:txBody>
      </p:sp>
      <p:sp>
        <p:nvSpPr>
          <p:cNvPr id="11" name="Espace réservé du texte 8"/>
          <p:cNvSpPr>
            <a:spLocks noGrp="1"/>
          </p:cNvSpPr>
          <p:nvPr>
            <p:ph type="body" sz="quarter" idx="13" hasCustomPrompt="1"/>
          </p:nvPr>
        </p:nvSpPr>
        <p:spPr>
          <a:xfrm>
            <a:off x="539750" y="2349500"/>
            <a:ext cx="3600202" cy="287412"/>
          </a:xfrm>
        </p:spPr>
        <p:txBody>
          <a:bodyPr anchor="ctr">
            <a:noAutofit/>
          </a:bodyPr>
          <a:lstStyle>
            <a:lvl1pPr marL="0" indent="0">
              <a:buNone/>
              <a:defRPr sz="1600" b="1">
                <a:solidFill>
                  <a:srgbClr val="009EE0"/>
                </a:solidFill>
              </a:defRPr>
            </a:lvl1pPr>
          </a:lstStyle>
          <a:p>
            <a:pPr lvl="0"/>
            <a:r>
              <a:rPr lang="fr-FR" dirty="0" smtClean="0"/>
              <a:t>SOUS-TITRE</a:t>
            </a:r>
            <a:endParaRPr lang="fr-FR" dirty="0"/>
          </a:p>
        </p:txBody>
      </p:sp>
      <p:sp>
        <p:nvSpPr>
          <p:cNvPr id="12" name="Espace réservé du texte 10"/>
          <p:cNvSpPr>
            <a:spLocks noGrp="1"/>
          </p:cNvSpPr>
          <p:nvPr>
            <p:ph type="body" sz="quarter" idx="14"/>
          </p:nvPr>
        </p:nvSpPr>
        <p:spPr>
          <a:xfrm>
            <a:off x="539750" y="2781300"/>
            <a:ext cx="3600202" cy="2663825"/>
          </a:xfrm>
        </p:spPr>
        <p:txBody>
          <a:bodyPr>
            <a:normAutofit/>
          </a:bodyPr>
          <a:lstStyle>
            <a:lvl1pPr marL="0" indent="0" algn="l" defTabSz="914400" rtl="0" eaLnBrk="1" latinLnBrk="0" hangingPunct="1">
              <a:spcBef>
                <a:spcPct val="20000"/>
              </a:spcBef>
              <a:buClr>
                <a:srgbClr val="0092CF"/>
              </a:buClr>
              <a:buNone/>
              <a:defRPr lang="fr-FR" sz="1600" kern="1200" dirty="0" smtClean="0">
                <a:solidFill>
                  <a:srgbClr val="58595B"/>
                </a:solidFill>
                <a:latin typeface="+mn-lt"/>
                <a:ea typeface="+mn-ea"/>
                <a:cs typeface="+mn-cs"/>
              </a:defRPr>
            </a:lvl1pPr>
            <a:lvl2pPr marL="355600" indent="-177800">
              <a:buClr>
                <a:srgbClr val="0092CF"/>
              </a:buClr>
              <a:buFont typeface="Arial" panose="020B0604020202020204" pitchFamily="34" charset="0"/>
              <a:buChar char="•"/>
              <a:defRPr sz="1600">
                <a:solidFill>
                  <a:srgbClr val="58595B"/>
                </a:solidFill>
              </a:defRPr>
            </a:lvl2pPr>
            <a:lvl3pPr marL="531813" indent="-176213">
              <a:buClr>
                <a:srgbClr val="0092CF"/>
              </a:buClr>
              <a:buFont typeface="Wingdings" panose="05000000000000000000" pitchFamily="2" charset="2"/>
              <a:buChar char="§"/>
              <a:defRPr sz="1400">
                <a:solidFill>
                  <a:srgbClr val="58595B"/>
                </a:solidFill>
              </a:defRPr>
            </a:lvl3pPr>
            <a:lvl4pPr marL="723900" indent="-192088">
              <a:buClr>
                <a:srgbClr val="0092CF"/>
              </a:buClr>
              <a:defRPr sz="1200">
                <a:solidFill>
                  <a:srgbClr val="58595B"/>
                </a:solidFill>
              </a:defRPr>
            </a:lvl4pPr>
            <a:lvl5pPr marL="900113" indent="-176213">
              <a:buClr>
                <a:srgbClr val="0092CF"/>
              </a:buClr>
              <a:buFont typeface="Wingdings" panose="05000000000000000000" pitchFamily="2" charset="2"/>
              <a:buChar char="Ø"/>
              <a:defRPr sz="1200">
                <a:solidFill>
                  <a:srgbClr val="58595B"/>
                </a:solidFill>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smtClean="0"/>
          </a:p>
        </p:txBody>
      </p:sp>
      <p:sp>
        <p:nvSpPr>
          <p:cNvPr id="13" name="Espace réservé du texte 8"/>
          <p:cNvSpPr>
            <a:spLocks noGrp="1"/>
          </p:cNvSpPr>
          <p:nvPr>
            <p:ph type="body" sz="quarter" idx="15" hasCustomPrompt="1"/>
          </p:nvPr>
        </p:nvSpPr>
        <p:spPr>
          <a:xfrm>
            <a:off x="4932238" y="2348880"/>
            <a:ext cx="3600202" cy="287412"/>
          </a:xfrm>
        </p:spPr>
        <p:txBody>
          <a:bodyPr anchor="ctr">
            <a:noAutofit/>
          </a:bodyPr>
          <a:lstStyle>
            <a:lvl1pPr marL="0" indent="0">
              <a:buNone/>
              <a:defRPr sz="1600" b="1">
                <a:solidFill>
                  <a:srgbClr val="009EE0"/>
                </a:solidFill>
              </a:defRPr>
            </a:lvl1pPr>
          </a:lstStyle>
          <a:p>
            <a:pPr lvl="0"/>
            <a:r>
              <a:rPr lang="fr-FR" dirty="0" smtClean="0"/>
              <a:t>SOUS-TITRE</a:t>
            </a:r>
            <a:endParaRPr lang="fr-FR" dirty="0"/>
          </a:p>
        </p:txBody>
      </p:sp>
      <p:sp>
        <p:nvSpPr>
          <p:cNvPr id="14" name="Espace réservé du texte 10"/>
          <p:cNvSpPr>
            <a:spLocks noGrp="1"/>
          </p:cNvSpPr>
          <p:nvPr>
            <p:ph type="body" sz="quarter" idx="16"/>
          </p:nvPr>
        </p:nvSpPr>
        <p:spPr>
          <a:xfrm>
            <a:off x="4932238" y="2780680"/>
            <a:ext cx="3600202" cy="2663825"/>
          </a:xfrm>
        </p:spPr>
        <p:txBody>
          <a:bodyPr>
            <a:normAutofit/>
          </a:bodyPr>
          <a:lstStyle>
            <a:lvl1pPr marL="0" indent="0">
              <a:buNone/>
              <a:defRPr sz="1600">
                <a:solidFill>
                  <a:srgbClr val="58595B"/>
                </a:solidFill>
                <a:latin typeface="+mn-lt"/>
              </a:defRPr>
            </a:lvl1pPr>
            <a:lvl2pPr marL="355600" indent="-177800">
              <a:buClr>
                <a:srgbClr val="0092CF"/>
              </a:buClr>
              <a:buFont typeface="Arial" panose="020B0604020202020204" pitchFamily="34" charset="0"/>
              <a:buChar char="•"/>
              <a:defRPr sz="1600">
                <a:solidFill>
                  <a:srgbClr val="58595B"/>
                </a:solidFill>
                <a:latin typeface="+mn-lt"/>
              </a:defRPr>
            </a:lvl2pPr>
            <a:lvl3pPr marL="531813" indent="-176213">
              <a:buClr>
                <a:srgbClr val="0092CF"/>
              </a:buClr>
              <a:buFont typeface="Wingdings" panose="05000000000000000000" pitchFamily="2" charset="2"/>
              <a:buChar char="§"/>
              <a:defRPr sz="1400">
                <a:solidFill>
                  <a:srgbClr val="58595B"/>
                </a:solidFill>
                <a:latin typeface="+mn-lt"/>
              </a:defRPr>
            </a:lvl3pPr>
            <a:lvl4pPr marL="723900" indent="-192088">
              <a:buClr>
                <a:srgbClr val="0092CF"/>
              </a:buClr>
              <a:defRPr sz="1200">
                <a:solidFill>
                  <a:srgbClr val="58595B"/>
                </a:solidFill>
                <a:latin typeface="+mn-lt"/>
              </a:defRPr>
            </a:lvl4pPr>
            <a:lvl5pPr marL="900113" indent="-176213">
              <a:buClr>
                <a:srgbClr val="0092CF"/>
              </a:buClr>
              <a:buFont typeface="Wingdings" panose="05000000000000000000" pitchFamily="2" charset="2"/>
              <a:buChar char="Ø"/>
              <a:defRPr sz="1200">
                <a:solidFill>
                  <a:srgbClr val="58595B"/>
                </a:solidFill>
                <a:latin typeface="+mn-lt"/>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a:p>
        </p:txBody>
      </p:sp>
    </p:spTree>
    <p:extLst>
      <p:ext uri="{BB962C8B-B14F-4D97-AF65-F5344CB8AC3E}">
        <p14:creationId xmlns:p14="http://schemas.microsoft.com/office/powerpoint/2010/main" val="2236365091"/>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33_Disposition personnalisée">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7820166" y="0"/>
            <a:ext cx="1319027" cy="791570"/>
          </a:xfrm>
          <a:prstGeom prst="rect">
            <a:avLst/>
          </a:prstGeom>
          <a:noFill/>
          <a:extLst>
            <a:ext uri="{909E8E84-426E-40DD-AFC4-6F175D3DCCD1}">
              <a14:hiddenFill xmlns:a14="http://schemas.microsoft.com/office/drawing/2010/main">
                <a:solidFill>
                  <a:srgbClr val="FFFFFF"/>
                </a:solidFill>
              </a14:hiddenFill>
            </a:ext>
          </a:extLst>
        </p:spPr>
      </p:pic>
      <p:sp>
        <p:nvSpPr>
          <p:cNvPr id="6" name="Titre 1"/>
          <p:cNvSpPr>
            <a:spLocks noGrp="1"/>
          </p:cNvSpPr>
          <p:nvPr>
            <p:ph type="title" hasCustomPrompt="1"/>
          </p:nvPr>
        </p:nvSpPr>
        <p:spPr>
          <a:xfrm>
            <a:off x="467544" y="476672"/>
            <a:ext cx="5486400" cy="566738"/>
          </a:xfrm>
        </p:spPr>
        <p:txBody>
          <a:bodyPr anchor="ctr">
            <a:normAutofit/>
          </a:bodyPr>
          <a:lstStyle>
            <a:lvl1pPr algn="l">
              <a:defRPr sz="2400" b="1">
                <a:latin typeface="Century Gothic" panose="020B0502020202020204" pitchFamily="34" charset="0"/>
              </a:defRPr>
            </a:lvl1pPr>
          </a:lstStyle>
          <a:p>
            <a:r>
              <a:rPr lang="fr-FR" dirty="0" smtClean="0"/>
              <a:t>Titre</a:t>
            </a:r>
            <a:endParaRPr lang="fr-FR" dirty="0"/>
          </a:p>
        </p:txBody>
      </p:sp>
      <p:sp>
        <p:nvSpPr>
          <p:cNvPr id="10" name="Espace réservé du numéro de diapositive 6"/>
          <p:cNvSpPr>
            <a:spLocks noGrp="1"/>
          </p:cNvSpPr>
          <p:nvPr>
            <p:ph type="sldNum" sz="quarter" idx="12"/>
          </p:nvPr>
        </p:nvSpPr>
        <p:spPr>
          <a:xfrm>
            <a:off x="6553200" y="6356350"/>
            <a:ext cx="2133600" cy="365125"/>
          </a:xfrm>
        </p:spPr>
        <p:txBody>
          <a:bodyPr/>
          <a:lstStyle/>
          <a:p>
            <a:fld id="{4F81D135-329C-4302-B372-ECB4C1DD15C4}" type="slidenum">
              <a:rPr lang="fr-FR" smtClean="0">
                <a:solidFill>
                  <a:prstClr val="black">
                    <a:tint val="75000"/>
                  </a:prstClr>
                </a:solidFill>
              </a:rPr>
              <a:pPr/>
              <a:t>‹N°›</a:t>
            </a:fld>
            <a:endParaRPr lang="fr-FR">
              <a:solidFill>
                <a:prstClr val="black">
                  <a:tint val="75000"/>
                </a:prstClr>
              </a:solidFill>
            </a:endParaRPr>
          </a:p>
        </p:txBody>
      </p:sp>
      <p:sp>
        <p:nvSpPr>
          <p:cNvPr id="5" name="Espace réservé du texte 2"/>
          <p:cNvSpPr>
            <a:spLocks noGrp="1"/>
          </p:cNvSpPr>
          <p:nvPr>
            <p:ph type="body" sz="quarter" idx="14"/>
          </p:nvPr>
        </p:nvSpPr>
        <p:spPr>
          <a:xfrm>
            <a:off x="684213" y="1916113"/>
            <a:ext cx="6767512" cy="4105275"/>
          </a:xfrm>
        </p:spPr>
        <p:txBody>
          <a:bodyPr/>
          <a:lstStyle>
            <a:lvl1pPr>
              <a:defRPr>
                <a:solidFill>
                  <a:srgbClr val="0092CF"/>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a:p>
        </p:txBody>
      </p:sp>
    </p:spTree>
    <p:extLst>
      <p:ext uri="{BB962C8B-B14F-4D97-AF65-F5344CB8AC3E}">
        <p14:creationId xmlns:p14="http://schemas.microsoft.com/office/powerpoint/2010/main" val="3500259236"/>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Vide">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0" y="-15909"/>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numéro de diapositive 3"/>
          <p:cNvSpPr>
            <a:spLocks noGrp="1"/>
          </p:cNvSpPr>
          <p:nvPr>
            <p:ph type="sldNum" sz="quarter" idx="12"/>
          </p:nvPr>
        </p:nvSpPr>
        <p:spPr/>
        <p:txBody>
          <a:bodyPr/>
          <a:lstStyle/>
          <a:p>
            <a:fld id="{E9C12E94-F041-47C6-BE79-91075AA2E16C}" type="slidenum">
              <a:rPr lang="fr-FR" smtClean="0">
                <a:solidFill>
                  <a:prstClr val="black">
                    <a:tint val="75000"/>
                  </a:prstClr>
                </a:solidFill>
              </a:rPr>
              <a:pPr/>
              <a:t>‹N°›</a:t>
            </a:fld>
            <a:endParaRPr lang="fr-FR">
              <a:solidFill>
                <a:prstClr val="black">
                  <a:tint val="75000"/>
                </a:prstClr>
              </a:solidFill>
            </a:endParaRPr>
          </a:p>
        </p:txBody>
      </p:sp>
      <p:sp>
        <p:nvSpPr>
          <p:cNvPr id="6" name="Espace réservé du texte 2"/>
          <p:cNvSpPr>
            <a:spLocks noGrp="1"/>
          </p:cNvSpPr>
          <p:nvPr>
            <p:ph type="body" idx="1" hasCustomPrompt="1"/>
          </p:nvPr>
        </p:nvSpPr>
        <p:spPr>
          <a:xfrm>
            <a:off x="683568" y="1412776"/>
            <a:ext cx="7772400" cy="450279"/>
          </a:xfrm>
        </p:spPr>
        <p:txBody>
          <a:bodyPr anchor="b">
            <a:normAutofit/>
          </a:bodyPr>
          <a:lstStyle>
            <a:lvl1pPr marL="0" indent="0">
              <a:buNone/>
              <a:defRPr sz="2400" b="1">
                <a:solidFill>
                  <a:srgbClr val="009EE0"/>
                </a:solidFill>
                <a:latin typeface="Century Gothic" panose="020B0502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dirty="0" smtClean="0"/>
              <a:t>SOMMAIRE</a:t>
            </a:r>
          </a:p>
        </p:txBody>
      </p:sp>
      <p:sp>
        <p:nvSpPr>
          <p:cNvPr id="7" name="Espace réservé du numéro de diapositive 5"/>
          <p:cNvSpPr txBox="1">
            <a:spLocks/>
          </p:cNvSpPr>
          <p:nvPr/>
        </p:nvSpPr>
        <p:spPr>
          <a:xfrm>
            <a:off x="6553200" y="6356350"/>
            <a:ext cx="21336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81D135-329C-4302-B372-ECB4C1DD15C4}" type="slidenum">
              <a:rPr lang="fr-FR" smtClean="0">
                <a:solidFill>
                  <a:prstClr val="black">
                    <a:tint val="75000"/>
                  </a:prstClr>
                </a:solidFill>
              </a:rPr>
              <a:pPr/>
              <a:t>‹N°›</a:t>
            </a:fld>
            <a:endParaRPr lang="fr-FR">
              <a:solidFill>
                <a:prstClr val="black">
                  <a:tint val="75000"/>
                </a:prstClr>
              </a:solidFill>
            </a:endParaRPr>
          </a:p>
        </p:txBody>
      </p:sp>
      <p:sp>
        <p:nvSpPr>
          <p:cNvPr id="8" name="Espace réservé du texte 7"/>
          <p:cNvSpPr>
            <a:spLocks noGrp="1"/>
          </p:cNvSpPr>
          <p:nvPr>
            <p:ph type="body" sz="quarter" idx="13" hasCustomPrompt="1"/>
          </p:nvPr>
        </p:nvSpPr>
        <p:spPr>
          <a:xfrm>
            <a:off x="684213" y="1988840"/>
            <a:ext cx="1367507" cy="503237"/>
          </a:xfrm>
        </p:spPr>
        <p:txBody>
          <a:bodyPr>
            <a:noAutofit/>
          </a:bodyPr>
          <a:lstStyle>
            <a:lvl1pPr marL="0" indent="0">
              <a:buFontTx/>
              <a:buNone/>
              <a:defRPr sz="1600" b="1">
                <a:solidFill>
                  <a:schemeClr val="tx1">
                    <a:lumMod val="75000"/>
                    <a:lumOff val="25000"/>
                  </a:schemeClr>
                </a:solidFill>
                <a:latin typeface="Century Gothic" panose="020B0502020202020204" pitchFamily="34" charset="0"/>
              </a:defRPr>
            </a:lvl1pPr>
          </a:lstStyle>
          <a:p>
            <a:pPr lvl="0"/>
            <a:r>
              <a:rPr lang="fr-FR" dirty="0" smtClean="0"/>
              <a:t>Titre</a:t>
            </a:r>
            <a:endParaRPr lang="fr-FR" dirty="0"/>
          </a:p>
        </p:txBody>
      </p:sp>
      <p:sp>
        <p:nvSpPr>
          <p:cNvPr id="9" name="Espace réservé du texte 7"/>
          <p:cNvSpPr>
            <a:spLocks noGrp="1"/>
          </p:cNvSpPr>
          <p:nvPr>
            <p:ph type="body" sz="quarter" idx="14" hasCustomPrompt="1"/>
          </p:nvPr>
        </p:nvSpPr>
        <p:spPr>
          <a:xfrm>
            <a:off x="4932040" y="1988840"/>
            <a:ext cx="1367507" cy="503237"/>
          </a:xfrm>
        </p:spPr>
        <p:txBody>
          <a:bodyPr>
            <a:noAutofit/>
          </a:bodyPr>
          <a:lstStyle>
            <a:lvl1pPr marL="0" indent="0">
              <a:buFontTx/>
              <a:buNone/>
              <a:defRPr sz="1600" b="1" baseline="0">
                <a:solidFill>
                  <a:srgbClr val="009EE0"/>
                </a:solidFill>
                <a:latin typeface="Century Gothic" panose="020B0502020202020204" pitchFamily="34" charset="0"/>
              </a:defRPr>
            </a:lvl1pPr>
          </a:lstStyle>
          <a:p>
            <a:pPr lvl="0"/>
            <a:r>
              <a:rPr lang="fr-FR" dirty="0" smtClean="0"/>
              <a:t>p. XX</a:t>
            </a:r>
            <a:endParaRPr lang="fr-FR" dirty="0"/>
          </a:p>
        </p:txBody>
      </p:sp>
    </p:spTree>
    <p:extLst>
      <p:ext uri="{BB962C8B-B14F-4D97-AF65-F5344CB8AC3E}">
        <p14:creationId xmlns:p14="http://schemas.microsoft.com/office/powerpoint/2010/main" val="1968157015"/>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0" y="12379"/>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itre 1"/>
          <p:cNvSpPr>
            <a:spLocks noGrp="1"/>
          </p:cNvSpPr>
          <p:nvPr>
            <p:ph type="title" hasCustomPrompt="1"/>
          </p:nvPr>
        </p:nvSpPr>
        <p:spPr>
          <a:xfrm>
            <a:off x="467544" y="1916832"/>
            <a:ext cx="7704856" cy="360040"/>
          </a:xfrm>
        </p:spPr>
        <p:txBody>
          <a:bodyPr>
            <a:normAutofit/>
          </a:bodyPr>
          <a:lstStyle>
            <a:lvl1pPr algn="l">
              <a:defRPr sz="2000" b="1">
                <a:solidFill>
                  <a:srgbClr val="009EE0"/>
                </a:solidFill>
                <a:latin typeface="Century Gothic" panose="020B0502020202020204" pitchFamily="34" charset="0"/>
              </a:defRPr>
            </a:lvl1pPr>
          </a:lstStyle>
          <a:p>
            <a:r>
              <a:rPr lang="fr-FR" dirty="0" smtClean="0"/>
              <a:t>Titre</a:t>
            </a:r>
            <a:endParaRPr lang="fr-FR" dirty="0"/>
          </a:p>
        </p:txBody>
      </p:sp>
      <p:sp>
        <p:nvSpPr>
          <p:cNvPr id="8" name="Espace réservé du numéro de diapositive 5"/>
          <p:cNvSpPr>
            <a:spLocks noGrp="1"/>
          </p:cNvSpPr>
          <p:nvPr>
            <p:ph type="sldNum" sz="quarter" idx="12"/>
          </p:nvPr>
        </p:nvSpPr>
        <p:spPr>
          <a:xfrm>
            <a:off x="6553200" y="6356350"/>
            <a:ext cx="2133600" cy="365125"/>
          </a:xfrm>
        </p:spPr>
        <p:txBody>
          <a:bodyPr/>
          <a:lstStyle/>
          <a:p>
            <a:fld id="{4F81D135-329C-4302-B372-ECB4C1DD15C4}" type="slidenum">
              <a:rPr lang="fr-FR" smtClean="0">
                <a:solidFill>
                  <a:prstClr val="black">
                    <a:tint val="75000"/>
                  </a:prstClr>
                </a:solidFill>
              </a:rPr>
              <a:pPr/>
              <a:t>‹N°›</a:t>
            </a:fld>
            <a:endParaRPr lang="fr-FR">
              <a:solidFill>
                <a:prstClr val="black">
                  <a:tint val="75000"/>
                </a:prstClr>
              </a:solidFill>
            </a:endParaRPr>
          </a:p>
        </p:txBody>
      </p:sp>
      <p:sp>
        <p:nvSpPr>
          <p:cNvPr id="9" name="Espace réservé du texte 7"/>
          <p:cNvSpPr>
            <a:spLocks noGrp="1"/>
          </p:cNvSpPr>
          <p:nvPr>
            <p:ph type="body" sz="quarter" idx="13" hasCustomPrompt="1"/>
          </p:nvPr>
        </p:nvSpPr>
        <p:spPr>
          <a:xfrm>
            <a:off x="468313" y="2420938"/>
            <a:ext cx="7704087" cy="503237"/>
          </a:xfrm>
        </p:spPr>
        <p:txBody>
          <a:bodyPr>
            <a:normAutofit/>
          </a:bodyPr>
          <a:lstStyle>
            <a:lvl1pPr marL="0" indent="0">
              <a:buNone/>
              <a:defRPr sz="1200">
                <a:latin typeface="Century Gothic" panose="020B0502020202020204" pitchFamily="34" charset="0"/>
              </a:defRPr>
            </a:lvl1pPr>
          </a:lstStyle>
          <a:p>
            <a:pPr lvl="0"/>
            <a:r>
              <a:rPr lang="fr-FR" dirty="0" smtClean="0"/>
              <a:t>SOUS-TITRE_</a:t>
            </a:r>
            <a:endParaRPr lang="fr-FR" dirty="0"/>
          </a:p>
        </p:txBody>
      </p:sp>
      <p:pic>
        <p:nvPicPr>
          <p:cNvPr id="10" name="Imagen 29"/>
          <p:cNvPicPr>
            <a:picLocks noChangeAspect="1"/>
          </p:cNvPicPr>
          <p:nvPr/>
        </p:nvPicPr>
        <p:blipFill>
          <a:blip r:embed="rId3"/>
          <a:stretch>
            <a:fillRect/>
          </a:stretch>
        </p:blipFill>
        <p:spPr>
          <a:xfrm>
            <a:off x="575556" y="4708784"/>
            <a:ext cx="216024" cy="174213"/>
          </a:xfrm>
          <a:prstGeom prst="rect">
            <a:avLst/>
          </a:prstGeom>
        </p:spPr>
      </p:pic>
      <p:pic>
        <p:nvPicPr>
          <p:cNvPr id="11" name="Imagen 32"/>
          <p:cNvPicPr>
            <a:picLocks noChangeAspect="1"/>
          </p:cNvPicPr>
          <p:nvPr/>
        </p:nvPicPr>
        <p:blipFill>
          <a:blip r:embed="rId4"/>
          <a:stretch>
            <a:fillRect/>
          </a:stretch>
        </p:blipFill>
        <p:spPr>
          <a:xfrm>
            <a:off x="3339408" y="4679187"/>
            <a:ext cx="216024" cy="216024"/>
          </a:xfrm>
          <a:prstGeom prst="rect">
            <a:avLst/>
          </a:prstGeom>
        </p:spPr>
      </p:pic>
      <p:pic>
        <p:nvPicPr>
          <p:cNvPr id="12" name="Imagen 35"/>
          <p:cNvPicPr>
            <a:picLocks noChangeAspect="1"/>
          </p:cNvPicPr>
          <p:nvPr/>
        </p:nvPicPr>
        <p:blipFill>
          <a:blip r:embed="rId5"/>
          <a:stretch>
            <a:fillRect/>
          </a:stretch>
        </p:blipFill>
        <p:spPr>
          <a:xfrm>
            <a:off x="6300192" y="4718096"/>
            <a:ext cx="216024" cy="216024"/>
          </a:xfrm>
          <a:prstGeom prst="rect">
            <a:avLst/>
          </a:prstGeom>
        </p:spPr>
      </p:pic>
      <p:sp>
        <p:nvSpPr>
          <p:cNvPr id="13" name="Espace réservé du texte 12"/>
          <p:cNvSpPr>
            <a:spLocks noGrp="1"/>
          </p:cNvSpPr>
          <p:nvPr>
            <p:ph type="body" sz="quarter" idx="14" hasCustomPrompt="1"/>
          </p:nvPr>
        </p:nvSpPr>
        <p:spPr>
          <a:xfrm>
            <a:off x="899592" y="4653136"/>
            <a:ext cx="1800200" cy="367088"/>
          </a:xfrm>
        </p:spPr>
        <p:txBody>
          <a:bodyPr>
            <a:normAutofit/>
          </a:bodyPr>
          <a:lstStyle>
            <a:lvl1pPr marL="0" indent="0">
              <a:buFontTx/>
              <a:buNone/>
              <a:defRPr sz="1100" b="1">
                <a:solidFill>
                  <a:schemeClr val="bg1"/>
                </a:solidFill>
                <a:latin typeface="Century Gothic" panose="020B0502020202020204" pitchFamily="34" charset="0"/>
              </a:defRPr>
            </a:lvl1pPr>
          </a:lstStyle>
          <a:p>
            <a:pPr lvl="0"/>
            <a:r>
              <a:rPr lang="fr-FR" dirty="0" smtClean="0"/>
              <a:t>TITRE</a:t>
            </a:r>
            <a:endParaRPr lang="fr-FR" dirty="0"/>
          </a:p>
        </p:txBody>
      </p:sp>
      <p:sp>
        <p:nvSpPr>
          <p:cNvPr id="14" name="Espace réservé du texte 12"/>
          <p:cNvSpPr>
            <a:spLocks noGrp="1"/>
          </p:cNvSpPr>
          <p:nvPr>
            <p:ph type="body" sz="quarter" idx="15" hasCustomPrompt="1"/>
          </p:nvPr>
        </p:nvSpPr>
        <p:spPr>
          <a:xfrm>
            <a:off x="3707904" y="4642564"/>
            <a:ext cx="1728192" cy="367088"/>
          </a:xfrm>
        </p:spPr>
        <p:txBody>
          <a:bodyPr>
            <a:normAutofit/>
          </a:bodyPr>
          <a:lstStyle>
            <a:lvl1pPr marL="0" indent="0">
              <a:buFontTx/>
              <a:buNone/>
              <a:defRPr sz="1100" b="1">
                <a:solidFill>
                  <a:schemeClr val="bg1"/>
                </a:solidFill>
                <a:latin typeface="Century Gothic" panose="020B0502020202020204" pitchFamily="34" charset="0"/>
              </a:defRPr>
            </a:lvl1pPr>
          </a:lstStyle>
          <a:p>
            <a:pPr lvl="0"/>
            <a:r>
              <a:rPr lang="fr-FR" dirty="0" smtClean="0"/>
              <a:t>TITRE</a:t>
            </a:r>
            <a:endParaRPr lang="fr-FR" dirty="0"/>
          </a:p>
        </p:txBody>
      </p:sp>
      <p:sp>
        <p:nvSpPr>
          <p:cNvPr id="15" name="Espace réservé du texte 12"/>
          <p:cNvSpPr>
            <a:spLocks noGrp="1"/>
          </p:cNvSpPr>
          <p:nvPr>
            <p:ph type="body" sz="quarter" idx="16" hasCustomPrompt="1"/>
          </p:nvPr>
        </p:nvSpPr>
        <p:spPr>
          <a:xfrm>
            <a:off x="6624228" y="4642564"/>
            <a:ext cx="1836204" cy="367088"/>
          </a:xfrm>
        </p:spPr>
        <p:txBody>
          <a:bodyPr>
            <a:normAutofit/>
          </a:bodyPr>
          <a:lstStyle>
            <a:lvl1pPr marL="0" indent="0">
              <a:buFontTx/>
              <a:buNone/>
              <a:defRPr sz="1100" b="1">
                <a:solidFill>
                  <a:schemeClr val="bg1"/>
                </a:solidFill>
                <a:latin typeface="Century Gothic" panose="020B0502020202020204" pitchFamily="34" charset="0"/>
              </a:defRPr>
            </a:lvl1pPr>
          </a:lstStyle>
          <a:p>
            <a:pPr lvl="0"/>
            <a:r>
              <a:rPr lang="fr-FR" dirty="0" smtClean="0"/>
              <a:t>TITRE</a:t>
            </a:r>
            <a:endParaRPr lang="fr-FR" dirty="0"/>
          </a:p>
        </p:txBody>
      </p:sp>
      <p:sp>
        <p:nvSpPr>
          <p:cNvPr id="16" name="Espace réservé du texte 16"/>
          <p:cNvSpPr>
            <a:spLocks noGrp="1"/>
          </p:cNvSpPr>
          <p:nvPr>
            <p:ph type="body" sz="quarter" idx="17" hasCustomPrompt="1"/>
          </p:nvPr>
        </p:nvSpPr>
        <p:spPr>
          <a:xfrm>
            <a:off x="576262" y="5085184"/>
            <a:ext cx="2123530" cy="1295548"/>
          </a:xfrm>
        </p:spPr>
        <p:txBody>
          <a:bodyPr>
            <a:normAutofit/>
          </a:bodyPr>
          <a:lstStyle>
            <a:lvl1pPr marL="0" indent="0">
              <a:buNone/>
              <a:defRPr sz="1100">
                <a:solidFill>
                  <a:schemeClr val="bg1"/>
                </a:solidFill>
              </a:defRPr>
            </a:lvl1pPr>
          </a:lstStyle>
          <a:p>
            <a:pPr lvl="0"/>
            <a:r>
              <a:rPr lang="fr-FR" dirty="0" smtClean="0"/>
              <a:t>Contenu</a:t>
            </a:r>
            <a:endParaRPr lang="fr-FR" dirty="0"/>
          </a:p>
        </p:txBody>
      </p:sp>
      <p:sp>
        <p:nvSpPr>
          <p:cNvPr id="17" name="Espace réservé du texte 16"/>
          <p:cNvSpPr>
            <a:spLocks noGrp="1"/>
          </p:cNvSpPr>
          <p:nvPr>
            <p:ph type="body" sz="quarter" idx="18" hasCustomPrompt="1"/>
          </p:nvPr>
        </p:nvSpPr>
        <p:spPr>
          <a:xfrm>
            <a:off x="3275856" y="5085184"/>
            <a:ext cx="2160240" cy="1295548"/>
          </a:xfrm>
        </p:spPr>
        <p:txBody>
          <a:bodyPr>
            <a:normAutofit/>
          </a:bodyPr>
          <a:lstStyle>
            <a:lvl1pPr marL="0" indent="0">
              <a:buNone/>
              <a:defRPr sz="1100">
                <a:solidFill>
                  <a:schemeClr val="bg1"/>
                </a:solidFill>
              </a:defRPr>
            </a:lvl1pPr>
          </a:lstStyle>
          <a:p>
            <a:pPr lvl="0"/>
            <a:r>
              <a:rPr lang="fr-FR" dirty="0" smtClean="0"/>
              <a:t>Contenu</a:t>
            </a:r>
            <a:endParaRPr lang="fr-FR" dirty="0"/>
          </a:p>
        </p:txBody>
      </p:sp>
      <p:sp>
        <p:nvSpPr>
          <p:cNvPr id="18" name="Espace réservé du texte 16"/>
          <p:cNvSpPr>
            <a:spLocks noGrp="1"/>
          </p:cNvSpPr>
          <p:nvPr>
            <p:ph type="body" sz="quarter" idx="19" hasCustomPrompt="1"/>
          </p:nvPr>
        </p:nvSpPr>
        <p:spPr>
          <a:xfrm>
            <a:off x="6300192" y="5085184"/>
            <a:ext cx="2160240" cy="1295548"/>
          </a:xfrm>
        </p:spPr>
        <p:txBody>
          <a:bodyPr>
            <a:normAutofit/>
          </a:bodyPr>
          <a:lstStyle>
            <a:lvl1pPr marL="0" indent="0">
              <a:buNone/>
              <a:defRPr sz="1100">
                <a:solidFill>
                  <a:schemeClr val="bg1"/>
                </a:solidFill>
              </a:defRPr>
            </a:lvl1pPr>
          </a:lstStyle>
          <a:p>
            <a:pPr lvl="0"/>
            <a:r>
              <a:rPr lang="fr-FR" dirty="0" smtClean="0"/>
              <a:t>Contenu</a:t>
            </a:r>
            <a:endParaRPr lang="fr-FR" dirty="0"/>
          </a:p>
        </p:txBody>
      </p:sp>
    </p:spTree>
    <p:extLst>
      <p:ext uri="{BB962C8B-B14F-4D97-AF65-F5344CB8AC3E}">
        <p14:creationId xmlns:p14="http://schemas.microsoft.com/office/powerpoint/2010/main" val="283625786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9_Disposition personnalisée">
    <p:spTree>
      <p:nvGrpSpPr>
        <p:cNvPr id="1" name=""/>
        <p:cNvGrpSpPr/>
        <p:nvPr/>
      </p:nvGrpSpPr>
      <p:grpSpPr>
        <a:xfrm>
          <a:off x="0" y="0"/>
          <a:ext cx="0" cy="0"/>
          <a:chOff x="0" y="0"/>
          <a:chExt cx="0" cy="0"/>
        </a:xfrm>
      </p:grpSpPr>
      <p:sp>
        <p:nvSpPr>
          <p:cNvPr id="6" name="Titre 1"/>
          <p:cNvSpPr>
            <a:spLocks noGrp="1"/>
          </p:cNvSpPr>
          <p:nvPr>
            <p:ph type="title" hasCustomPrompt="1"/>
          </p:nvPr>
        </p:nvSpPr>
        <p:spPr>
          <a:xfrm>
            <a:off x="467544" y="476672"/>
            <a:ext cx="5486400" cy="566738"/>
          </a:xfrm>
        </p:spPr>
        <p:txBody>
          <a:bodyPr anchor="ctr">
            <a:normAutofit/>
          </a:bodyPr>
          <a:lstStyle>
            <a:lvl1pPr algn="l">
              <a:defRPr sz="2400" b="1">
                <a:solidFill>
                  <a:schemeClr val="tx1">
                    <a:lumMod val="75000"/>
                    <a:lumOff val="25000"/>
                  </a:schemeClr>
                </a:solidFill>
                <a:latin typeface="Century Gothic" panose="020B0502020202020204" pitchFamily="34" charset="0"/>
              </a:defRPr>
            </a:lvl1pPr>
          </a:lstStyle>
          <a:p>
            <a:r>
              <a:rPr lang="fr-FR" dirty="0" smtClean="0"/>
              <a:t>Titre</a:t>
            </a:r>
            <a:endParaRPr lang="fr-FR" dirty="0"/>
          </a:p>
        </p:txBody>
      </p:sp>
      <p:sp>
        <p:nvSpPr>
          <p:cNvPr id="10" name="Espace réservé du numéro de diapositive 6"/>
          <p:cNvSpPr>
            <a:spLocks noGrp="1"/>
          </p:cNvSpPr>
          <p:nvPr>
            <p:ph type="sldNum" sz="quarter" idx="12"/>
          </p:nvPr>
        </p:nvSpPr>
        <p:spPr>
          <a:xfrm>
            <a:off x="6553200" y="6356350"/>
            <a:ext cx="2133600" cy="365125"/>
          </a:xfrm>
        </p:spPr>
        <p:txBody>
          <a:bodyPr/>
          <a:lstStyle/>
          <a:p>
            <a:fld id="{4F81D135-329C-4302-B372-ECB4C1DD15C4}" type="slidenum">
              <a:rPr lang="fr-FR" smtClean="0"/>
              <a:t>‹N°›</a:t>
            </a:fld>
            <a:endParaRPr lang="fr-FR"/>
          </a:p>
        </p:txBody>
      </p:sp>
      <p:sp>
        <p:nvSpPr>
          <p:cNvPr id="11" name="Espace réservé du texte 8"/>
          <p:cNvSpPr>
            <a:spLocks noGrp="1"/>
          </p:cNvSpPr>
          <p:nvPr>
            <p:ph type="body" sz="quarter" idx="13" hasCustomPrompt="1"/>
          </p:nvPr>
        </p:nvSpPr>
        <p:spPr>
          <a:xfrm>
            <a:off x="539750" y="2349500"/>
            <a:ext cx="3600202" cy="287412"/>
          </a:xfrm>
        </p:spPr>
        <p:txBody>
          <a:bodyPr anchor="ctr">
            <a:noAutofit/>
          </a:bodyPr>
          <a:lstStyle>
            <a:lvl1pPr marL="0" indent="0">
              <a:buNone/>
              <a:defRPr sz="1600" b="1">
                <a:solidFill>
                  <a:srgbClr val="009EE0"/>
                </a:solidFill>
              </a:defRPr>
            </a:lvl1pPr>
          </a:lstStyle>
          <a:p>
            <a:pPr lvl="0"/>
            <a:r>
              <a:rPr lang="fr-FR" dirty="0" smtClean="0"/>
              <a:t>SOUS-TITRE</a:t>
            </a:r>
            <a:endParaRPr lang="fr-FR" dirty="0"/>
          </a:p>
        </p:txBody>
      </p:sp>
      <p:sp>
        <p:nvSpPr>
          <p:cNvPr id="12" name="Espace réservé du texte 10"/>
          <p:cNvSpPr>
            <a:spLocks noGrp="1"/>
          </p:cNvSpPr>
          <p:nvPr>
            <p:ph type="body" sz="quarter" idx="14"/>
          </p:nvPr>
        </p:nvSpPr>
        <p:spPr>
          <a:xfrm>
            <a:off x="539750" y="2781300"/>
            <a:ext cx="3600202" cy="2663825"/>
          </a:xfrm>
        </p:spPr>
        <p:txBody>
          <a:bodyPr>
            <a:normAutofit/>
          </a:bodyPr>
          <a:lstStyle>
            <a:lvl1pPr marL="0" indent="0" algn="l" defTabSz="914400" rtl="0" eaLnBrk="1" latinLnBrk="0" hangingPunct="1">
              <a:spcBef>
                <a:spcPct val="20000"/>
              </a:spcBef>
              <a:buClr>
                <a:srgbClr val="0092CF"/>
              </a:buClr>
              <a:buNone/>
              <a:defRPr lang="fr-FR" sz="1600" kern="1200" dirty="0" smtClean="0">
                <a:solidFill>
                  <a:schemeClr val="tx1">
                    <a:lumMod val="75000"/>
                    <a:lumOff val="25000"/>
                  </a:schemeClr>
                </a:solidFill>
                <a:latin typeface="+mn-lt"/>
                <a:ea typeface="+mn-ea"/>
                <a:cs typeface="+mn-cs"/>
              </a:defRPr>
            </a:lvl1pPr>
            <a:lvl2pPr marL="355600" indent="-177800">
              <a:buClr>
                <a:srgbClr val="0092CF"/>
              </a:buClr>
              <a:buFont typeface="Arial" panose="020B0604020202020204" pitchFamily="34" charset="0"/>
              <a:buChar char="•"/>
              <a:defRPr sz="1600">
                <a:solidFill>
                  <a:schemeClr val="tx1">
                    <a:lumMod val="75000"/>
                    <a:lumOff val="25000"/>
                  </a:schemeClr>
                </a:solidFill>
              </a:defRPr>
            </a:lvl2pPr>
            <a:lvl3pPr marL="531813" indent="-176213">
              <a:buClr>
                <a:srgbClr val="0092CF"/>
              </a:buClr>
              <a:buFont typeface="Wingdings" panose="05000000000000000000" pitchFamily="2" charset="2"/>
              <a:buChar char="§"/>
              <a:defRPr sz="1400">
                <a:solidFill>
                  <a:schemeClr val="tx1">
                    <a:lumMod val="75000"/>
                    <a:lumOff val="25000"/>
                  </a:schemeClr>
                </a:solidFill>
              </a:defRPr>
            </a:lvl3pPr>
            <a:lvl4pPr marL="723900" indent="-192088">
              <a:buClr>
                <a:srgbClr val="0092CF"/>
              </a:buClr>
              <a:defRPr sz="1200">
                <a:solidFill>
                  <a:schemeClr val="tx1">
                    <a:lumMod val="75000"/>
                    <a:lumOff val="25000"/>
                  </a:schemeClr>
                </a:solidFill>
              </a:defRPr>
            </a:lvl4pPr>
            <a:lvl5pPr marL="900113" indent="-176213">
              <a:buClr>
                <a:srgbClr val="0092CF"/>
              </a:buClr>
              <a:buFont typeface="Wingdings" panose="05000000000000000000" pitchFamily="2" charset="2"/>
              <a:buChar char="Ø"/>
              <a:defRPr sz="1200">
                <a:solidFill>
                  <a:schemeClr val="tx1">
                    <a:lumMod val="75000"/>
                    <a:lumOff val="25000"/>
                  </a:schemeClr>
                </a:solidFill>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smtClean="0"/>
          </a:p>
        </p:txBody>
      </p:sp>
      <p:sp>
        <p:nvSpPr>
          <p:cNvPr id="13" name="Espace réservé du texte 8"/>
          <p:cNvSpPr>
            <a:spLocks noGrp="1"/>
          </p:cNvSpPr>
          <p:nvPr>
            <p:ph type="body" sz="quarter" idx="15" hasCustomPrompt="1"/>
          </p:nvPr>
        </p:nvSpPr>
        <p:spPr>
          <a:xfrm>
            <a:off x="4932238" y="2348880"/>
            <a:ext cx="3600202" cy="287412"/>
          </a:xfrm>
        </p:spPr>
        <p:txBody>
          <a:bodyPr anchor="ctr">
            <a:noAutofit/>
          </a:bodyPr>
          <a:lstStyle>
            <a:lvl1pPr marL="0" indent="0">
              <a:buNone/>
              <a:defRPr sz="1600" b="1">
                <a:solidFill>
                  <a:srgbClr val="009EE0"/>
                </a:solidFill>
              </a:defRPr>
            </a:lvl1pPr>
          </a:lstStyle>
          <a:p>
            <a:pPr lvl="0"/>
            <a:r>
              <a:rPr lang="fr-FR" dirty="0" smtClean="0"/>
              <a:t>SOUS-TITRE</a:t>
            </a:r>
            <a:endParaRPr lang="fr-FR" dirty="0"/>
          </a:p>
        </p:txBody>
      </p:sp>
      <p:sp>
        <p:nvSpPr>
          <p:cNvPr id="14" name="Espace réservé du texte 10"/>
          <p:cNvSpPr>
            <a:spLocks noGrp="1"/>
          </p:cNvSpPr>
          <p:nvPr>
            <p:ph type="body" sz="quarter" idx="16"/>
          </p:nvPr>
        </p:nvSpPr>
        <p:spPr>
          <a:xfrm>
            <a:off x="4932238" y="2780680"/>
            <a:ext cx="3600202" cy="2663825"/>
          </a:xfrm>
        </p:spPr>
        <p:txBody>
          <a:bodyPr>
            <a:normAutofit/>
          </a:bodyPr>
          <a:lstStyle>
            <a:lvl1pPr marL="0" indent="0">
              <a:buNone/>
              <a:defRPr sz="1600">
                <a:solidFill>
                  <a:schemeClr val="tx1">
                    <a:lumMod val="75000"/>
                    <a:lumOff val="25000"/>
                  </a:schemeClr>
                </a:solidFill>
                <a:latin typeface="+mn-lt"/>
              </a:defRPr>
            </a:lvl1pPr>
            <a:lvl2pPr marL="355600" indent="-177800">
              <a:buClr>
                <a:srgbClr val="0092CF"/>
              </a:buClr>
              <a:buFont typeface="Arial" panose="020B0604020202020204" pitchFamily="34" charset="0"/>
              <a:buChar char="•"/>
              <a:defRPr sz="1600">
                <a:solidFill>
                  <a:schemeClr val="tx1">
                    <a:lumMod val="75000"/>
                    <a:lumOff val="25000"/>
                  </a:schemeClr>
                </a:solidFill>
                <a:latin typeface="+mn-lt"/>
              </a:defRPr>
            </a:lvl2pPr>
            <a:lvl3pPr marL="531813" indent="-176213">
              <a:buClr>
                <a:srgbClr val="0092CF"/>
              </a:buClr>
              <a:buFont typeface="Wingdings" panose="05000000000000000000" pitchFamily="2" charset="2"/>
              <a:buChar char="§"/>
              <a:defRPr sz="1400">
                <a:solidFill>
                  <a:schemeClr val="tx1">
                    <a:lumMod val="75000"/>
                    <a:lumOff val="25000"/>
                  </a:schemeClr>
                </a:solidFill>
                <a:latin typeface="+mn-lt"/>
              </a:defRPr>
            </a:lvl3pPr>
            <a:lvl4pPr marL="723900" indent="-192088">
              <a:buClr>
                <a:srgbClr val="0092CF"/>
              </a:buClr>
              <a:defRPr sz="1200">
                <a:solidFill>
                  <a:schemeClr val="tx1">
                    <a:lumMod val="75000"/>
                    <a:lumOff val="25000"/>
                  </a:schemeClr>
                </a:solidFill>
                <a:latin typeface="+mn-lt"/>
              </a:defRPr>
            </a:lvl4pPr>
            <a:lvl5pPr marL="900113" indent="-176213">
              <a:buClr>
                <a:srgbClr val="0092CF"/>
              </a:buClr>
              <a:buFont typeface="Wingdings" panose="05000000000000000000" pitchFamily="2" charset="2"/>
              <a:buChar char="Ø"/>
              <a:defRPr sz="1200">
                <a:solidFill>
                  <a:schemeClr val="tx1">
                    <a:lumMod val="75000"/>
                    <a:lumOff val="25000"/>
                  </a:schemeClr>
                </a:solidFill>
                <a:latin typeface="+mn-lt"/>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a:p>
        </p:txBody>
      </p:sp>
    </p:spTree>
    <p:extLst>
      <p:ext uri="{BB962C8B-B14F-4D97-AF65-F5344CB8AC3E}">
        <p14:creationId xmlns:p14="http://schemas.microsoft.com/office/powerpoint/2010/main" val="1638751979"/>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itre 1"/>
          <p:cNvSpPr>
            <a:spLocks noGrp="1"/>
          </p:cNvSpPr>
          <p:nvPr>
            <p:ph type="title" hasCustomPrompt="1"/>
          </p:nvPr>
        </p:nvSpPr>
        <p:spPr>
          <a:xfrm>
            <a:off x="467544" y="1916832"/>
            <a:ext cx="7704856" cy="360040"/>
          </a:xfrm>
        </p:spPr>
        <p:txBody>
          <a:bodyPr>
            <a:normAutofit/>
          </a:bodyPr>
          <a:lstStyle>
            <a:lvl1pPr algn="l">
              <a:defRPr sz="2000" b="1">
                <a:solidFill>
                  <a:srgbClr val="009EE0"/>
                </a:solidFill>
                <a:latin typeface="Century Gothic" panose="020B0502020202020204" pitchFamily="34" charset="0"/>
              </a:defRPr>
            </a:lvl1pPr>
          </a:lstStyle>
          <a:p>
            <a:r>
              <a:rPr lang="fr-FR" dirty="0" smtClean="0"/>
              <a:t>Titre</a:t>
            </a:r>
            <a:endParaRPr lang="fr-FR" dirty="0"/>
          </a:p>
        </p:txBody>
      </p:sp>
      <p:sp>
        <p:nvSpPr>
          <p:cNvPr id="8" name="Espace réservé du numéro de diapositive 5"/>
          <p:cNvSpPr>
            <a:spLocks noGrp="1"/>
          </p:cNvSpPr>
          <p:nvPr>
            <p:ph type="sldNum" sz="quarter" idx="12"/>
          </p:nvPr>
        </p:nvSpPr>
        <p:spPr>
          <a:xfrm>
            <a:off x="6553200" y="6356350"/>
            <a:ext cx="2133600" cy="365125"/>
          </a:xfrm>
        </p:spPr>
        <p:txBody>
          <a:bodyPr/>
          <a:lstStyle/>
          <a:p>
            <a:fld id="{4F81D135-329C-4302-B372-ECB4C1DD15C4}" type="slidenum">
              <a:rPr lang="fr-FR" smtClean="0">
                <a:solidFill>
                  <a:prstClr val="black">
                    <a:tint val="75000"/>
                  </a:prstClr>
                </a:solidFill>
              </a:rPr>
              <a:pPr/>
              <a:t>‹N°›</a:t>
            </a:fld>
            <a:endParaRPr lang="fr-FR">
              <a:solidFill>
                <a:prstClr val="black">
                  <a:tint val="75000"/>
                </a:prstClr>
              </a:solidFill>
            </a:endParaRPr>
          </a:p>
        </p:txBody>
      </p:sp>
      <p:sp>
        <p:nvSpPr>
          <p:cNvPr id="9" name="Espace réservé du texte 7"/>
          <p:cNvSpPr>
            <a:spLocks noGrp="1"/>
          </p:cNvSpPr>
          <p:nvPr>
            <p:ph type="body" sz="quarter" idx="13" hasCustomPrompt="1"/>
          </p:nvPr>
        </p:nvSpPr>
        <p:spPr>
          <a:xfrm>
            <a:off x="468313" y="2420938"/>
            <a:ext cx="7704087" cy="503237"/>
          </a:xfrm>
        </p:spPr>
        <p:txBody>
          <a:bodyPr>
            <a:normAutofit/>
          </a:bodyPr>
          <a:lstStyle>
            <a:lvl1pPr marL="0" indent="0">
              <a:buNone/>
              <a:defRPr sz="1200">
                <a:latin typeface="Century Gothic" panose="020B0502020202020204" pitchFamily="34" charset="0"/>
              </a:defRPr>
            </a:lvl1pPr>
          </a:lstStyle>
          <a:p>
            <a:pPr lvl="0"/>
            <a:r>
              <a:rPr lang="fr-FR" dirty="0" smtClean="0"/>
              <a:t>SOUS-TITRE_</a:t>
            </a:r>
            <a:endParaRPr lang="fr-FR" dirty="0"/>
          </a:p>
        </p:txBody>
      </p:sp>
      <p:sp>
        <p:nvSpPr>
          <p:cNvPr id="10" name="Espace réservé du texte 12"/>
          <p:cNvSpPr>
            <a:spLocks noGrp="1"/>
          </p:cNvSpPr>
          <p:nvPr>
            <p:ph type="body" sz="quarter" idx="14" hasCustomPrompt="1"/>
          </p:nvPr>
        </p:nvSpPr>
        <p:spPr>
          <a:xfrm>
            <a:off x="539552" y="4303668"/>
            <a:ext cx="2088232" cy="367088"/>
          </a:xfrm>
        </p:spPr>
        <p:txBody>
          <a:bodyPr>
            <a:normAutofit/>
          </a:bodyPr>
          <a:lstStyle>
            <a:lvl1pPr marL="0" indent="0">
              <a:buFontTx/>
              <a:buNone/>
              <a:defRPr sz="1100" b="1">
                <a:solidFill>
                  <a:schemeClr val="bg1"/>
                </a:solidFill>
                <a:latin typeface="Century Gothic" panose="020B0502020202020204" pitchFamily="34" charset="0"/>
              </a:defRPr>
            </a:lvl1pPr>
          </a:lstStyle>
          <a:p>
            <a:pPr lvl="0"/>
            <a:r>
              <a:rPr lang="fr-FR" dirty="0" smtClean="0"/>
              <a:t>TITRE</a:t>
            </a:r>
            <a:endParaRPr lang="fr-FR" dirty="0"/>
          </a:p>
        </p:txBody>
      </p:sp>
      <p:sp>
        <p:nvSpPr>
          <p:cNvPr id="11" name="Espace réservé du texte 12"/>
          <p:cNvSpPr>
            <a:spLocks noGrp="1"/>
          </p:cNvSpPr>
          <p:nvPr>
            <p:ph type="body" sz="quarter" idx="15" hasCustomPrompt="1"/>
          </p:nvPr>
        </p:nvSpPr>
        <p:spPr>
          <a:xfrm>
            <a:off x="3275856" y="4293096"/>
            <a:ext cx="2160240" cy="367088"/>
          </a:xfrm>
        </p:spPr>
        <p:txBody>
          <a:bodyPr>
            <a:normAutofit/>
          </a:bodyPr>
          <a:lstStyle>
            <a:lvl1pPr marL="0" indent="0">
              <a:buFontTx/>
              <a:buNone/>
              <a:defRPr sz="1100" b="1">
                <a:solidFill>
                  <a:schemeClr val="bg1"/>
                </a:solidFill>
                <a:latin typeface="Century Gothic" panose="020B0502020202020204" pitchFamily="34" charset="0"/>
              </a:defRPr>
            </a:lvl1pPr>
          </a:lstStyle>
          <a:p>
            <a:pPr lvl="0"/>
            <a:r>
              <a:rPr lang="fr-FR" dirty="0" smtClean="0"/>
              <a:t>TITRE</a:t>
            </a:r>
            <a:endParaRPr lang="fr-FR" dirty="0"/>
          </a:p>
        </p:txBody>
      </p:sp>
      <p:sp>
        <p:nvSpPr>
          <p:cNvPr id="12" name="Espace réservé du texte 12"/>
          <p:cNvSpPr>
            <a:spLocks noGrp="1"/>
          </p:cNvSpPr>
          <p:nvPr>
            <p:ph type="body" sz="quarter" idx="16" hasCustomPrompt="1"/>
          </p:nvPr>
        </p:nvSpPr>
        <p:spPr>
          <a:xfrm>
            <a:off x="6300192" y="4303668"/>
            <a:ext cx="2160240" cy="367088"/>
          </a:xfrm>
        </p:spPr>
        <p:txBody>
          <a:bodyPr>
            <a:normAutofit/>
          </a:bodyPr>
          <a:lstStyle>
            <a:lvl1pPr marL="0" indent="0">
              <a:buFontTx/>
              <a:buNone/>
              <a:defRPr sz="1100" b="1">
                <a:solidFill>
                  <a:schemeClr val="bg1"/>
                </a:solidFill>
                <a:latin typeface="Century Gothic" panose="020B0502020202020204" pitchFamily="34" charset="0"/>
              </a:defRPr>
            </a:lvl1pPr>
          </a:lstStyle>
          <a:p>
            <a:pPr lvl="0"/>
            <a:r>
              <a:rPr lang="fr-FR" dirty="0" smtClean="0"/>
              <a:t>TITRE</a:t>
            </a:r>
            <a:endParaRPr lang="fr-FR" dirty="0"/>
          </a:p>
        </p:txBody>
      </p:sp>
      <p:sp>
        <p:nvSpPr>
          <p:cNvPr id="13" name="Espace réservé du texte 16"/>
          <p:cNvSpPr>
            <a:spLocks noGrp="1"/>
          </p:cNvSpPr>
          <p:nvPr>
            <p:ph type="body" sz="quarter" idx="17" hasCustomPrompt="1"/>
          </p:nvPr>
        </p:nvSpPr>
        <p:spPr>
          <a:xfrm>
            <a:off x="539552" y="4735716"/>
            <a:ext cx="2051522" cy="1295548"/>
          </a:xfrm>
        </p:spPr>
        <p:txBody>
          <a:bodyPr>
            <a:normAutofit/>
          </a:bodyPr>
          <a:lstStyle>
            <a:lvl1pPr marL="0" indent="0">
              <a:buNone/>
              <a:defRPr sz="1100">
                <a:solidFill>
                  <a:schemeClr val="bg1"/>
                </a:solidFill>
              </a:defRPr>
            </a:lvl1pPr>
          </a:lstStyle>
          <a:p>
            <a:pPr lvl="0"/>
            <a:r>
              <a:rPr lang="fr-FR" dirty="0" smtClean="0"/>
              <a:t>Contenu</a:t>
            </a:r>
            <a:endParaRPr lang="fr-FR" dirty="0"/>
          </a:p>
        </p:txBody>
      </p:sp>
      <p:sp>
        <p:nvSpPr>
          <p:cNvPr id="14" name="Espace réservé du texte 16"/>
          <p:cNvSpPr>
            <a:spLocks noGrp="1"/>
          </p:cNvSpPr>
          <p:nvPr>
            <p:ph type="body" sz="quarter" idx="18" hasCustomPrompt="1"/>
          </p:nvPr>
        </p:nvSpPr>
        <p:spPr>
          <a:xfrm>
            <a:off x="3275856" y="4735716"/>
            <a:ext cx="2160240" cy="1295548"/>
          </a:xfrm>
        </p:spPr>
        <p:txBody>
          <a:bodyPr>
            <a:normAutofit/>
          </a:bodyPr>
          <a:lstStyle>
            <a:lvl1pPr marL="0" indent="0">
              <a:buNone/>
              <a:defRPr sz="1100">
                <a:solidFill>
                  <a:schemeClr val="bg1"/>
                </a:solidFill>
              </a:defRPr>
            </a:lvl1pPr>
          </a:lstStyle>
          <a:p>
            <a:pPr lvl="0"/>
            <a:r>
              <a:rPr lang="fr-FR" dirty="0" smtClean="0"/>
              <a:t>Contenu</a:t>
            </a:r>
            <a:endParaRPr lang="fr-FR" dirty="0"/>
          </a:p>
        </p:txBody>
      </p:sp>
      <p:sp>
        <p:nvSpPr>
          <p:cNvPr id="15" name="Espace réservé du texte 16"/>
          <p:cNvSpPr>
            <a:spLocks noGrp="1"/>
          </p:cNvSpPr>
          <p:nvPr>
            <p:ph type="body" sz="quarter" idx="19" hasCustomPrompt="1"/>
          </p:nvPr>
        </p:nvSpPr>
        <p:spPr>
          <a:xfrm>
            <a:off x="6300192" y="4735716"/>
            <a:ext cx="2160240" cy="1295548"/>
          </a:xfrm>
        </p:spPr>
        <p:txBody>
          <a:bodyPr>
            <a:normAutofit/>
          </a:bodyPr>
          <a:lstStyle>
            <a:lvl1pPr marL="0" indent="0">
              <a:buNone/>
              <a:defRPr sz="1100">
                <a:solidFill>
                  <a:schemeClr val="bg1"/>
                </a:solidFill>
              </a:defRPr>
            </a:lvl1pPr>
          </a:lstStyle>
          <a:p>
            <a:pPr lvl="0"/>
            <a:r>
              <a:rPr lang="fr-FR" dirty="0" smtClean="0"/>
              <a:t>Contenu</a:t>
            </a:r>
            <a:endParaRPr lang="fr-FR" dirty="0"/>
          </a:p>
        </p:txBody>
      </p:sp>
    </p:spTree>
    <p:extLst>
      <p:ext uri="{BB962C8B-B14F-4D97-AF65-F5344CB8AC3E}">
        <p14:creationId xmlns:p14="http://schemas.microsoft.com/office/powerpoint/2010/main" val="1456844187"/>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0" y="-13310"/>
            <a:ext cx="9144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1" descr="FONS TEMPLATE PPT-30.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15816" y="2636912"/>
            <a:ext cx="2955021" cy="2791217"/>
          </a:xfrm>
          <a:prstGeom prst="rect">
            <a:avLst/>
          </a:prstGeom>
        </p:spPr>
      </p:pic>
      <p:sp>
        <p:nvSpPr>
          <p:cNvPr id="8" name="Espace réservé du texte 12"/>
          <p:cNvSpPr>
            <a:spLocks noGrp="1"/>
          </p:cNvSpPr>
          <p:nvPr>
            <p:ph type="body" sz="quarter" idx="14" hasCustomPrompt="1"/>
          </p:nvPr>
        </p:nvSpPr>
        <p:spPr>
          <a:xfrm>
            <a:off x="3635895" y="3848976"/>
            <a:ext cx="1440161" cy="367088"/>
          </a:xfrm>
        </p:spPr>
        <p:txBody>
          <a:bodyPr>
            <a:normAutofit/>
          </a:bodyPr>
          <a:lstStyle>
            <a:lvl1pPr marL="0" indent="0" algn="ctr">
              <a:buFontTx/>
              <a:buNone/>
              <a:defRPr sz="1200" b="1">
                <a:solidFill>
                  <a:srgbClr val="009EE0"/>
                </a:solidFill>
                <a:latin typeface="Century Gothic" panose="020B0502020202020204" pitchFamily="34" charset="0"/>
              </a:defRPr>
            </a:lvl1pPr>
          </a:lstStyle>
          <a:p>
            <a:pPr lvl="0"/>
            <a:r>
              <a:rPr lang="fr-FR" dirty="0" smtClean="0"/>
              <a:t>Sous-titre</a:t>
            </a:r>
            <a:endParaRPr lang="fr-FR" dirty="0"/>
          </a:p>
        </p:txBody>
      </p:sp>
      <p:sp>
        <p:nvSpPr>
          <p:cNvPr id="9" name="Titre 1"/>
          <p:cNvSpPr>
            <a:spLocks noGrp="1"/>
          </p:cNvSpPr>
          <p:nvPr>
            <p:ph type="title" hasCustomPrompt="1"/>
          </p:nvPr>
        </p:nvSpPr>
        <p:spPr>
          <a:xfrm>
            <a:off x="899592" y="1340768"/>
            <a:ext cx="8229600" cy="360040"/>
          </a:xfrm>
        </p:spPr>
        <p:txBody>
          <a:bodyPr>
            <a:noAutofit/>
          </a:bodyPr>
          <a:lstStyle>
            <a:lvl1pPr algn="l">
              <a:defRPr sz="2400" b="1">
                <a:solidFill>
                  <a:schemeClr val="tx1">
                    <a:lumMod val="75000"/>
                    <a:lumOff val="25000"/>
                  </a:schemeClr>
                </a:solidFill>
                <a:latin typeface="Century Gothic" panose="020B0502020202020204" pitchFamily="34" charset="0"/>
              </a:defRPr>
            </a:lvl1pPr>
          </a:lstStyle>
          <a:p>
            <a:r>
              <a:rPr lang="fr-FR" dirty="0" smtClean="0"/>
              <a:t>Titre</a:t>
            </a:r>
            <a:endParaRPr lang="fr-FR" dirty="0"/>
          </a:p>
        </p:txBody>
      </p:sp>
      <p:sp>
        <p:nvSpPr>
          <p:cNvPr id="10" name="Espace réservé du numéro de diapositive 5"/>
          <p:cNvSpPr>
            <a:spLocks noGrp="1"/>
          </p:cNvSpPr>
          <p:nvPr>
            <p:ph type="sldNum" sz="quarter" idx="12"/>
          </p:nvPr>
        </p:nvSpPr>
        <p:spPr>
          <a:xfrm>
            <a:off x="6553200" y="6356350"/>
            <a:ext cx="2133600" cy="365125"/>
          </a:xfrm>
        </p:spPr>
        <p:txBody>
          <a:bodyPr/>
          <a:lstStyle/>
          <a:p>
            <a:fld id="{4F81D135-329C-4302-B372-ECB4C1DD15C4}" type="slidenum">
              <a:rPr lang="fr-FR" smtClean="0">
                <a:solidFill>
                  <a:prstClr val="black">
                    <a:tint val="75000"/>
                  </a:prstClr>
                </a:solidFill>
              </a:rPr>
              <a:pPr/>
              <a:t>‹N°›</a:t>
            </a:fld>
            <a:endParaRPr lang="fr-FR">
              <a:solidFill>
                <a:prstClr val="black">
                  <a:tint val="75000"/>
                </a:prstClr>
              </a:solidFill>
            </a:endParaRPr>
          </a:p>
        </p:txBody>
      </p:sp>
      <p:pic>
        <p:nvPicPr>
          <p:cNvPr id="11" name="Imagen 29"/>
          <p:cNvPicPr>
            <a:picLocks noChangeAspect="1"/>
          </p:cNvPicPr>
          <p:nvPr/>
        </p:nvPicPr>
        <p:blipFill>
          <a:blip r:embed="rId4"/>
          <a:stretch>
            <a:fillRect/>
          </a:stretch>
        </p:blipFill>
        <p:spPr>
          <a:xfrm>
            <a:off x="575556" y="4708784"/>
            <a:ext cx="216024" cy="174213"/>
          </a:xfrm>
          <a:prstGeom prst="rect">
            <a:avLst/>
          </a:prstGeom>
        </p:spPr>
      </p:pic>
      <p:sp>
        <p:nvSpPr>
          <p:cNvPr id="14" name="Espace réservé du texte 7"/>
          <p:cNvSpPr>
            <a:spLocks noGrp="1"/>
          </p:cNvSpPr>
          <p:nvPr>
            <p:ph type="body" sz="quarter" idx="13" hasCustomPrompt="1"/>
          </p:nvPr>
        </p:nvSpPr>
        <p:spPr>
          <a:xfrm>
            <a:off x="3779913" y="3529283"/>
            <a:ext cx="1152128" cy="331765"/>
          </a:xfrm>
        </p:spPr>
        <p:txBody>
          <a:bodyPr>
            <a:noAutofit/>
          </a:bodyPr>
          <a:lstStyle>
            <a:lvl1pPr marL="0" indent="0" algn="ctr">
              <a:buNone/>
              <a:defRPr sz="1400" b="1">
                <a:solidFill>
                  <a:schemeClr val="tx1"/>
                </a:solidFill>
                <a:latin typeface="Century Gothic" panose="020B0502020202020204" pitchFamily="34" charset="0"/>
              </a:defRPr>
            </a:lvl1pPr>
          </a:lstStyle>
          <a:p>
            <a:pPr lvl="0"/>
            <a:r>
              <a:rPr lang="fr-FR" dirty="0" smtClean="0"/>
              <a:t>Titre</a:t>
            </a:r>
            <a:endParaRPr lang="fr-FR" dirty="0"/>
          </a:p>
        </p:txBody>
      </p:sp>
      <p:pic>
        <p:nvPicPr>
          <p:cNvPr id="15" name="Imagen 41" descr="FONS TEMPLATE PPT-24.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9592" y="2060848"/>
            <a:ext cx="836092" cy="789746"/>
          </a:xfrm>
          <a:prstGeom prst="rect">
            <a:avLst/>
          </a:prstGeom>
        </p:spPr>
      </p:pic>
      <p:sp>
        <p:nvSpPr>
          <p:cNvPr id="16" name="Espace réservé du texte 7"/>
          <p:cNvSpPr>
            <a:spLocks noGrp="1"/>
          </p:cNvSpPr>
          <p:nvPr>
            <p:ph type="body" sz="quarter" idx="20" hasCustomPrompt="1"/>
          </p:nvPr>
        </p:nvSpPr>
        <p:spPr>
          <a:xfrm>
            <a:off x="1619672" y="2140358"/>
            <a:ext cx="1719736" cy="167891"/>
          </a:xfrm>
        </p:spPr>
        <p:txBody>
          <a:bodyPr>
            <a:noAutofit/>
          </a:bodyPr>
          <a:lstStyle>
            <a:lvl1pPr marL="0" indent="0" algn="l">
              <a:buNone/>
              <a:defRPr sz="1400" b="1">
                <a:solidFill>
                  <a:schemeClr val="tx1"/>
                </a:solidFill>
                <a:latin typeface="Century Gothic" panose="020B0502020202020204" pitchFamily="34" charset="0"/>
              </a:defRPr>
            </a:lvl1pPr>
          </a:lstStyle>
          <a:p>
            <a:pPr lvl="0"/>
            <a:r>
              <a:rPr lang="fr-FR" dirty="0" smtClean="0"/>
              <a:t>Titre</a:t>
            </a:r>
            <a:endParaRPr lang="fr-FR" dirty="0"/>
          </a:p>
        </p:txBody>
      </p:sp>
      <p:sp>
        <p:nvSpPr>
          <p:cNvPr id="17" name="Espace réservé du texte 12"/>
          <p:cNvSpPr>
            <a:spLocks noGrp="1"/>
          </p:cNvSpPr>
          <p:nvPr>
            <p:ph type="body" sz="quarter" idx="21" hasCustomPrompt="1"/>
          </p:nvPr>
        </p:nvSpPr>
        <p:spPr>
          <a:xfrm>
            <a:off x="1619672" y="2348880"/>
            <a:ext cx="1719736" cy="1080120"/>
          </a:xfrm>
        </p:spPr>
        <p:txBody>
          <a:bodyPr>
            <a:normAutofit/>
          </a:bodyPr>
          <a:lstStyle>
            <a:lvl1pPr marL="0" indent="0" algn="l">
              <a:buFontTx/>
              <a:buNone/>
              <a:defRPr sz="1200" b="1">
                <a:solidFill>
                  <a:srgbClr val="009EE0"/>
                </a:solidFill>
                <a:latin typeface="Century Gothic" panose="020B0502020202020204" pitchFamily="34" charset="0"/>
              </a:defRPr>
            </a:lvl1pPr>
          </a:lstStyle>
          <a:p>
            <a:pPr lvl="0"/>
            <a:r>
              <a:rPr lang="fr-FR" dirty="0" smtClean="0"/>
              <a:t>Sous-titre</a:t>
            </a:r>
            <a:endParaRPr lang="fr-FR" dirty="0"/>
          </a:p>
        </p:txBody>
      </p:sp>
      <p:pic>
        <p:nvPicPr>
          <p:cNvPr id="18" name="Imagen 3" descr="FONS TEMPLATE PPT-24.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331640" y="5373216"/>
            <a:ext cx="836092" cy="789746"/>
          </a:xfrm>
          <a:prstGeom prst="rect">
            <a:avLst/>
          </a:prstGeom>
        </p:spPr>
      </p:pic>
      <p:pic>
        <p:nvPicPr>
          <p:cNvPr id="19" name="Imagen 26" descr="FONS TEMPLATE PPT-24.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796136" y="4943007"/>
            <a:ext cx="836092" cy="789746"/>
          </a:xfrm>
          <a:prstGeom prst="rect">
            <a:avLst/>
          </a:prstGeom>
        </p:spPr>
      </p:pic>
      <p:pic>
        <p:nvPicPr>
          <p:cNvPr id="20" name="Imagen 30" descr="FONS TEMPLATE PPT-24.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860032" y="1913376"/>
            <a:ext cx="836092" cy="789746"/>
          </a:xfrm>
          <a:prstGeom prst="rect">
            <a:avLst/>
          </a:prstGeom>
        </p:spPr>
      </p:pic>
      <p:sp>
        <p:nvSpPr>
          <p:cNvPr id="21" name="Espace réservé du texte 7"/>
          <p:cNvSpPr>
            <a:spLocks noGrp="1"/>
          </p:cNvSpPr>
          <p:nvPr>
            <p:ph type="body" sz="quarter" idx="22" hasCustomPrompt="1"/>
          </p:nvPr>
        </p:nvSpPr>
        <p:spPr>
          <a:xfrm>
            <a:off x="5580110" y="1988840"/>
            <a:ext cx="2016225" cy="216024"/>
          </a:xfrm>
        </p:spPr>
        <p:txBody>
          <a:bodyPr>
            <a:noAutofit/>
          </a:bodyPr>
          <a:lstStyle>
            <a:lvl1pPr marL="0" indent="0" algn="l">
              <a:buNone/>
              <a:defRPr sz="1400" b="1">
                <a:solidFill>
                  <a:schemeClr val="tx1"/>
                </a:solidFill>
                <a:latin typeface="Century Gothic" panose="020B0502020202020204" pitchFamily="34" charset="0"/>
              </a:defRPr>
            </a:lvl1pPr>
          </a:lstStyle>
          <a:p>
            <a:pPr lvl="0"/>
            <a:r>
              <a:rPr lang="fr-FR" dirty="0" smtClean="0"/>
              <a:t>Titre</a:t>
            </a:r>
            <a:endParaRPr lang="fr-FR" dirty="0"/>
          </a:p>
        </p:txBody>
      </p:sp>
      <p:sp>
        <p:nvSpPr>
          <p:cNvPr id="22" name="Espace réservé du texte 12"/>
          <p:cNvSpPr>
            <a:spLocks noGrp="1"/>
          </p:cNvSpPr>
          <p:nvPr>
            <p:ph type="body" sz="quarter" idx="23" hasCustomPrompt="1"/>
          </p:nvPr>
        </p:nvSpPr>
        <p:spPr>
          <a:xfrm>
            <a:off x="5580111" y="2197362"/>
            <a:ext cx="2016225" cy="1231638"/>
          </a:xfrm>
        </p:spPr>
        <p:txBody>
          <a:bodyPr>
            <a:normAutofit/>
          </a:bodyPr>
          <a:lstStyle>
            <a:lvl1pPr marL="0" indent="0" algn="l">
              <a:buFontTx/>
              <a:buNone/>
              <a:defRPr sz="1200" b="1">
                <a:solidFill>
                  <a:srgbClr val="009EE0"/>
                </a:solidFill>
                <a:latin typeface="Century Gothic" panose="020B0502020202020204" pitchFamily="34" charset="0"/>
              </a:defRPr>
            </a:lvl1pPr>
          </a:lstStyle>
          <a:p>
            <a:pPr lvl="0"/>
            <a:r>
              <a:rPr lang="fr-FR" dirty="0" smtClean="0"/>
              <a:t>Sous-titre</a:t>
            </a:r>
            <a:endParaRPr lang="fr-FR" dirty="0"/>
          </a:p>
        </p:txBody>
      </p:sp>
      <p:sp>
        <p:nvSpPr>
          <p:cNvPr id="23" name="Espace réservé du texte 7"/>
          <p:cNvSpPr>
            <a:spLocks noGrp="1"/>
          </p:cNvSpPr>
          <p:nvPr>
            <p:ph type="body" sz="quarter" idx="24" hasCustomPrompt="1"/>
          </p:nvPr>
        </p:nvSpPr>
        <p:spPr>
          <a:xfrm>
            <a:off x="2132184" y="5452726"/>
            <a:ext cx="1719736" cy="167891"/>
          </a:xfrm>
        </p:spPr>
        <p:txBody>
          <a:bodyPr>
            <a:noAutofit/>
          </a:bodyPr>
          <a:lstStyle>
            <a:lvl1pPr marL="0" indent="0" algn="l">
              <a:buNone/>
              <a:defRPr sz="1400" b="1">
                <a:solidFill>
                  <a:schemeClr val="tx1"/>
                </a:solidFill>
                <a:latin typeface="Century Gothic" panose="020B0502020202020204" pitchFamily="34" charset="0"/>
              </a:defRPr>
            </a:lvl1pPr>
          </a:lstStyle>
          <a:p>
            <a:pPr lvl="0"/>
            <a:r>
              <a:rPr lang="fr-FR" dirty="0" smtClean="0"/>
              <a:t>Titre</a:t>
            </a:r>
            <a:endParaRPr lang="fr-FR" dirty="0"/>
          </a:p>
        </p:txBody>
      </p:sp>
      <p:sp>
        <p:nvSpPr>
          <p:cNvPr id="24" name="Espace réservé du texte 12"/>
          <p:cNvSpPr>
            <a:spLocks noGrp="1"/>
          </p:cNvSpPr>
          <p:nvPr>
            <p:ph type="body" sz="quarter" idx="25" hasCustomPrompt="1"/>
          </p:nvPr>
        </p:nvSpPr>
        <p:spPr>
          <a:xfrm>
            <a:off x="2132184" y="5661248"/>
            <a:ext cx="1719736" cy="1080120"/>
          </a:xfrm>
        </p:spPr>
        <p:txBody>
          <a:bodyPr>
            <a:normAutofit/>
          </a:bodyPr>
          <a:lstStyle>
            <a:lvl1pPr marL="0" indent="0" algn="l">
              <a:buFontTx/>
              <a:buNone/>
              <a:defRPr sz="1200" b="1">
                <a:solidFill>
                  <a:srgbClr val="009EE0"/>
                </a:solidFill>
                <a:latin typeface="Century Gothic" panose="020B0502020202020204" pitchFamily="34" charset="0"/>
              </a:defRPr>
            </a:lvl1pPr>
          </a:lstStyle>
          <a:p>
            <a:pPr lvl="0"/>
            <a:r>
              <a:rPr lang="fr-FR" dirty="0" smtClean="0"/>
              <a:t>Sous-titre</a:t>
            </a:r>
            <a:endParaRPr lang="fr-FR" dirty="0"/>
          </a:p>
        </p:txBody>
      </p:sp>
      <p:sp>
        <p:nvSpPr>
          <p:cNvPr id="25" name="Espace réservé du texte 7"/>
          <p:cNvSpPr>
            <a:spLocks noGrp="1"/>
          </p:cNvSpPr>
          <p:nvPr>
            <p:ph type="body" sz="quarter" idx="26" hasCustomPrompt="1"/>
          </p:nvPr>
        </p:nvSpPr>
        <p:spPr>
          <a:xfrm>
            <a:off x="6516214" y="5085184"/>
            <a:ext cx="2016225" cy="216024"/>
          </a:xfrm>
        </p:spPr>
        <p:txBody>
          <a:bodyPr>
            <a:noAutofit/>
          </a:bodyPr>
          <a:lstStyle>
            <a:lvl1pPr marL="0" indent="0" algn="l">
              <a:buNone/>
              <a:defRPr sz="1400" b="1">
                <a:solidFill>
                  <a:schemeClr val="tx1"/>
                </a:solidFill>
                <a:latin typeface="Century Gothic" panose="020B0502020202020204" pitchFamily="34" charset="0"/>
              </a:defRPr>
            </a:lvl1pPr>
          </a:lstStyle>
          <a:p>
            <a:pPr lvl="0"/>
            <a:r>
              <a:rPr lang="fr-FR" dirty="0" smtClean="0"/>
              <a:t>Titre</a:t>
            </a:r>
            <a:endParaRPr lang="fr-FR" dirty="0"/>
          </a:p>
        </p:txBody>
      </p:sp>
      <p:sp>
        <p:nvSpPr>
          <p:cNvPr id="26" name="Espace réservé du texte 12"/>
          <p:cNvSpPr>
            <a:spLocks noGrp="1"/>
          </p:cNvSpPr>
          <p:nvPr>
            <p:ph type="body" sz="quarter" idx="27" hasCustomPrompt="1"/>
          </p:nvPr>
        </p:nvSpPr>
        <p:spPr>
          <a:xfrm>
            <a:off x="6516215" y="5293706"/>
            <a:ext cx="2016225" cy="1231638"/>
          </a:xfrm>
        </p:spPr>
        <p:txBody>
          <a:bodyPr>
            <a:normAutofit/>
          </a:bodyPr>
          <a:lstStyle>
            <a:lvl1pPr marL="0" indent="0" algn="l">
              <a:buFontTx/>
              <a:buNone/>
              <a:defRPr sz="1200" b="1">
                <a:solidFill>
                  <a:srgbClr val="009EE0"/>
                </a:solidFill>
                <a:latin typeface="Century Gothic" panose="020B0502020202020204" pitchFamily="34" charset="0"/>
              </a:defRPr>
            </a:lvl1pPr>
          </a:lstStyle>
          <a:p>
            <a:pPr lvl="0"/>
            <a:r>
              <a:rPr lang="fr-FR" dirty="0" smtClean="0"/>
              <a:t>Sous-titre</a:t>
            </a:r>
            <a:endParaRPr lang="fr-FR" dirty="0"/>
          </a:p>
        </p:txBody>
      </p:sp>
    </p:spTree>
    <p:extLst>
      <p:ext uri="{BB962C8B-B14F-4D97-AF65-F5344CB8AC3E}">
        <p14:creationId xmlns:p14="http://schemas.microsoft.com/office/powerpoint/2010/main" val="3310768880"/>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_Disposition personnalisée">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0" y="-1331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7" name="Espace réservé du numéro de diapositive 5"/>
          <p:cNvSpPr>
            <a:spLocks noGrp="1"/>
          </p:cNvSpPr>
          <p:nvPr>
            <p:ph type="sldNum" sz="quarter" idx="12"/>
          </p:nvPr>
        </p:nvSpPr>
        <p:spPr>
          <a:xfrm>
            <a:off x="6553200" y="6356350"/>
            <a:ext cx="2133600" cy="365125"/>
          </a:xfrm>
        </p:spPr>
        <p:txBody>
          <a:bodyPr/>
          <a:lstStyle/>
          <a:p>
            <a:fld id="{4F81D135-329C-4302-B372-ECB4C1DD15C4}" type="slidenum">
              <a:rPr lang="fr-FR" smtClean="0">
                <a:solidFill>
                  <a:prstClr val="black">
                    <a:tint val="75000"/>
                  </a:prstClr>
                </a:solidFill>
              </a:rPr>
              <a:pPr/>
              <a:t>‹N°›</a:t>
            </a:fld>
            <a:endParaRPr lang="fr-FR">
              <a:solidFill>
                <a:prstClr val="black">
                  <a:tint val="75000"/>
                </a:prstClr>
              </a:solidFill>
            </a:endParaRPr>
          </a:p>
        </p:txBody>
      </p:sp>
      <p:pic>
        <p:nvPicPr>
          <p:cNvPr id="28" name="Imagen 29"/>
          <p:cNvPicPr>
            <a:picLocks noChangeAspect="1"/>
          </p:cNvPicPr>
          <p:nvPr/>
        </p:nvPicPr>
        <p:blipFill>
          <a:blip r:embed="rId3"/>
          <a:stretch>
            <a:fillRect/>
          </a:stretch>
        </p:blipFill>
        <p:spPr>
          <a:xfrm>
            <a:off x="575556" y="4708784"/>
            <a:ext cx="216024" cy="174213"/>
          </a:xfrm>
          <a:prstGeom prst="rect">
            <a:avLst/>
          </a:prstGeom>
        </p:spPr>
      </p:pic>
      <p:pic>
        <p:nvPicPr>
          <p:cNvPr id="29" name="Imagen 32"/>
          <p:cNvPicPr>
            <a:picLocks noChangeAspect="1"/>
          </p:cNvPicPr>
          <p:nvPr/>
        </p:nvPicPr>
        <p:blipFill>
          <a:blip r:embed="rId4"/>
          <a:stretch>
            <a:fillRect/>
          </a:stretch>
        </p:blipFill>
        <p:spPr>
          <a:xfrm>
            <a:off x="3339408" y="4679187"/>
            <a:ext cx="216024" cy="216024"/>
          </a:xfrm>
          <a:prstGeom prst="rect">
            <a:avLst/>
          </a:prstGeom>
        </p:spPr>
      </p:pic>
      <p:pic>
        <p:nvPicPr>
          <p:cNvPr id="30" name="Imagen 35"/>
          <p:cNvPicPr>
            <a:picLocks noChangeAspect="1"/>
          </p:cNvPicPr>
          <p:nvPr/>
        </p:nvPicPr>
        <p:blipFill>
          <a:blip r:embed="rId5"/>
          <a:stretch>
            <a:fillRect/>
          </a:stretch>
        </p:blipFill>
        <p:spPr>
          <a:xfrm>
            <a:off x="6300192" y="4718096"/>
            <a:ext cx="216024" cy="216024"/>
          </a:xfrm>
          <a:prstGeom prst="rect">
            <a:avLst/>
          </a:prstGeom>
        </p:spPr>
      </p:pic>
      <p:sp>
        <p:nvSpPr>
          <p:cNvPr id="31" name="Espace réservé du texte 7"/>
          <p:cNvSpPr>
            <a:spLocks noGrp="1"/>
          </p:cNvSpPr>
          <p:nvPr>
            <p:ph type="body" sz="quarter" idx="20" hasCustomPrompt="1"/>
          </p:nvPr>
        </p:nvSpPr>
        <p:spPr>
          <a:xfrm>
            <a:off x="1691680" y="2708920"/>
            <a:ext cx="6408712" cy="3448882"/>
          </a:xfrm>
        </p:spPr>
        <p:txBody>
          <a:bodyPr>
            <a:noAutofit/>
          </a:bodyPr>
          <a:lstStyle>
            <a:lvl1pPr marL="285750" indent="-285750" algn="l">
              <a:buClr>
                <a:srgbClr val="0092CF"/>
              </a:buClr>
              <a:buFont typeface="Arial" panose="020B0604020202020204" pitchFamily="34" charset="0"/>
              <a:buChar char="•"/>
              <a:defRPr sz="1400" b="0">
                <a:latin typeface="Century Gothic" panose="020B0502020202020204" pitchFamily="34" charset="0"/>
              </a:defRPr>
            </a:lvl1pPr>
          </a:lstStyle>
          <a:p>
            <a:pPr lvl="0"/>
            <a:r>
              <a:rPr lang="fr-FR" dirty="0" smtClean="0"/>
              <a:t>Liste</a:t>
            </a:r>
            <a:endParaRPr lang="fr-FR" dirty="0"/>
          </a:p>
        </p:txBody>
      </p:sp>
      <p:sp>
        <p:nvSpPr>
          <p:cNvPr id="32" name="Titre 1"/>
          <p:cNvSpPr>
            <a:spLocks noGrp="1"/>
          </p:cNvSpPr>
          <p:nvPr>
            <p:ph type="title" hasCustomPrompt="1"/>
          </p:nvPr>
        </p:nvSpPr>
        <p:spPr>
          <a:xfrm>
            <a:off x="467544" y="1340768"/>
            <a:ext cx="7704856" cy="360040"/>
          </a:xfrm>
        </p:spPr>
        <p:txBody>
          <a:bodyPr>
            <a:normAutofit/>
          </a:bodyPr>
          <a:lstStyle>
            <a:lvl1pPr algn="l">
              <a:defRPr sz="2000" b="1">
                <a:solidFill>
                  <a:srgbClr val="009EE0"/>
                </a:solidFill>
                <a:latin typeface="Century Gothic" panose="020B0502020202020204" pitchFamily="34" charset="0"/>
              </a:defRPr>
            </a:lvl1pPr>
          </a:lstStyle>
          <a:p>
            <a:r>
              <a:rPr lang="fr-FR" dirty="0" smtClean="0"/>
              <a:t>Titre</a:t>
            </a:r>
            <a:endParaRPr lang="fr-FR" dirty="0"/>
          </a:p>
        </p:txBody>
      </p:sp>
      <p:sp>
        <p:nvSpPr>
          <p:cNvPr id="33" name="Espace réservé du texte 7"/>
          <p:cNvSpPr>
            <a:spLocks noGrp="1"/>
          </p:cNvSpPr>
          <p:nvPr>
            <p:ph type="body" sz="quarter" idx="13" hasCustomPrompt="1"/>
          </p:nvPr>
        </p:nvSpPr>
        <p:spPr>
          <a:xfrm>
            <a:off x="468313" y="1844874"/>
            <a:ext cx="7704087" cy="503237"/>
          </a:xfrm>
        </p:spPr>
        <p:txBody>
          <a:bodyPr>
            <a:normAutofit/>
          </a:bodyPr>
          <a:lstStyle>
            <a:lvl1pPr marL="0" indent="0">
              <a:buNone/>
              <a:defRPr sz="1200">
                <a:latin typeface="Century Gothic" panose="020B0502020202020204" pitchFamily="34" charset="0"/>
              </a:defRPr>
            </a:lvl1pPr>
          </a:lstStyle>
          <a:p>
            <a:pPr lvl="0"/>
            <a:r>
              <a:rPr lang="fr-FR" dirty="0" smtClean="0"/>
              <a:t>SOUS-TITRE_</a:t>
            </a:r>
            <a:endParaRPr lang="fr-FR" dirty="0"/>
          </a:p>
        </p:txBody>
      </p:sp>
    </p:spTree>
    <p:extLst>
      <p:ext uri="{BB962C8B-B14F-4D97-AF65-F5344CB8AC3E}">
        <p14:creationId xmlns:p14="http://schemas.microsoft.com/office/powerpoint/2010/main" val="47994499"/>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4_Disposition personnalisée">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0" y="-1"/>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itre 1"/>
          <p:cNvSpPr>
            <a:spLocks noGrp="1"/>
          </p:cNvSpPr>
          <p:nvPr>
            <p:ph type="title" hasCustomPrompt="1"/>
          </p:nvPr>
        </p:nvSpPr>
        <p:spPr>
          <a:xfrm>
            <a:off x="1187624" y="1988840"/>
            <a:ext cx="2520280" cy="2016224"/>
          </a:xfrm>
        </p:spPr>
        <p:txBody>
          <a:bodyPr>
            <a:normAutofit/>
          </a:bodyPr>
          <a:lstStyle>
            <a:lvl1pPr algn="ctr">
              <a:defRPr sz="3200" b="1">
                <a:solidFill>
                  <a:srgbClr val="009EE0"/>
                </a:solidFill>
                <a:latin typeface="Century Gothic" panose="020B0502020202020204" pitchFamily="34" charset="0"/>
              </a:defRPr>
            </a:lvl1pPr>
          </a:lstStyle>
          <a:p>
            <a:r>
              <a:rPr lang="fr-FR" dirty="0" smtClean="0"/>
              <a:t>Titre</a:t>
            </a:r>
            <a:endParaRPr lang="fr-FR" dirty="0"/>
          </a:p>
        </p:txBody>
      </p:sp>
      <p:sp>
        <p:nvSpPr>
          <p:cNvPr id="8" name="Espace réservé du numéro de diapositive 6"/>
          <p:cNvSpPr>
            <a:spLocks noGrp="1"/>
          </p:cNvSpPr>
          <p:nvPr>
            <p:ph type="sldNum" sz="quarter" idx="12"/>
          </p:nvPr>
        </p:nvSpPr>
        <p:spPr>
          <a:xfrm>
            <a:off x="6553200" y="6356350"/>
            <a:ext cx="2133600" cy="365125"/>
          </a:xfrm>
        </p:spPr>
        <p:txBody>
          <a:bodyPr/>
          <a:lstStyle/>
          <a:p>
            <a:fld id="{4F81D135-329C-4302-B372-ECB4C1DD15C4}"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531375262"/>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24_Disposition personnalisée">
    <p:spTree>
      <p:nvGrpSpPr>
        <p:cNvPr id="1" name=""/>
        <p:cNvGrpSpPr/>
        <p:nvPr/>
      </p:nvGrpSpPr>
      <p:grpSpPr>
        <a:xfrm>
          <a:off x="0" y="0"/>
          <a:ext cx="0" cy="0"/>
          <a:chOff x="0" y="0"/>
          <a:chExt cx="0" cy="0"/>
        </a:xfrm>
      </p:grpSpPr>
      <p:pic>
        <p:nvPicPr>
          <p:cNvPr id="7" name="Image 6"/>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a:ext>
            </a:extLst>
          </a:blip>
          <a:srcRect/>
          <a:stretch/>
        </p:blipFill>
        <p:spPr>
          <a:xfrm>
            <a:off x="0" y="0"/>
            <a:ext cx="9144000" cy="6858000"/>
          </a:xfrm>
          <a:prstGeom prst="rect">
            <a:avLst/>
          </a:prstGeom>
        </p:spPr>
      </p:pic>
      <p:pic>
        <p:nvPicPr>
          <p:cNvPr id="13" name="Image 1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207" y="2132856"/>
            <a:ext cx="5498138" cy="5193363"/>
          </a:xfrm>
          <a:prstGeom prst="rect">
            <a:avLst/>
          </a:prstGeom>
        </p:spPr>
      </p:pic>
      <p:sp>
        <p:nvSpPr>
          <p:cNvPr id="14" name="Titre 1"/>
          <p:cNvSpPr>
            <a:spLocks noGrp="1"/>
          </p:cNvSpPr>
          <p:nvPr>
            <p:ph type="title" hasCustomPrompt="1"/>
          </p:nvPr>
        </p:nvSpPr>
        <p:spPr>
          <a:xfrm>
            <a:off x="1280702" y="3573016"/>
            <a:ext cx="2880320" cy="2448272"/>
          </a:xfrm>
        </p:spPr>
        <p:txBody>
          <a:bodyPr anchor="ctr">
            <a:noAutofit/>
          </a:bodyPr>
          <a:lstStyle>
            <a:lvl1pPr algn="ctr">
              <a:defRPr sz="3200" b="1">
                <a:solidFill>
                  <a:srgbClr val="009EE0"/>
                </a:solidFill>
                <a:latin typeface="Century Gothic" panose="020B0502020202020204" pitchFamily="34" charset="0"/>
              </a:defRPr>
            </a:lvl1pPr>
          </a:lstStyle>
          <a:p>
            <a:r>
              <a:rPr lang="fr-FR" dirty="0" smtClean="0"/>
              <a:t>Titre</a:t>
            </a:r>
            <a:endParaRPr lang="fr-FR" dirty="0"/>
          </a:p>
        </p:txBody>
      </p:sp>
      <p:sp>
        <p:nvSpPr>
          <p:cNvPr id="5" name="Espace réservé du numéro de diapositive 5"/>
          <p:cNvSpPr>
            <a:spLocks noGrp="1"/>
          </p:cNvSpPr>
          <p:nvPr>
            <p:ph type="sldNum" sz="quarter" idx="12"/>
          </p:nvPr>
        </p:nvSpPr>
        <p:spPr>
          <a:xfrm>
            <a:off x="6553200" y="6356350"/>
            <a:ext cx="2133600" cy="365125"/>
          </a:xfrm>
        </p:spPr>
        <p:txBody>
          <a:bodyPr/>
          <a:lstStyle/>
          <a:p>
            <a:fld id="{E9C12E94-F041-47C6-BE79-91075AA2E16C}"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1873607388"/>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1_Disposition personnalisée">
    <p:spTree>
      <p:nvGrpSpPr>
        <p:cNvPr id="1" name=""/>
        <p:cNvGrpSpPr/>
        <p:nvPr/>
      </p:nvGrpSpPr>
      <p:grpSpPr>
        <a:xfrm>
          <a:off x="0" y="0"/>
          <a:ext cx="0" cy="0"/>
          <a:chOff x="0" y="0"/>
          <a:chExt cx="0" cy="0"/>
        </a:xfrm>
      </p:grpSpPr>
      <p:pic>
        <p:nvPicPr>
          <p:cNvPr id="1026" name="Picture 2" descr="C:\Users\ESE\Documents\Horizon 2015\Déploiement\Modèle PPT\JPEG\FONS TEMPLATE PPT SC.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12379"/>
            <a:ext cx="9144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11" name="Titre 1"/>
          <p:cNvSpPr>
            <a:spLocks noGrp="1"/>
          </p:cNvSpPr>
          <p:nvPr>
            <p:ph type="title" hasCustomPrompt="1"/>
          </p:nvPr>
        </p:nvSpPr>
        <p:spPr>
          <a:xfrm>
            <a:off x="395536" y="476672"/>
            <a:ext cx="5486400" cy="566738"/>
          </a:xfrm>
        </p:spPr>
        <p:txBody>
          <a:bodyPr anchor="ctr">
            <a:normAutofit/>
          </a:bodyPr>
          <a:lstStyle>
            <a:lvl1pPr algn="l">
              <a:defRPr sz="2400" b="1">
                <a:solidFill>
                  <a:schemeClr val="tx1">
                    <a:lumMod val="75000"/>
                    <a:lumOff val="25000"/>
                  </a:schemeClr>
                </a:solidFill>
                <a:latin typeface="Century Gothic" panose="020B0502020202020204" pitchFamily="34" charset="0"/>
              </a:defRPr>
            </a:lvl1pPr>
          </a:lstStyle>
          <a:p>
            <a:r>
              <a:rPr lang="fr-FR" dirty="0" smtClean="0"/>
              <a:t>Titre</a:t>
            </a:r>
            <a:endParaRPr lang="fr-FR" dirty="0"/>
          </a:p>
        </p:txBody>
      </p:sp>
      <p:sp>
        <p:nvSpPr>
          <p:cNvPr id="12" name="Espace réservé du numéro de diapositive 6"/>
          <p:cNvSpPr>
            <a:spLocks noGrp="1"/>
          </p:cNvSpPr>
          <p:nvPr>
            <p:ph type="sldNum" sz="quarter" idx="12"/>
          </p:nvPr>
        </p:nvSpPr>
        <p:spPr>
          <a:xfrm>
            <a:off x="6553200" y="6356350"/>
            <a:ext cx="2133600" cy="365125"/>
          </a:xfrm>
        </p:spPr>
        <p:txBody>
          <a:bodyPr/>
          <a:lstStyle/>
          <a:p>
            <a:fld id="{4F81D135-329C-4302-B372-ECB4C1DD15C4}" type="slidenum">
              <a:rPr lang="fr-FR" smtClean="0">
                <a:solidFill>
                  <a:prstClr val="black">
                    <a:tint val="75000"/>
                  </a:prstClr>
                </a:solidFill>
              </a:rPr>
              <a:pPr/>
              <a:t>‹N°›</a:t>
            </a:fld>
            <a:endParaRPr lang="fr-FR">
              <a:solidFill>
                <a:prstClr val="black">
                  <a:tint val="75000"/>
                </a:prstClr>
              </a:solidFill>
            </a:endParaRPr>
          </a:p>
        </p:txBody>
      </p:sp>
      <p:sp>
        <p:nvSpPr>
          <p:cNvPr id="13" name="Espace réservé du texte 8"/>
          <p:cNvSpPr>
            <a:spLocks noGrp="1"/>
          </p:cNvSpPr>
          <p:nvPr>
            <p:ph type="body" sz="quarter" idx="13" hasCustomPrompt="1"/>
          </p:nvPr>
        </p:nvSpPr>
        <p:spPr>
          <a:xfrm>
            <a:off x="395536" y="1845444"/>
            <a:ext cx="2592090" cy="287412"/>
          </a:xfrm>
        </p:spPr>
        <p:txBody>
          <a:bodyPr anchor="ctr">
            <a:noAutofit/>
          </a:bodyPr>
          <a:lstStyle>
            <a:lvl1pPr marL="0" indent="0">
              <a:buNone/>
              <a:defRPr sz="1600" b="1">
                <a:solidFill>
                  <a:srgbClr val="009EE0"/>
                </a:solidFill>
              </a:defRPr>
            </a:lvl1pPr>
          </a:lstStyle>
          <a:p>
            <a:pPr lvl="0"/>
            <a:r>
              <a:rPr lang="fr-FR" dirty="0" smtClean="0"/>
              <a:t>SOUS-TITRE</a:t>
            </a:r>
            <a:endParaRPr lang="fr-FR" dirty="0"/>
          </a:p>
        </p:txBody>
      </p:sp>
      <p:sp>
        <p:nvSpPr>
          <p:cNvPr id="19" name="Espace réservé du texte 8"/>
          <p:cNvSpPr>
            <a:spLocks noGrp="1"/>
          </p:cNvSpPr>
          <p:nvPr>
            <p:ph type="body" sz="quarter" idx="15" hasCustomPrompt="1"/>
          </p:nvPr>
        </p:nvSpPr>
        <p:spPr>
          <a:xfrm>
            <a:off x="3275856" y="1844824"/>
            <a:ext cx="2592090" cy="287412"/>
          </a:xfrm>
        </p:spPr>
        <p:txBody>
          <a:bodyPr anchor="ctr">
            <a:noAutofit/>
          </a:bodyPr>
          <a:lstStyle>
            <a:lvl1pPr marL="0" indent="0">
              <a:buNone/>
              <a:defRPr sz="1600" b="1">
                <a:solidFill>
                  <a:srgbClr val="009EE0"/>
                </a:solidFill>
              </a:defRPr>
            </a:lvl1pPr>
          </a:lstStyle>
          <a:p>
            <a:pPr lvl="0"/>
            <a:r>
              <a:rPr lang="fr-FR" dirty="0" smtClean="0"/>
              <a:t>SOUS-TITRE</a:t>
            </a:r>
            <a:endParaRPr lang="fr-FR" dirty="0"/>
          </a:p>
        </p:txBody>
      </p:sp>
      <p:sp>
        <p:nvSpPr>
          <p:cNvPr id="21" name="Espace réservé du texte 8"/>
          <p:cNvSpPr>
            <a:spLocks noGrp="1"/>
          </p:cNvSpPr>
          <p:nvPr>
            <p:ph type="body" sz="quarter" idx="17" hasCustomPrompt="1"/>
          </p:nvPr>
        </p:nvSpPr>
        <p:spPr>
          <a:xfrm>
            <a:off x="6156176" y="1844824"/>
            <a:ext cx="2592090" cy="287412"/>
          </a:xfrm>
        </p:spPr>
        <p:txBody>
          <a:bodyPr anchor="ctr">
            <a:noAutofit/>
          </a:bodyPr>
          <a:lstStyle>
            <a:lvl1pPr marL="0" indent="0">
              <a:buNone/>
              <a:defRPr sz="1600" b="1">
                <a:solidFill>
                  <a:srgbClr val="009EE0"/>
                </a:solidFill>
              </a:defRPr>
            </a:lvl1pPr>
          </a:lstStyle>
          <a:p>
            <a:pPr lvl="0"/>
            <a:r>
              <a:rPr lang="fr-FR" dirty="0" smtClean="0"/>
              <a:t>SOUS-TITRE</a:t>
            </a:r>
            <a:endParaRPr lang="fr-FR" dirty="0"/>
          </a:p>
        </p:txBody>
      </p:sp>
      <p:sp>
        <p:nvSpPr>
          <p:cNvPr id="23" name="Espace réservé du texte 8"/>
          <p:cNvSpPr>
            <a:spLocks noGrp="1"/>
          </p:cNvSpPr>
          <p:nvPr>
            <p:ph type="body" sz="quarter" idx="19" hasCustomPrompt="1"/>
          </p:nvPr>
        </p:nvSpPr>
        <p:spPr>
          <a:xfrm>
            <a:off x="6308576" y="4581128"/>
            <a:ext cx="2592090" cy="287412"/>
          </a:xfrm>
        </p:spPr>
        <p:txBody>
          <a:bodyPr anchor="ctr">
            <a:noAutofit/>
          </a:bodyPr>
          <a:lstStyle>
            <a:lvl1pPr marL="0" indent="0">
              <a:buNone/>
              <a:defRPr sz="1600" b="1">
                <a:solidFill>
                  <a:schemeClr val="bg1"/>
                </a:solidFill>
              </a:defRPr>
            </a:lvl1pPr>
          </a:lstStyle>
          <a:p>
            <a:pPr lvl="0"/>
            <a:r>
              <a:rPr lang="fr-FR" dirty="0" smtClean="0"/>
              <a:t>SOUS-TITRE</a:t>
            </a:r>
            <a:endParaRPr lang="fr-FR" dirty="0"/>
          </a:p>
        </p:txBody>
      </p:sp>
      <p:sp>
        <p:nvSpPr>
          <p:cNvPr id="24" name="Espace réservé du texte 10"/>
          <p:cNvSpPr>
            <a:spLocks noGrp="1"/>
          </p:cNvSpPr>
          <p:nvPr>
            <p:ph type="body" sz="quarter" idx="20" hasCustomPrompt="1"/>
          </p:nvPr>
        </p:nvSpPr>
        <p:spPr>
          <a:xfrm>
            <a:off x="6308576" y="5012929"/>
            <a:ext cx="2592090" cy="1656431"/>
          </a:xfrm>
        </p:spPr>
        <p:txBody>
          <a:bodyPr>
            <a:normAutofit/>
          </a:bodyPr>
          <a:lstStyle>
            <a:lvl1pPr marL="0" indent="0">
              <a:buNone/>
              <a:defRPr sz="1200">
                <a:solidFill>
                  <a:schemeClr val="bg1"/>
                </a:solidFill>
              </a:defRPr>
            </a:lvl1pPr>
          </a:lstStyle>
          <a:p>
            <a:pPr lvl="0"/>
            <a:r>
              <a:rPr lang="fr-FR" dirty="0" smtClean="0"/>
              <a:t>Contenu</a:t>
            </a:r>
            <a:endParaRPr lang="fr-FR" dirty="0"/>
          </a:p>
        </p:txBody>
      </p:sp>
      <p:sp>
        <p:nvSpPr>
          <p:cNvPr id="15" name="Espace réservé du texte 10"/>
          <p:cNvSpPr>
            <a:spLocks noGrp="1"/>
          </p:cNvSpPr>
          <p:nvPr>
            <p:ph type="body" sz="quarter" idx="21"/>
          </p:nvPr>
        </p:nvSpPr>
        <p:spPr>
          <a:xfrm>
            <a:off x="395536" y="2276872"/>
            <a:ext cx="2592288" cy="1800200"/>
          </a:xfrm>
        </p:spPr>
        <p:txBody>
          <a:bodyPr>
            <a:normAutofit/>
          </a:bodyPr>
          <a:lstStyle>
            <a:lvl1pPr marL="0" indent="0" algn="l" defTabSz="914400" rtl="0" eaLnBrk="1" latinLnBrk="0" hangingPunct="1">
              <a:spcBef>
                <a:spcPct val="20000"/>
              </a:spcBef>
              <a:buClr>
                <a:srgbClr val="0092CF"/>
              </a:buClr>
              <a:buNone/>
              <a:defRPr lang="fr-FR" sz="1600" kern="1200" dirty="0" smtClean="0">
                <a:solidFill>
                  <a:schemeClr val="tx1">
                    <a:lumMod val="75000"/>
                    <a:lumOff val="25000"/>
                  </a:schemeClr>
                </a:solidFill>
                <a:latin typeface="+mn-lt"/>
                <a:ea typeface="+mn-ea"/>
                <a:cs typeface="+mn-cs"/>
              </a:defRPr>
            </a:lvl1pPr>
            <a:lvl2pPr marL="355600" indent="-177800">
              <a:buClr>
                <a:srgbClr val="0092CF"/>
              </a:buClr>
              <a:buFont typeface="Arial" panose="020B0604020202020204" pitchFamily="34" charset="0"/>
              <a:buChar char="•"/>
              <a:defRPr sz="1600">
                <a:solidFill>
                  <a:schemeClr val="tx1">
                    <a:lumMod val="75000"/>
                    <a:lumOff val="25000"/>
                  </a:schemeClr>
                </a:solidFill>
              </a:defRPr>
            </a:lvl2pPr>
            <a:lvl3pPr marL="531813" indent="-176213">
              <a:buClr>
                <a:srgbClr val="0092CF"/>
              </a:buClr>
              <a:buFont typeface="Wingdings" panose="05000000000000000000" pitchFamily="2" charset="2"/>
              <a:buChar char="§"/>
              <a:defRPr sz="1400">
                <a:solidFill>
                  <a:schemeClr val="tx1">
                    <a:lumMod val="75000"/>
                    <a:lumOff val="25000"/>
                  </a:schemeClr>
                </a:solidFill>
              </a:defRPr>
            </a:lvl3pPr>
            <a:lvl4pPr marL="723900" indent="-192088">
              <a:buClr>
                <a:srgbClr val="0092CF"/>
              </a:buClr>
              <a:defRPr sz="1200">
                <a:solidFill>
                  <a:schemeClr val="tx1">
                    <a:lumMod val="75000"/>
                    <a:lumOff val="25000"/>
                  </a:schemeClr>
                </a:solidFill>
              </a:defRPr>
            </a:lvl4pPr>
            <a:lvl5pPr marL="900113" indent="-176213">
              <a:buClr>
                <a:srgbClr val="0092CF"/>
              </a:buClr>
              <a:buFont typeface="Wingdings" panose="05000000000000000000" pitchFamily="2" charset="2"/>
              <a:buChar char="Ø"/>
              <a:defRPr sz="1200">
                <a:solidFill>
                  <a:schemeClr val="tx1">
                    <a:lumMod val="75000"/>
                    <a:lumOff val="25000"/>
                  </a:schemeClr>
                </a:solidFill>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smtClean="0"/>
          </a:p>
        </p:txBody>
      </p:sp>
      <p:sp>
        <p:nvSpPr>
          <p:cNvPr id="16" name="Espace réservé du texte 10"/>
          <p:cNvSpPr>
            <a:spLocks noGrp="1"/>
          </p:cNvSpPr>
          <p:nvPr>
            <p:ph type="body" sz="quarter" idx="22"/>
          </p:nvPr>
        </p:nvSpPr>
        <p:spPr>
          <a:xfrm>
            <a:off x="3275856" y="2276872"/>
            <a:ext cx="2592288" cy="1800200"/>
          </a:xfrm>
        </p:spPr>
        <p:txBody>
          <a:bodyPr>
            <a:normAutofit/>
          </a:bodyPr>
          <a:lstStyle>
            <a:lvl1pPr marL="0" indent="0" algn="l" defTabSz="914400" rtl="0" eaLnBrk="1" latinLnBrk="0" hangingPunct="1">
              <a:spcBef>
                <a:spcPct val="20000"/>
              </a:spcBef>
              <a:buClr>
                <a:srgbClr val="0092CF"/>
              </a:buClr>
              <a:buNone/>
              <a:defRPr lang="fr-FR" sz="1600" kern="1200" dirty="0" smtClean="0">
                <a:solidFill>
                  <a:srgbClr val="58595B"/>
                </a:solidFill>
                <a:latin typeface="+mn-lt"/>
                <a:ea typeface="+mn-ea"/>
                <a:cs typeface="+mn-cs"/>
              </a:defRPr>
            </a:lvl1pPr>
            <a:lvl2pPr marL="355600" indent="-177800">
              <a:buClr>
                <a:srgbClr val="0092CF"/>
              </a:buClr>
              <a:buFont typeface="Arial" panose="020B0604020202020204" pitchFamily="34" charset="0"/>
              <a:buChar char="•"/>
              <a:defRPr sz="1600">
                <a:solidFill>
                  <a:srgbClr val="58595B"/>
                </a:solidFill>
              </a:defRPr>
            </a:lvl2pPr>
            <a:lvl3pPr marL="531813" indent="-176213">
              <a:buClr>
                <a:srgbClr val="0092CF"/>
              </a:buClr>
              <a:buFont typeface="Wingdings" panose="05000000000000000000" pitchFamily="2" charset="2"/>
              <a:buChar char="§"/>
              <a:defRPr sz="1400">
                <a:solidFill>
                  <a:srgbClr val="58595B"/>
                </a:solidFill>
              </a:defRPr>
            </a:lvl3pPr>
            <a:lvl4pPr marL="723900" indent="-192088">
              <a:buClr>
                <a:srgbClr val="0092CF"/>
              </a:buClr>
              <a:defRPr sz="1200">
                <a:solidFill>
                  <a:srgbClr val="58595B"/>
                </a:solidFill>
              </a:defRPr>
            </a:lvl4pPr>
            <a:lvl5pPr marL="900113" indent="-176213">
              <a:buClr>
                <a:srgbClr val="0092CF"/>
              </a:buClr>
              <a:buFont typeface="Wingdings" panose="05000000000000000000" pitchFamily="2" charset="2"/>
              <a:buChar char="Ø"/>
              <a:defRPr sz="1200">
                <a:solidFill>
                  <a:srgbClr val="58595B"/>
                </a:solidFill>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smtClean="0"/>
          </a:p>
        </p:txBody>
      </p:sp>
      <p:sp>
        <p:nvSpPr>
          <p:cNvPr id="17" name="Espace réservé du texte 10"/>
          <p:cNvSpPr>
            <a:spLocks noGrp="1"/>
          </p:cNvSpPr>
          <p:nvPr>
            <p:ph type="body" sz="quarter" idx="23"/>
          </p:nvPr>
        </p:nvSpPr>
        <p:spPr>
          <a:xfrm>
            <a:off x="6156176" y="2276872"/>
            <a:ext cx="2592288" cy="1800200"/>
          </a:xfrm>
        </p:spPr>
        <p:txBody>
          <a:bodyPr>
            <a:normAutofit/>
          </a:bodyPr>
          <a:lstStyle>
            <a:lvl1pPr marL="0" indent="0" algn="l" defTabSz="914400" rtl="0" eaLnBrk="1" latinLnBrk="0" hangingPunct="1">
              <a:spcBef>
                <a:spcPct val="20000"/>
              </a:spcBef>
              <a:buClr>
                <a:srgbClr val="0092CF"/>
              </a:buClr>
              <a:buNone/>
              <a:defRPr lang="fr-FR" sz="1600" kern="1200" dirty="0" smtClean="0">
                <a:solidFill>
                  <a:srgbClr val="58595B"/>
                </a:solidFill>
                <a:latin typeface="+mn-lt"/>
                <a:ea typeface="+mn-ea"/>
                <a:cs typeface="+mn-cs"/>
              </a:defRPr>
            </a:lvl1pPr>
            <a:lvl2pPr marL="355600" indent="-177800">
              <a:buClr>
                <a:srgbClr val="0092CF"/>
              </a:buClr>
              <a:buFont typeface="Arial" panose="020B0604020202020204" pitchFamily="34" charset="0"/>
              <a:buChar char="•"/>
              <a:defRPr sz="1600">
                <a:solidFill>
                  <a:srgbClr val="58595B"/>
                </a:solidFill>
              </a:defRPr>
            </a:lvl2pPr>
            <a:lvl3pPr marL="531813" indent="-176213">
              <a:buClr>
                <a:srgbClr val="0092CF"/>
              </a:buClr>
              <a:buFont typeface="Wingdings" panose="05000000000000000000" pitchFamily="2" charset="2"/>
              <a:buChar char="§"/>
              <a:defRPr sz="1400">
                <a:solidFill>
                  <a:srgbClr val="58595B"/>
                </a:solidFill>
              </a:defRPr>
            </a:lvl3pPr>
            <a:lvl4pPr marL="723900" indent="-192088">
              <a:buClr>
                <a:srgbClr val="0092CF"/>
              </a:buClr>
              <a:defRPr sz="1200">
                <a:solidFill>
                  <a:srgbClr val="58595B"/>
                </a:solidFill>
              </a:defRPr>
            </a:lvl4pPr>
            <a:lvl5pPr marL="900113" indent="-176213">
              <a:buClr>
                <a:srgbClr val="0092CF"/>
              </a:buClr>
              <a:buFont typeface="Wingdings" panose="05000000000000000000" pitchFamily="2" charset="2"/>
              <a:buChar char="Ø"/>
              <a:defRPr sz="1200">
                <a:solidFill>
                  <a:srgbClr val="58595B"/>
                </a:solidFill>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smtClean="0"/>
          </a:p>
        </p:txBody>
      </p:sp>
    </p:spTree>
    <p:extLst>
      <p:ext uri="{BB962C8B-B14F-4D97-AF65-F5344CB8AC3E}">
        <p14:creationId xmlns:p14="http://schemas.microsoft.com/office/powerpoint/2010/main" val="1247361019"/>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2_Disposition personnalisée">
    <p:spTree>
      <p:nvGrpSpPr>
        <p:cNvPr id="1" name=""/>
        <p:cNvGrpSpPr/>
        <p:nvPr/>
      </p:nvGrpSpPr>
      <p:grpSpPr>
        <a:xfrm>
          <a:off x="0" y="0"/>
          <a:ext cx="0" cy="0"/>
          <a:chOff x="0" y="0"/>
          <a:chExt cx="0" cy="0"/>
        </a:xfrm>
      </p:grpSpPr>
      <p:pic>
        <p:nvPicPr>
          <p:cNvPr id="2050" name="Picture 2" descr="C:\Users\ESE\Documents\Horizon 2015\Déploiement\Modèle PPT\JPEG\SC plein.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 y="-11915"/>
            <a:ext cx="9144001" cy="6858001"/>
          </a:xfrm>
          <a:prstGeom prst="rect">
            <a:avLst/>
          </a:prstGeom>
          <a:noFill/>
          <a:extLst>
            <a:ext uri="{909E8E84-426E-40DD-AFC4-6F175D3DCCD1}">
              <a14:hiddenFill xmlns:a14="http://schemas.microsoft.com/office/drawing/2010/main">
                <a:solidFill>
                  <a:srgbClr val="FFFFFF"/>
                </a:solidFill>
              </a14:hiddenFill>
            </a:ext>
          </a:extLst>
        </p:spPr>
      </p:pic>
      <p:sp>
        <p:nvSpPr>
          <p:cNvPr id="15" name="Titre 1"/>
          <p:cNvSpPr>
            <a:spLocks noGrp="1"/>
          </p:cNvSpPr>
          <p:nvPr>
            <p:ph type="title" hasCustomPrompt="1"/>
          </p:nvPr>
        </p:nvSpPr>
        <p:spPr>
          <a:xfrm>
            <a:off x="467544" y="476672"/>
            <a:ext cx="5486400" cy="566738"/>
          </a:xfrm>
        </p:spPr>
        <p:txBody>
          <a:bodyPr anchor="ctr">
            <a:normAutofit/>
          </a:bodyPr>
          <a:lstStyle>
            <a:lvl1pPr algn="l">
              <a:defRPr sz="2400" b="1">
                <a:solidFill>
                  <a:schemeClr val="tx1">
                    <a:lumMod val="75000"/>
                    <a:lumOff val="25000"/>
                  </a:schemeClr>
                </a:solidFill>
                <a:latin typeface="Century Gothic" panose="020B0502020202020204" pitchFamily="34" charset="0"/>
              </a:defRPr>
            </a:lvl1pPr>
          </a:lstStyle>
          <a:p>
            <a:r>
              <a:rPr lang="fr-FR" dirty="0" smtClean="0"/>
              <a:t>Titre</a:t>
            </a:r>
            <a:endParaRPr lang="fr-FR" dirty="0"/>
          </a:p>
        </p:txBody>
      </p:sp>
      <p:sp>
        <p:nvSpPr>
          <p:cNvPr id="16" name="Espace réservé du numéro de diapositive 6"/>
          <p:cNvSpPr>
            <a:spLocks noGrp="1"/>
          </p:cNvSpPr>
          <p:nvPr>
            <p:ph type="sldNum" sz="quarter" idx="12"/>
          </p:nvPr>
        </p:nvSpPr>
        <p:spPr>
          <a:xfrm>
            <a:off x="6553200" y="6356350"/>
            <a:ext cx="2133600" cy="365125"/>
          </a:xfrm>
        </p:spPr>
        <p:txBody>
          <a:bodyPr/>
          <a:lstStyle/>
          <a:p>
            <a:fld id="{4F81D135-329C-4302-B372-ECB4C1DD15C4}" type="slidenum">
              <a:rPr lang="fr-FR" smtClean="0">
                <a:solidFill>
                  <a:prstClr val="black">
                    <a:tint val="75000"/>
                  </a:prstClr>
                </a:solidFill>
              </a:rPr>
              <a:pPr/>
              <a:t>‹N°›</a:t>
            </a:fld>
            <a:endParaRPr lang="fr-FR">
              <a:solidFill>
                <a:prstClr val="black">
                  <a:tint val="75000"/>
                </a:prstClr>
              </a:solidFill>
            </a:endParaRPr>
          </a:p>
        </p:txBody>
      </p:sp>
      <p:sp>
        <p:nvSpPr>
          <p:cNvPr id="17" name="Espace réservé du texte 8"/>
          <p:cNvSpPr>
            <a:spLocks noGrp="1"/>
          </p:cNvSpPr>
          <p:nvPr>
            <p:ph type="body" sz="quarter" idx="13" hasCustomPrompt="1"/>
          </p:nvPr>
        </p:nvSpPr>
        <p:spPr>
          <a:xfrm>
            <a:off x="539750" y="1845444"/>
            <a:ext cx="3600202" cy="287412"/>
          </a:xfrm>
        </p:spPr>
        <p:txBody>
          <a:bodyPr anchor="ctr">
            <a:noAutofit/>
          </a:bodyPr>
          <a:lstStyle>
            <a:lvl1pPr marL="0" indent="0">
              <a:buNone/>
              <a:defRPr sz="1600" b="1">
                <a:solidFill>
                  <a:srgbClr val="009EE0"/>
                </a:solidFill>
              </a:defRPr>
            </a:lvl1pPr>
          </a:lstStyle>
          <a:p>
            <a:pPr lvl="0"/>
            <a:r>
              <a:rPr lang="fr-FR" dirty="0" smtClean="0"/>
              <a:t>SOUS-TITRE</a:t>
            </a:r>
            <a:endParaRPr lang="fr-FR" dirty="0"/>
          </a:p>
        </p:txBody>
      </p:sp>
      <p:sp>
        <p:nvSpPr>
          <p:cNvPr id="25" name="Espace réservé du texte 8"/>
          <p:cNvSpPr>
            <a:spLocks noGrp="1"/>
          </p:cNvSpPr>
          <p:nvPr>
            <p:ph type="body" sz="quarter" idx="15" hasCustomPrompt="1"/>
          </p:nvPr>
        </p:nvSpPr>
        <p:spPr>
          <a:xfrm>
            <a:off x="4932238" y="1844824"/>
            <a:ext cx="3600202" cy="287412"/>
          </a:xfrm>
        </p:spPr>
        <p:txBody>
          <a:bodyPr anchor="ctr">
            <a:noAutofit/>
          </a:bodyPr>
          <a:lstStyle>
            <a:lvl1pPr marL="0" indent="0">
              <a:buNone/>
              <a:defRPr sz="1600" b="1">
                <a:solidFill>
                  <a:srgbClr val="009EE0"/>
                </a:solidFill>
              </a:defRPr>
            </a:lvl1pPr>
          </a:lstStyle>
          <a:p>
            <a:pPr lvl="0"/>
            <a:r>
              <a:rPr lang="fr-FR" dirty="0" smtClean="0"/>
              <a:t>SOUS-TITRE</a:t>
            </a:r>
            <a:endParaRPr lang="fr-FR" dirty="0"/>
          </a:p>
        </p:txBody>
      </p:sp>
      <p:sp>
        <p:nvSpPr>
          <p:cNvPr id="9" name="Espace réservé du texte 10"/>
          <p:cNvSpPr>
            <a:spLocks noGrp="1"/>
          </p:cNvSpPr>
          <p:nvPr>
            <p:ph type="body" sz="quarter" idx="21"/>
          </p:nvPr>
        </p:nvSpPr>
        <p:spPr>
          <a:xfrm>
            <a:off x="539552" y="2276872"/>
            <a:ext cx="3600400" cy="1800200"/>
          </a:xfrm>
        </p:spPr>
        <p:txBody>
          <a:bodyPr>
            <a:normAutofit/>
          </a:bodyPr>
          <a:lstStyle>
            <a:lvl1pPr marL="0" indent="0" algn="l" defTabSz="914400" rtl="0" eaLnBrk="1" latinLnBrk="0" hangingPunct="1">
              <a:spcBef>
                <a:spcPct val="20000"/>
              </a:spcBef>
              <a:buClr>
                <a:srgbClr val="0092CF"/>
              </a:buClr>
              <a:buNone/>
              <a:defRPr lang="fr-FR" sz="1600" kern="1200" dirty="0" smtClean="0">
                <a:solidFill>
                  <a:schemeClr val="tx1">
                    <a:lumMod val="75000"/>
                    <a:lumOff val="25000"/>
                  </a:schemeClr>
                </a:solidFill>
                <a:latin typeface="+mn-lt"/>
                <a:ea typeface="+mn-ea"/>
                <a:cs typeface="+mn-cs"/>
              </a:defRPr>
            </a:lvl1pPr>
            <a:lvl2pPr marL="355600" indent="-177800">
              <a:buClr>
                <a:srgbClr val="0092CF"/>
              </a:buClr>
              <a:buFont typeface="Arial" panose="020B0604020202020204" pitchFamily="34" charset="0"/>
              <a:buChar char="•"/>
              <a:defRPr sz="1600">
                <a:solidFill>
                  <a:schemeClr val="tx1">
                    <a:lumMod val="75000"/>
                    <a:lumOff val="25000"/>
                  </a:schemeClr>
                </a:solidFill>
              </a:defRPr>
            </a:lvl2pPr>
            <a:lvl3pPr marL="531813" indent="-176213">
              <a:buClr>
                <a:srgbClr val="0092CF"/>
              </a:buClr>
              <a:buFont typeface="Wingdings" panose="05000000000000000000" pitchFamily="2" charset="2"/>
              <a:buChar char="§"/>
              <a:defRPr sz="1400">
                <a:solidFill>
                  <a:schemeClr val="tx1">
                    <a:lumMod val="75000"/>
                    <a:lumOff val="25000"/>
                  </a:schemeClr>
                </a:solidFill>
              </a:defRPr>
            </a:lvl3pPr>
            <a:lvl4pPr marL="723900" indent="-192088">
              <a:buClr>
                <a:srgbClr val="0092CF"/>
              </a:buClr>
              <a:defRPr sz="1200">
                <a:solidFill>
                  <a:schemeClr val="tx1">
                    <a:lumMod val="75000"/>
                    <a:lumOff val="25000"/>
                  </a:schemeClr>
                </a:solidFill>
              </a:defRPr>
            </a:lvl4pPr>
            <a:lvl5pPr marL="900113" indent="-176213">
              <a:buClr>
                <a:srgbClr val="0092CF"/>
              </a:buClr>
              <a:buFont typeface="Wingdings" panose="05000000000000000000" pitchFamily="2" charset="2"/>
              <a:buChar char="Ø"/>
              <a:defRPr sz="1200">
                <a:solidFill>
                  <a:schemeClr val="tx1">
                    <a:lumMod val="75000"/>
                    <a:lumOff val="25000"/>
                  </a:schemeClr>
                </a:solidFill>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smtClean="0"/>
          </a:p>
        </p:txBody>
      </p:sp>
      <p:sp>
        <p:nvSpPr>
          <p:cNvPr id="12" name="Espace réservé du texte 10"/>
          <p:cNvSpPr>
            <a:spLocks noGrp="1"/>
          </p:cNvSpPr>
          <p:nvPr>
            <p:ph type="body" sz="quarter" idx="22"/>
          </p:nvPr>
        </p:nvSpPr>
        <p:spPr>
          <a:xfrm>
            <a:off x="4932040" y="2276872"/>
            <a:ext cx="3600400" cy="1800200"/>
          </a:xfrm>
        </p:spPr>
        <p:txBody>
          <a:bodyPr>
            <a:normAutofit/>
          </a:bodyPr>
          <a:lstStyle>
            <a:lvl1pPr marL="0" indent="0" algn="l" defTabSz="914400" rtl="0" eaLnBrk="1" latinLnBrk="0" hangingPunct="1">
              <a:spcBef>
                <a:spcPct val="20000"/>
              </a:spcBef>
              <a:buClr>
                <a:srgbClr val="0092CF"/>
              </a:buClr>
              <a:buNone/>
              <a:defRPr lang="fr-FR" sz="1600" kern="1200" dirty="0" smtClean="0">
                <a:solidFill>
                  <a:schemeClr val="tx1">
                    <a:lumMod val="75000"/>
                    <a:lumOff val="25000"/>
                  </a:schemeClr>
                </a:solidFill>
                <a:latin typeface="+mn-lt"/>
                <a:ea typeface="+mn-ea"/>
                <a:cs typeface="+mn-cs"/>
              </a:defRPr>
            </a:lvl1pPr>
            <a:lvl2pPr marL="355600" indent="-177800">
              <a:buClr>
                <a:srgbClr val="0092CF"/>
              </a:buClr>
              <a:buFont typeface="Arial" panose="020B0604020202020204" pitchFamily="34" charset="0"/>
              <a:buChar char="•"/>
              <a:defRPr sz="1600">
                <a:solidFill>
                  <a:schemeClr val="tx1">
                    <a:lumMod val="75000"/>
                    <a:lumOff val="25000"/>
                  </a:schemeClr>
                </a:solidFill>
              </a:defRPr>
            </a:lvl2pPr>
            <a:lvl3pPr marL="531813" indent="-176213">
              <a:buClr>
                <a:srgbClr val="0092CF"/>
              </a:buClr>
              <a:buFont typeface="Wingdings" panose="05000000000000000000" pitchFamily="2" charset="2"/>
              <a:buChar char="§"/>
              <a:defRPr sz="1400">
                <a:solidFill>
                  <a:schemeClr val="tx1">
                    <a:lumMod val="75000"/>
                    <a:lumOff val="25000"/>
                  </a:schemeClr>
                </a:solidFill>
              </a:defRPr>
            </a:lvl3pPr>
            <a:lvl4pPr marL="723900" indent="-192088">
              <a:buClr>
                <a:srgbClr val="0092CF"/>
              </a:buClr>
              <a:defRPr sz="1200">
                <a:solidFill>
                  <a:schemeClr val="tx1">
                    <a:lumMod val="75000"/>
                    <a:lumOff val="25000"/>
                  </a:schemeClr>
                </a:solidFill>
              </a:defRPr>
            </a:lvl4pPr>
            <a:lvl5pPr marL="900113" indent="-176213">
              <a:buClr>
                <a:srgbClr val="0092CF"/>
              </a:buClr>
              <a:buFont typeface="Wingdings" panose="05000000000000000000" pitchFamily="2" charset="2"/>
              <a:buChar char="Ø"/>
              <a:defRPr sz="1200">
                <a:solidFill>
                  <a:schemeClr val="tx1">
                    <a:lumMod val="75000"/>
                    <a:lumOff val="25000"/>
                  </a:schemeClr>
                </a:solidFill>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smtClean="0"/>
          </a:p>
        </p:txBody>
      </p:sp>
    </p:spTree>
    <p:extLst>
      <p:ext uri="{BB962C8B-B14F-4D97-AF65-F5344CB8AC3E}">
        <p14:creationId xmlns:p14="http://schemas.microsoft.com/office/powerpoint/2010/main" val="899214641"/>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4_Disposition personnalisée">
    <p:spTree>
      <p:nvGrpSpPr>
        <p:cNvPr id="1" name=""/>
        <p:cNvGrpSpPr/>
        <p:nvPr/>
      </p:nvGrpSpPr>
      <p:grpSpPr>
        <a:xfrm>
          <a:off x="0" y="0"/>
          <a:ext cx="0" cy="0"/>
          <a:chOff x="0" y="0"/>
          <a:chExt cx="0" cy="0"/>
        </a:xfrm>
      </p:grpSpPr>
      <p:pic>
        <p:nvPicPr>
          <p:cNvPr id="12290" name="Picture 2" descr="C:\Users\ESE\Documents\Horizon 2015\Déploiement\Modèle PPT\JPEG\FONS TEMPLATE PPT-21.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0007" y="0"/>
            <a:ext cx="9144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itre 1"/>
          <p:cNvSpPr>
            <a:spLocks noGrp="1"/>
          </p:cNvSpPr>
          <p:nvPr>
            <p:ph type="title" hasCustomPrompt="1"/>
          </p:nvPr>
        </p:nvSpPr>
        <p:spPr>
          <a:xfrm>
            <a:off x="395536" y="476672"/>
            <a:ext cx="5486400" cy="566738"/>
          </a:xfrm>
        </p:spPr>
        <p:txBody>
          <a:bodyPr anchor="ctr">
            <a:normAutofit/>
          </a:bodyPr>
          <a:lstStyle>
            <a:lvl1pPr algn="l">
              <a:defRPr sz="2400" b="1">
                <a:solidFill>
                  <a:schemeClr val="tx1">
                    <a:lumMod val="75000"/>
                    <a:lumOff val="25000"/>
                  </a:schemeClr>
                </a:solidFill>
                <a:latin typeface="Century Gothic" panose="020B0502020202020204" pitchFamily="34" charset="0"/>
              </a:defRPr>
            </a:lvl1pPr>
          </a:lstStyle>
          <a:p>
            <a:r>
              <a:rPr lang="fr-FR" dirty="0" smtClean="0"/>
              <a:t>Titre</a:t>
            </a:r>
            <a:endParaRPr lang="fr-FR" dirty="0"/>
          </a:p>
        </p:txBody>
      </p:sp>
      <p:sp>
        <p:nvSpPr>
          <p:cNvPr id="17" name="Espace réservé du texte 8"/>
          <p:cNvSpPr>
            <a:spLocks noGrp="1"/>
          </p:cNvSpPr>
          <p:nvPr>
            <p:ph type="body" sz="quarter" idx="19" hasCustomPrompt="1"/>
          </p:nvPr>
        </p:nvSpPr>
        <p:spPr>
          <a:xfrm>
            <a:off x="251520" y="4700914"/>
            <a:ext cx="2592090" cy="287412"/>
          </a:xfrm>
        </p:spPr>
        <p:txBody>
          <a:bodyPr anchor="ctr">
            <a:noAutofit/>
          </a:bodyPr>
          <a:lstStyle>
            <a:lvl1pPr marL="0" indent="0">
              <a:buNone/>
              <a:defRPr sz="1600" b="1">
                <a:solidFill>
                  <a:schemeClr val="bg1"/>
                </a:solidFill>
              </a:defRPr>
            </a:lvl1pPr>
          </a:lstStyle>
          <a:p>
            <a:pPr lvl="0"/>
            <a:r>
              <a:rPr lang="fr-FR" dirty="0" smtClean="0"/>
              <a:t>SOUS-TITRE</a:t>
            </a:r>
            <a:endParaRPr lang="fr-FR" dirty="0"/>
          </a:p>
        </p:txBody>
      </p:sp>
      <p:sp>
        <p:nvSpPr>
          <p:cNvPr id="18" name="Espace réservé du texte 10"/>
          <p:cNvSpPr>
            <a:spLocks noGrp="1"/>
          </p:cNvSpPr>
          <p:nvPr>
            <p:ph type="body" sz="quarter" idx="20" hasCustomPrompt="1"/>
          </p:nvPr>
        </p:nvSpPr>
        <p:spPr>
          <a:xfrm>
            <a:off x="251520" y="5132715"/>
            <a:ext cx="2592090" cy="1656431"/>
          </a:xfrm>
        </p:spPr>
        <p:txBody>
          <a:bodyPr>
            <a:normAutofit/>
          </a:bodyPr>
          <a:lstStyle>
            <a:lvl1pPr marL="0" indent="0">
              <a:buNone/>
              <a:defRPr sz="1200">
                <a:solidFill>
                  <a:schemeClr val="bg1"/>
                </a:solidFill>
              </a:defRPr>
            </a:lvl1pPr>
          </a:lstStyle>
          <a:p>
            <a:pPr lvl="0"/>
            <a:r>
              <a:rPr lang="fr-FR" dirty="0" smtClean="0"/>
              <a:t>Contenu</a:t>
            </a:r>
            <a:endParaRPr lang="fr-FR" dirty="0"/>
          </a:p>
        </p:txBody>
      </p:sp>
      <p:sp>
        <p:nvSpPr>
          <p:cNvPr id="19" name="Espace réservé du numéro de diapositive 6"/>
          <p:cNvSpPr>
            <a:spLocks noGrp="1"/>
          </p:cNvSpPr>
          <p:nvPr>
            <p:ph type="sldNum" sz="quarter" idx="12"/>
          </p:nvPr>
        </p:nvSpPr>
        <p:spPr>
          <a:xfrm>
            <a:off x="6553200" y="6356350"/>
            <a:ext cx="2133600" cy="365125"/>
          </a:xfrm>
        </p:spPr>
        <p:txBody>
          <a:bodyPr/>
          <a:lstStyle/>
          <a:p>
            <a:fld id="{4F81D135-329C-4302-B372-ECB4C1DD15C4}" type="slidenum">
              <a:rPr lang="fr-FR" smtClean="0">
                <a:solidFill>
                  <a:prstClr val="black">
                    <a:tint val="75000"/>
                  </a:prstClr>
                </a:solidFill>
              </a:rPr>
              <a:pPr/>
              <a:t>‹N°›</a:t>
            </a:fld>
            <a:endParaRPr lang="fr-FR">
              <a:solidFill>
                <a:prstClr val="black">
                  <a:tint val="75000"/>
                </a:prstClr>
              </a:solidFill>
            </a:endParaRPr>
          </a:p>
        </p:txBody>
      </p:sp>
      <p:sp>
        <p:nvSpPr>
          <p:cNvPr id="20" name="Espace réservé du texte 8"/>
          <p:cNvSpPr>
            <a:spLocks noGrp="1"/>
          </p:cNvSpPr>
          <p:nvPr>
            <p:ph type="body" sz="quarter" idx="13" hasCustomPrompt="1"/>
          </p:nvPr>
        </p:nvSpPr>
        <p:spPr>
          <a:xfrm>
            <a:off x="395536" y="1845444"/>
            <a:ext cx="2592090" cy="287412"/>
          </a:xfrm>
        </p:spPr>
        <p:txBody>
          <a:bodyPr anchor="ctr">
            <a:noAutofit/>
          </a:bodyPr>
          <a:lstStyle>
            <a:lvl1pPr marL="0" indent="0">
              <a:buNone/>
              <a:defRPr sz="1600" b="1">
                <a:solidFill>
                  <a:srgbClr val="009EE0"/>
                </a:solidFill>
              </a:defRPr>
            </a:lvl1pPr>
          </a:lstStyle>
          <a:p>
            <a:pPr lvl="0"/>
            <a:r>
              <a:rPr lang="fr-FR" dirty="0" smtClean="0"/>
              <a:t>SOUS-TITRE</a:t>
            </a:r>
            <a:endParaRPr lang="fr-FR" dirty="0"/>
          </a:p>
        </p:txBody>
      </p:sp>
      <p:sp>
        <p:nvSpPr>
          <p:cNvPr id="21" name="Espace réservé du texte 8"/>
          <p:cNvSpPr>
            <a:spLocks noGrp="1"/>
          </p:cNvSpPr>
          <p:nvPr>
            <p:ph type="body" sz="quarter" idx="15" hasCustomPrompt="1"/>
          </p:nvPr>
        </p:nvSpPr>
        <p:spPr>
          <a:xfrm>
            <a:off x="3275856" y="1844824"/>
            <a:ext cx="2592090" cy="287412"/>
          </a:xfrm>
        </p:spPr>
        <p:txBody>
          <a:bodyPr anchor="ctr">
            <a:noAutofit/>
          </a:bodyPr>
          <a:lstStyle>
            <a:lvl1pPr marL="0" indent="0">
              <a:buNone/>
              <a:defRPr sz="1600" b="1">
                <a:solidFill>
                  <a:srgbClr val="009EE0"/>
                </a:solidFill>
              </a:defRPr>
            </a:lvl1pPr>
          </a:lstStyle>
          <a:p>
            <a:pPr lvl="0"/>
            <a:r>
              <a:rPr lang="fr-FR" dirty="0" smtClean="0"/>
              <a:t>SOUS-TITRE</a:t>
            </a:r>
            <a:endParaRPr lang="fr-FR" dirty="0"/>
          </a:p>
        </p:txBody>
      </p:sp>
      <p:sp>
        <p:nvSpPr>
          <p:cNvPr id="22" name="Espace réservé du texte 8"/>
          <p:cNvSpPr>
            <a:spLocks noGrp="1"/>
          </p:cNvSpPr>
          <p:nvPr>
            <p:ph type="body" sz="quarter" idx="17" hasCustomPrompt="1"/>
          </p:nvPr>
        </p:nvSpPr>
        <p:spPr>
          <a:xfrm>
            <a:off x="6156176" y="1844824"/>
            <a:ext cx="2592090" cy="287412"/>
          </a:xfrm>
        </p:spPr>
        <p:txBody>
          <a:bodyPr anchor="ctr">
            <a:noAutofit/>
          </a:bodyPr>
          <a:lstStyle>
            <a:lvl1pPr marL="0" indent="0">
              <a:buNone/>
              <a:defRPr sz="1600" b="1">
                <a:solidFill>
                  <a:srgbClr val="009EE0"/>
                </a:solidFill>
              </a:defRPr>
            </a:lvl1pPr>
          </a:lstStyle>
          <a:p>
            <a:pPr lvl="0"/>
            <a:r>
              <a:rPr lang="fr-FR" dirty="0" smtClean="0"/>
              <a:t>SOUS-TITRE</a:t>
            </a:r>
            <a:endParaRPr lang="fr-FR" dirty="0"/>
          </a:p>
        </p:txBody>
      </p:sp>
      <p:sp>
        <p:nvSpPr>
          <p:cNvPr id="23" name="Espace réservé du texte 10"/>
          <p:cNvSpPr>
            <a:spLocks noGrp="1"/>
          </p:cNvSpPr>
          <p:nvPr>
            <p:ph type="body" sz="quarter" idx="21"/>
          </p:nvPr>
        </p:nvSpPr>
        <p:spPr>
          <a:xfrm>
            <a:off x="395536" y="2276872"/>
            <a:ext cx="2592288" cy="1800200"/>
          </a:xfrm>
        </p:spPr>
        <p:txBody>
          <a:bodyPr>
            <a:normAutofit/>
          </a:bodyPr>
          <a:lstStyle>
            <a:lvl1pPr marL="0" indent="0" algn="l" defTabSz="914400" rtl="0" eaLnBrk="1" latinLnBrk="0" hangingPunct="1">
              <a:spcBef>
                <a:spcPct val="20000"/>
              </a:spcBef>
              <a:buClr>
                <a:srgbClr val="0092CF"/>
              </a:buClr>
              <a:buNone/>
              <a:defRPr lang="fr-FR" sz="1600" kern="1200" dirty="0" smtClean="0">
                <a:solidFill>
                  <a:schemeClr val="tx1">
                    <a:lumMod val="75000"/>
                    <a:lumOff val="25000"/>
                  </a:schemeClr>
                </a:solidFill>
                <a:latin typeface="+mn-lt"/>
                <a:ea typeface="+mn-ea"/>
                <a:cs typeface="+mn-cs"/>
              </a:defRPr>
            </a:lvl1pPr>
            <a:lvl2pPr marL="355600" indent="-177800">
              <a:buClr>
                <a:srgbClr val="0092CF"/>
              </a:buClr>
              <a:buFont typeface="Arial" panose="020B0604020202020204" pitchFamily="34" charset="0"/>
              <a:buChar char="•"/>
              <a:defRPr sz="1600">
                <a:solidFill>
                  <a:schemeClr val="tx1">
                    <a:lumMod val="75000"/>
                    <a:lumOff val="25000"/>
                  </a:schemeClr>
                </a:solidFill>
              </a:defRPr>
            </a:lvl2pPr>
            <a:lvl3pPr marL="531813" indent="-176213">
              <a:buClr>
                <a:srgbClr val="0092CF"/>
              </a:buClr>
              <a:buFont typeface="Wingdings" panose="05000000000000000000" pitchFamily="2" charset="2"/>
              <a:buChar char="§"/>
              <a:defRPr sz="1400">
                <a:solidFill>
                  <a:schemeClr val="tx1">
                    <a:lumMod val="75000"/>
                    <a:lumOff val="25000"/>
                  </a:schemeClr>
                </a:solidFill>
              </a:defRPr>
            </a:lvl3pPr>
            <a:lvl4pPr marL="723900" indent="-192088">
              <a:buClr>
                <a:srgbClr val="0092CF"/>
              </a:buClr>
              <a:defRPr sz="1200">
                <a:solidFill>
                  <a:schemeClr val="tx1">
                    <a:lumMod val="75000"/>
                    <a:lumOff val="25000"/>
                  </a:schemeClr>
                </a:solidFill>
              </a:defRPr>
            </a:lvl4pPr>
            <a:lvl5pPr marL="900113" indent="-176213">
              <a:buClr>
                <a:srgbClr val="0092CF"/>
              </a:buClr>
              <a:buFont typeface="Wingdings" panose="05000000000000000000" pitchFamily="2" charset="2"/>
              <a:buChar char="Ø"/>
              <a:defRPr sz="1200">
                <a:solidFill>
                  <a:schemeClr val="tx1">
                    <a:lumMod val="75000"/>
                    <a:lumOff val="25000"/>
                  </a:schemeClr>
                </a:solidFill>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smtClean="0"/>
          </a:p>
        </p:txBody>
      </p:sp>
      <p:sp>
        <p:nvSpPr>
          <p:cNvPr id="24" name="Espace réservé du texte 10"/>
          <p:cNvSpPr>
            <a:spLocks noGrp="1"/>
          </p:cNvSpPr>
          <p:nvPr>
            <p:ph type="body" sz="quarter" idx="22"/>
          </p:nvPr>
        </p:nvSpPr>
        <p:spPr>
          <a:xfrm>
            <a:off x="3275856" y="2276872"/>
            <a:ext cx="2592288" cy="1800200"/>
          </a:xfrm>
        </p:spPr>
        <p:txBody>
          <a:bodyPr>
            <a:normAutofit/>
          </a:bodyPr>
          <a:lstStyle>
            <a:lvl1pPr marL="0" indent="0" algn="l" defTabSz="914400" rtl="0" eaLnBrk="1" latinLnBrk="0" hangingPunct="1">
              <a:spcBef>
                <a:spcPct val="20000"/>
              </a:spcBef>
              <a:buClr>
                <a:srgbClr val="0092CF"/>
              </a:buClr>
              <a:buNone/>
              <a:defRPr lang="fr-FR" sz="1600" kern="1200" dirty="0" smtClean="0">
                <a:solidFill>
                  <a:schemeClr val="tx1">
                    <a:lumMod val="75000"/>
                    <a:lumOff val="25000"/>
                  </a:schemeClr>
                </a:solidFill>
                <a:latin typeface="+mn-lt"/>
                <a:ea typeface="+mn-ea"/>
                <a:cs typeface="+mn-cs"/>
              </a:defRPr>
            </a:lvl1pPr>
            <a:lvl2pPr marL="355600" indent="-177800">
              <a:buClr>
                <a:srgbClr val="0092CF"/>
              </a:buClr>
              <a:buFont typeface="Arial" panose="020B0604020202020204" pitchFamily="34" charset="0"/>
              <a:buChar char="•"/>
              <a:defRPr sz="1600">
                <a:solidFill>
                  <a:schemeClr val="tx1">
                    <a:lumMod val="75000"/>
                    <a:lumOff val="25000"/>
                  </a:schemeClr>
                </a:solidFill>
              </a:defRPr>
            </a:lvl2pPr>
            <a:lvl3pPr marL="531813" indent="-176213">
              <a:buClr>
                <a:srgbClr val="0092CF"/>
              </a:buClr>
              <a:buFont typeface="Wingdings" panose="05000000000000000000" pitchFamily="2" charset="2"/>
              <a:buChar char="§"/>
              <a:defRPr sz="1400">
                <a:solidFill>
                  <a:schemeClr val="tx1">
                    <a:lumMod val="75000"/>
                    <a:lumOff val="25000"/>
                  </a:schemeClr>
                </a:solidFill>
              </a:defRPr>
            </a:lvl3pPr>
            <a:lvl4pPr marL="723900" indent="-192088">
              <a:buClr>
                <a:srgbClr val="0092CF"/>
              </a:buClr>
              <a:defRPr sz="1200">
                <a:solidFill>
                  <a:schemeClr val="tx1">
                    <a:lumMod val="75000"/>
                    <a:lumOff val="25000"/>
                  </a:schemeClr>
                </a:solidFill>
              </a:defRPr>
            </a:lvl4pPr>
            <a:lvl5pPr marL="900113" indent="-176213">
              <a:buClr>
                <a:srgbClr val="0092CF"/>
              </a:buClr>
              <a:buFont typeface="Wingdings" panose="05000000000000000000" pitchFamily="2" charset="2"/>
              <a:buChar char="Ø"/>
              <a:defRPr sz="1200">
                <a:solidFill>
                  <a:schemeClr val="tx1">
                    <a:lumMod val="75000"/>
                    <a:lumOff val="25000"/>
                  </a:schemeClr>
                </a:solidFill>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smtClean="0"/>
          </a:p>
        </p:txBody>
      </p:sp>
      <p:sp>
        <p:nvSpPr>
          <p:cNvPr id="25" name="Espace réservé du texte 10"/>
          <p:cNvSpPr>
            <a:spLocks noGrp="1"/>
          </p:cNvSpPr>
          <p:nvPr>
            <p:ph type="body" sz="quarter" idx="23"/>
          </p:nvPr>
        </p:nvSpPr>
        <p:spPr>
          <a:xfrm>
            <a:off x="6156176" y="2276872"/>
            <a:ext cx="2592288" cy="1800200"/>
          </a:xfrm>
        </p:spPr>
        <p:txBody>
          <a:bodyPr>
            <a:normAutofit/>
          </a:bodyPr>
          <a:lstStyle>
            <a:lvl1pPr marL="0" indent="0" algn="l" defTabSz="914400" rtl="0" eaLnBrk="1" latinLnBrk="0" hangingPunct="1">
              <a:spcBef>
                <a:spcPct val="20000"/>
              </a:spcBef>
              <a:buClr>
                <a:srgbClr val="0092CF"/>
              </a:buClr>
              <a:buNone/>
              <a:defRPr lang="fr-FR" sz="1600" kern="1200" dirty="0" smtClean="0">
                <a:solidFill>
                  <a:schemeClr val="tx1">
                    <a:lumMod val="75000"/>
                    <a:lumOff val="25000"/>
                  </a:schemeClr>
                </a:solidFill>
                <a:latin typeface="+mn-lt"/>
                <a:ea typeface="+mn-ea"/>
                <a:cs typeface="+mn-cs"/>
              </a:defRPr>
            </a:lvl1pPr>
            <a:lvl2pPr marL="355600" indent="-177800">
              <a:buClr>
                <a:srgbClr val="0092CF"/>
              </a:buClr>
              <a:buFont typeface="Arial" panose="020B0604020202020204" pitchFamily="34" charset="0"/>
              <a:buChar char="•"/>
              <a:defRPr sz="1600">
                <a:solidFill>
                  <a:schemeClr val="tx1">
                    <a:lumMod val="75000"/>
                    <a:lumOff val="25000"/>
                  </a:schemeClr>
                </a:solidFill>
              </a:defRPr>
            </a:lvl2pPr>
            <a:lvl3pPr marL="531813" indent="-176213">
              <a:buClr>
                <a:srgbClr val="0092CF"/>
              </a:buClr>
              <a:buFont typeface="Wingdings" panose="05000000000000000000" pitchFamily="2" charset="2"/>
              <a:buChar char="§"/>
              <a:defRPr sz="1400">
                <a:solidFill>
                  <a:schemeClr val="tx1">
                    <a:lumMod val="75000"/>
                    <a:lumOff val="25000"/>
                  </a:schemeClr>
                </a:solidFill>
              </a:defRPr>
            </a:lvl3pPr>
            <a:lvl4pPr marL="723900" indent="-192088">
              <a:buClr>
                <a:srgbClr val="0092CF"/>
              </a:buClr>
              <a:defRPr sz="1200">
                <a:solidFill>
                  <a:schemeClr val="tx1">
                    <a:lumMod val="75000"/>
                    <a:lumOff val="25000"/>
                  </a:schemeClr>
                </a:solidFill>
              </a:defRPr>
            </a:lvl4pPr>
            <a:lvl5pPr marL="900113" indent="-176213">
              <a:buClr>
                <a:srgbClr val="0092CF"/>
              </a:buClr>
              <a:buFont typeface="Wingdings" panose="05000000000000000000" pitchFamily="2" charset="2"/>
              <a:buChar char="Ø"/>
              <a:defRPr sz="1200">
                <a:solidFill>
                  <a:schemeClr val="tx1">
                    <a:lumMod val="75000"/>
                    <a:lumOff val="25000"/>
                  </a:schemeClr>
                </a:solidFill>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smtClean="0"/>
          </a:p>
        </p:txBody>
      </p:sp>
    </p:spTree>
    <p:extLst>
      <p:ext uri="{BB962C8B-B14F-4D97-AF65-F5344CB8AC3E}">
        <p14:creationId xmlns:p14="http://schemas.microsoft.com/office/powerpoint/2010/main" val="3842619641"/>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5_Disposition personnalisée">
    <p:spTree>
      <p:nvGrpSpPr>
        <p:cNvPr id="1" name=""/>
        <p:cNvGrpSpPr/>
        <p:nvPr/>
      </p:nvGrpSpPr>
      <p:grpSpPr>
        <a:xfrm>
          <a:off x="0" y="0"/>
          <a:ext cx="0" cy="0"/>
          <a:chOff x="0" y="0"/>
          <a:chExt cx="0" cy="0"/>
        </a:xfrm>
      </p:grpSpPr>
      <p:pic>
        <p:nvPicPr>
          <p:cNvPr id="13314" name="Picture 2" descr="C:\Users\ESE\Documents\Horizon 2015\Déploiement\Modèle PPT\JPEG\FONS TEMPLATE PPT-14.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itre 1"/>
          <p:cNvSpPr>
            <a:spLocks noGrp="1"/>
          </p:cNvSpPr>
          <p:nvPr>
            <p:ph type="title" hasCustomPrompt="1"/>
          </p:nvPr>
        </p:nvSpPr>
        <p:spPr>
          <a:xfrm>
            <a:off x="467544" y="476672"/>
            <a:ext cx="5486400" cy="566738"/>
          </a:xfrm>
        </p:spPr>
        <p:txBody>
          <a:bodyPr anchor="ctr">
            <a:normAutofit/>
          </a:bodyPr>
          <a:lstStyle>
            <a:lvl1pPr algn="l">
              <a:defRPr sz="2400" b="1">
                <a:latin typeface="Century Gothic" panose="020B0502020202020204" pitchFamily="34" charset="0"/>
              </a:defRPr>
            </a:lvl1pPr>
          </a:lstStyle>
          <a:p>
            <a:r>
              <a:rPr lang="fr-FR" dirty="0" smtClean="0"/>
              <a:t>Titre</a:t>
            </a:r>
            <a:endParaRPr lang="fr-FR" dirty="0"/>
          </a:p>
        </p:txBody>
      </p:sp>
      <p:sp>
        <p:nvSpPr>
          <p:cNvPr id="8" name="Espace réservé du numéro de diapositive 6"/>
          <p:cNvSpPr>
            <a:spLocks noGrp="1"/>
          </p:cNvSpPr>
          <p:nvPr>
            <p:ph type="sldNum" sz="quarter" idx="12"/>
          </p:nvPr>
        </p:nvSpPr>
        <p:spPr>
          <a:xfrm>
            <a:off x="6553200" y="6356350"/>
            <a:ext cx="2133600" cy="365125"/>
          </a:xfrm>
        </p:spPr>
        <p:txBody>
          <a:bodyPr/>
          <a:lstStyle/>
          <a:p>
            <a:fld id="{4F81D135-329C-4302-B372-ECB4C1DD15C4}" type="slidenum">
              <a:rPr lang="fr-FR" smtClean="0">
                <a:solidFill>
                  <a:prstClr val="black">
                    <a:tint val="75000"/>
                  </a:prstClr>
                </a:solidFill>
              </a:rPr>
              <a:pPr/>
              <a:t>‹N°›</a:t>
            </a:fld>
            <a:endParaRPr lang="fr-FR">
              <a:solidFill>
                <a:prstClr val="black">
                  <a:tint val="75000"/>
                </a:prstClr>
              </a:solidFill>
            </a:endParaRPr>
          </a:p>
        </p:txBody>
      </p:sp>
      <p:sp>
        <p:nvSpPr>
          <p:cNvPr id="13" name="Espace réservé du texte 8"/>
          <p:cNvSpPr>
            <a:spLocks noGrp="1"/>
          </p:cNvSpPr>
          <p:nvPr>
            <p:ph type="body" sz="quarter" idx="13" hasCustomPrompt="1"/>
          </p:nvPr>
        </p:nvSpPr>
        <p:spPr>
          <a:xfrm>
            <a:off x="539750" y="1845444"/>
            <a:ext cx="3600202" cy="287412"/>
          </a:xfrm>
        </p:spPr>
        <p:txBody>
          <a:bodyPr anchor="ctr">
            <a:noAutofit/>
          </a:bodyPr>
          <a:lstStyle>
            <a:lvl1pPr marL="0" indent="0">
              <a:buNone/>
              <a:defRPr sz="1600" b="1">
                <a:solidFill>
                  <a:srgbClr val="009EE0"/>
                </a:solidFill>
              </a:defRPr>
            </a:lvl1pPr>
          </a:lstStyle>
          <a:p>
            <a:pPr lvl="0"/>
            <a:r>
              <a:rPr lang="fr-FR" dirty="0" smtClean="0"/>
              <a:t>SOUS-TITRE</a:t>
            </a:r>
            <a:endParaRPr lang="fr-FR" dirty="0"/>
          </a:p>
        </p:txBody>
      </p:sp>
      <p:sp>
        <p:nvSpPr>
          <p:cNvPr id="14" name="Espace réservé du texte 8"/>
          <p:cNvSpPr>
            <a:spLocks noGrp="1"/>
          </p:cNvSpPr>
          <p:nvPr>
            <p:ph type="body" sz="quarter" idx="15" hasCustomPrompt="1"/>
          </p:nvPr>
        </p:nvSpPr>
        <p:spPr>
          <a:xfrm>
            <a:off x="4932238" y="1844824"/>
            <a:ext cx="3600202" cy="287412"/>
          </a:xfrm>
        </p:spPr>
        <p:txBody>
          <a:bodyPr anchor="ctr">
            <a:noAutofit/>
          </a:bodyPr>
          <a:lstStyle>
            <a:lvl1pPr marL="0" indent="0">
              <a:buNone/>
              <a:defRPr sz="1600" b="1">
                <a:solidFill>
                  <a:srgbClr val="009EE0"/>
                </a:solidFill>
              </a:defRPr>
            </a:lvl1pPr>
          </a:lstStyle>
          <a:p>
            <a:pPr lvl="0"/>
            <a:r>
              <a:rPr lang="fr-FR" dirty="0" smtClean="0"/>
              <a:t>SOUS-TITRE</a:t>
            </a:r>
            <a:endParaRPr lang="fr-FR" dirty="0"/>
          </a:p>
        </p:txBody>
      </p:sp>
      <p:sp>
        <p:nvSpPr>
          <p:cNvPr id="15" name="Espace réservé du texte 10"/>
          <p:cNvSpPr>
            <a:spLocks noGrp="1"/>
          </p:cNvSpPr>
          <p:nvPr>
            <p:ph type="body" sz="quarter" idx="21"/>
          </p:nvPr>
        </p:nvSpPr>
        <p:spPr>
          <a:xfrm>
            <a:off x="539552" y="2276872"/>
            <a:ext cx="3600400" cy="1800200"/>
          </a:xfrm>
        </p:spPr>
        <p:txBody>
          <a:bodyPr>
            <a:normAutofit/>
          </a:bodyPr>
          <a:lstStyle>
            <a:lvl1pPr marL="0" indent="0" algn="l" defTabSz="914400" rtl="0" eaLnBrk="1" latinLnBrk="0" hangingPunct="1">
              <a:spcBef>
                <a:spcPct val="20000"/>
              </a:spcBef>
              <a:buClr>
                <a:srgbClr val="0092CF"/>
              </a:buClr>
              <a:buNone/>
              <a:defRPr lang="fr-FR" sz="1600" kern="1200" dirty="0" smtClean="0">
                <a:solidFill>
                  <a:schemeClr val="tx1">
                    <a:lumMod val="75000"/>
                    <a:lumOff val="25000"/>
                  </a:schemeClr>
                </a:solidFill>
                <a:latin typeface="+mn-lt"/>
                <a:ea typeface="+mn-ea"/>
                <a:cs typeface="+mn-cs"/>
              </a:defRPr>
            </a:lvl1pPr>
            <a:lvl2pPr marL="355600" indent="-177800">
              <a:buClr>
                <a:srgbClr val="0092CF"/>
              </a:buClr>
              <a:buFont typeface="Arial" panose="020B0604020202020204" pitchFamily="34" charset="0"/>
              <a:buChar char="•"/>
              <a:defRPr sz="1600">
                <a:solidFill>
                  <a:schemeClr val="tx1">
                    <a:lumMod val="75000"/>
                    <a:lumOff val="25000"/>
                  </a:schemeClr>
                </a:solidFill>
              </a:defRPr>
            </a:lvl2pPr>
            <a:lvl3pPr marL="531813" indent="-176213">
              <a:buClr>
                <a:srgbClr val="0092CF"/>
              </a:buClr>
              <a:buFont typeface="Wingdings" panose="05000000000000000000" pitchFamily="2" charset="2"/>
              <a:buChar char="§"/>
              <a:defRPr sz="1400">
                <a:solidFill>
                  <a:schemeClr val="tx1">
                    <a:lumMod val="75000"/>
                    <a:lumOff val="25000"/>
                  </a:schemeClr>
                </a:solidFill>
              </a:defRPr>
            </a:lvl3pPr>
            <a:lvl4pPr marL="723900" indent="-192088">
              <a:buClr>
                <a:srgbClr val="0092CF"/>
              </a:buClr>
              <a:defRPr sz="1200">
                <a:solidFill>
                  <a:schemeClr val="tx1">
                    <a:lumMod val="75000"/>
                    <a:lumOff val="25000"/>
                  </a:schemeClr>
                </a:solidFill>
              </a:defRPr>
            </a:lvl4pPr>
            <a:lvl5pPr marL="900113" indent="-176213">
              <a:buClr>
                <a:srgbClr val="0092CF"/>
              </a:buClr>
              <a:buFont typeface="Wingdings" panose="05000000000000000000" pitchFamily="2" charset="2"/>
              <a:buChar char="Ø"/>
              <a:defRPr sz="1200">
                <a:solidFill>
                  <a:schemeClr val="tx1">
                    <a:lumMod val="75000"/>
                    <a:lumOff val="25000"/>
                  </a:schemeClr>
                </a:solidFill>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smtClean="0"/>
          </a:p>
        </p:txBody>
      </p:sp>
      <p:sp>
        <p:nvSpPr>
          <p:cNvPr id="16" name="Espace réservé du texte 10"/>
          <p:cNvSpPr>
            <a:spLocks noGrp="1"/>
          </p:cNvSpPr>
          <p:nvPr>
            <p:ph type="body" sz="quarter" idx="22"/>
          </p:nvPr>
        </p:nvSpPr>
        <p:spPr>
          <a:xfrm>
            <a:off x="4932040" y="2276872"/>
            <a:ext cx="3600400" cy="1800200"/>
          </a:xfrm>
        </p:spPr>
        <p:txBody>
          <a:bodyPr>
            <a:normAutofit/>
          </a:bodyPr>
          <a:lstStyle>
            <a:lvl1pPr marL="0" indent="0" algn="l" defTabSz="914400" rtl="0" eaLnBrk="1" latinLnBrk="0" hangingPunct="1">
              <a:spcBef>
                <a:spcPct val="20000"/>
              </a:spcBef>
              <a:buClr>
                <a:srgbClr val="0092CF"/>
              </a:buClr>
              <a:buNone/>
              <a:defRPr lang="fr-FR" sz="1600" kern="1200" dirty="0" smtClean="0">
                <a:solidFill>
                  <a:schemeClr val="tx1">
                    <a:lumMod val="75000"/>
                    <a:lumOff val="25000"/>
                  </a:schemeClr>
                </a:solidFill>
                <a:latin typeface="+mn-lt"/>
                <a:ea typeface="+mn-ea"/>
                <a:cs typeface="+mn-cs"/>
              </a:defRPr>
            </a:lvl1pPr>
            <a:lvl2pPr marL="355600" indent="-177800">
              <a:buClr>
                <a:srgbClr val="0092CF"/>
              </a:buClr>
              <a:buFont typeface="Arial" panose="020B0604020202020204" pitchFamily="34" charset="0"/>
              <a:buChar char="•"/>
              <a:defRPr sz="1600">
                <a:solidFill>
                  <a:schemeClr val="tx1">
                    <a:lumMod val="75000"/>
                    <a:lumOff val="25000"/>
                  </a:schemeClr>
                </a:solidFill>
              </a:defRPr>
            </a:lvl2pPr>
            <a:lvl3pPr marL="531813" indent="-176213">
              <a:buClr>
                <a:srgbClr val="0092CF"/>
              </a:buClr>
              <a:buFont typeface="Wingdings" panose="05000000000000000000" pitchFamily="2" charset="2"/>
              <a:buChar char="§"/>
              <a:defRPr sz="1400">
                <a:solidFill>
                  <a:schemeClr val="tx1">
                    <a:lumMod val="75000"/>
                    <a:lumOff val="25000"/>
                  </a:schemeClr>
                </a:solidFill>
              </a:defRPr>
            </a:lvl3pPr>
            <a:lvl4pPr marL="723900" indent="-192088">
              <a:buClr>
                <a:srgbClr val="0092CF"/>
              </a:buClr>
              <a:defRPr sz="1200">
                <a:solidFill>
                  <a:schemeClr val="tx1">
                    <a:lumMod val="75000"/>
                    <a:lumOff val="25000"/>
                  </a:schemeClr>
                </a:solidFill>
              </a:defRPr>
            </a:lvl4pPr>
            <a:lvl5pPr marL="900113" indent="-176213">
              <a:buClr>
                <a:srgbClr val="0092CF"/>
              </a:buClr>
              <a:buFont typeface="Wingdings" panose="05000000000000000000" pitchFamily="2" charset="2"/>
              <a:buChar char="Ø"/>
              <a:defRPr sz="1200">
                <a:solidFill>
                  <a:schemeClr val="tx1">
                    <a:lumMod val="75000"/>
                    <a:lumOff val="25000"/>
                  </a:schemeClr>
                </a:solidFill>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smtClean="0"/>
          </a:p>
        </p:txBody>
      </p:sp>
    </p:spTree>
    <p:extLst>
      <p:ext uri="{BB962C8B-B14F-4D97-AF65-F5344CB8AC3E}">
        <p14:creationId xmlns:p14="http://schemas.microsoft.com/office/powerpoint/2010/main" val="3837720787"/>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9_Disposition personnalisée">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11558"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itre 1"/>
          <p:cNvSpPr>
            <a:spLocks noGrp="1"/>
          </p:cNvSpPr>
          <p:nvPr>
            <p:ph type="title" hasCustomPrompt="1"/>
          </p:nvPr>
        </p:nvSpPr>
        <p:spPr>
          <a:xfrm>
            <a:off x="467544" y="1484784"/>
            <a:ext cx="8229600" cy="2304256"/>
          </a:xfrm>
        </p:spPr>
        <p:txBody>
          <a:bodyPr>
            <a:normAutofit/>
          </a:bodyPr>
          <a:lstStyle>
            <a:lvl1pPr algn="ctr">
              <a:defRPr sz="2000" b="1">
                <a:solidFill>
                  <a:srgbClr val="009EE0"/>
                </a:solidFill>
                <a:latin typeface="Century Gothic" panose="020B0502020202020204" pitchFamily="34" charset="0"/>
              </a:defRPr>
            </a:lvl1pPr>
          </a:lstStyle>
          <a:p>
            <a:r>
              <a:rPr lang="fr-FR" dirty="0" smtClean="0"/>
              <a:t>Contenu</a:t>
            </a:r>
            <a:endParaRPr lang="fr-FR" dirty="0"/>
          </a:p>
        </p:txBody>
      </p:sp>
      <p:sp>
        <p:nvSpPr>
          <p:cNvPr id="8" name="Espace réservé du numéro de diapositive 5"/>
          <p:cNvSpPr>
            <a:spLocks noGrp="1"/>
          </p:cNvSpPr>
          <p:nvPr>
            <p:ph type="sldNum" sz="quarter" idx="12"/>
          </p:nvPr>
        </p:nvSpPr>
        <p:spPr>
          <a:xfrm>
            <a:off x="6553200" y="6356350"/>
            <a:ext cx="2133600" cy="365125"/>
          </a:xfrm>
        </p:spPr>
        <p:txBody>
          <a:bodyPr/>
          <a:lstStyle/>
          <a:p>
            <a:fld id="{4F81D135-329C-4302-B372-ECB4C1DD15C4}"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3381411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27_Disposition personnalisée">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7820166" y="0"/>
            <a:ext cx="1319027" cy="791570"/>
          </a:xfrm>
          <a:prstGeom prst="rect">
            <a:avLst/>
          </a:prstGeom>
          <a:noFill/>
          <a:extLst>
            <a:ext uri="{909E8E84-426E-40DD-AFC4-6F175D3DCCD1}">
              <a14:hiddenFill xmlns:a14="http://schemas.microsoft.com/office/drawing/2010/main">
                <a:solidFill>
                  <a:srgbClr val="FFFFFF"/>
                </a:solidFill>
              </a14:hiddenFill>
            </a:ext>
          </a:extLst>
        </p:spPr>
      </p:pic>
      <p:sp>
        <p:nvSpPr>
          <p:cNvPr id="6" name="Titre 1"/>
          <p:cNvSpPr>
            <a:spLocks noGrp="1"/>
          </p:cNvSpPr>
          <p:nvPr>
            <p:ph type="title" hasCustomPrompt="1"/>
          </p:nvPr>
        </p:nvSpPr>
        <p:spPr>
          <a:xfrm>
            <a:off x="467544" y="476672"/>
            <a:ext cx="5486400" cy="566738"/>
          </a:xfrm>
        </p:spPr>
        <p:txBody>
          <a:bodyPr anchor="ctr">
            <a:normAutofit/>
          </a:bodyPr>
          <a:lstStyle>
            <a:lvl1pPr algn="l">
              <a:defRPr sz="2400" b="1">
                <a:latin typeface="Century Gothic" panose="020B0502020202020204" pitchFamily="34" charset="0"/>
              </a:defRPr>
            </a:lvl1pPr>
          </a:lstStyle>
          <a:p>
            <a:r>
              <a:rPr lang="fr-FR" dirty="0" smtClean="0"/>
              <a:t>Titre</a:t>
            </a:r>
            <a:endParaRPr lang="fr-FR" dirty="0"/>
          </a:p>
        </p:txBody>
      </p:sp>
      <p:sp>
        <p:nvSpPr>
          <p:cNvPr id="10" name="Espace réservé du numéro de diapositive 6"/>
          <p:cNvSpPr>
            <a:spLocks noGrp="1"/>
          </p:cNvSpPr>
          <p:nvPr>
            <p:ph type="sldNum" sz="quarter" idx="12"/>
          </p:nvPr>
        </p:nvSpPr>
        <p:spPr>
          <a:xfrm>
            <a:off x="6553200" y="6356350"/>
            <a:ext cx="2133600" cy="365125"/>
          </a:xfrm>
        </p:spPr>
        <p:txBody>
          <a:bodyPr/>
          <a:lstStyle/>
          <a:p>
            <a:fld id="{4F81D135-329C-4302-B372-ECB4C1DD15C4}" type="slidenum">
              <a:rPr lang="fr-FR" smtClean="0"/>
              <a:t>‹N°›</a:t>
            </a:fld>
            <a:endParaRPr lang="fr-FR"/>
          </a:p>
        </p:txBody>
      </p:sp>
      <p:sp>
        <p:nvSpPr>
          <p:cNvPr id="11" name="Espace réservé du texte 8"/>
          <p:cNvSpPr>
            <a:spLocks noGrp="1"/>
          </p:cNvSpPr>
          <p:nvPr>
            <p:ph type="body" sz="quarter" idx="13" hasCustomPrompt="1"/>
          </p:nvPr>
        </p:nvSpPr>
        <p:spPr>
          <a:xfrm>
            <a:off x="539750" y="2349500"/>
            <a:ext cx="3600202" cy="287412"/>
          </a:xfrm>
        </p:spPr>
        <p:txBody>
          <a:bodyPr anchor="ctr">
            <a:noAutofit/>
          </a:bodyPr>
          <a:lstStyle>
            <a:lvl1pPr marL="0" indent="0">
              <a:buNone/>
              <a:defRPr sz="1600" b="1">
                <a:solidFill>
                  <a:srgbClr val="009EE0"/>
                </a:solidFill>
              </a:defRPr>
            </a:lvl1pPr>
          </a:lstStyle>
          <a:p>
            <a:pPr lvl="0"/>
            <a:r>
              <a:rPr lang="fr-FR" dirty="0" smtClean="0"/>
              <a:t>SOUS-TITRE</a:t>
            </a:r>
            <a:endParaRPr lang="fr-FR" dirty="0"/>
          </a:p>
        </p:txBody>
      </p:sp>
      <p:sp>
        <p:nvSpPr>
          <p:cNvPr id="12" name="Espace réservé du texte 10"/>
          <p:cNvSpPr>
            <a:spLocks noGrp="1"/>
          </p:cNvSpPr>
          <p:nvPr>
            <p:ph type="body" sz="quarter" idx="14"/>
          </p:nvPr>
        </p:nvSpPr>
        <p:spPr>
          <a:xfrm>
            <a:off x="539750" y="2781300"/>
            <a:ext cx="3600202" cy="2663825"/>
          </a:xfrm>
        </p:spPr>
        <p:txBody>
          <a:bodyPr>
            <a:normAutofit/>
          </a:bodyPr>
          <a:lstStyle>
            <a:lvl1pPr marL="0" indent="0" algn="l" defTabSz="914400" rtl="0" eaLnBrk="1" latinLnBrk="0" hangingPunct="1">
              <a:spcBef>
                <a:spcPct val="20000"/>
              </a:spcBef>
              <a:buClr>
                <a:srgbClr val="0092CF"/>
              </a:buClr>
              <a:buNone/>
              <a:defRPr lang="fr-FR" sz="1600" kern="1200" dirty="0" smtClean="0">
                <a:solidFill>
                  <a:srgbClr val="58595B"/>
                </a:solidFill>
                <a:latin typeface="+mn-lt"/>
                <a:ea typeface="+mn-ea"/>
                <a:cs typeface="+mn-cs"/>
              </a:defRPr>
            </a:lvl1pPr>
            <a:lvl2pPr marL="355600" indent="-177800">
              <a:buClr>
                <a:srgbClr val="0092CF"/>
              </a:buClr>
              <a:buFont typeface="Arial" panose="020B0604020202020204" pitchFamily="34" charset="0"/>
              <a:buChar char="•"/>
              <a:defRPr sz="1600">
                <a:solidFill>
                  <a:srgbClr val="58595B"/>
                </a:solidFill>
              </a:defRPr>
            </a:lvl2pPr>
            <a:lvl3pPr marL="531813" indent="-176213">
              <a:buClr>
                <a:srgbClr val="0092CF"/>
              </a:buClr>
              <a:buFont typeface="Wingdings" panose="05000000000000000000" pitchFamily="2" charset="2"/>
              <a:buChar char="§"/>
              <a:defRPr sz="1400">
                <a:solidFill>
                  <a:srgbClr val="58595B"/>
                </a:solidFill>
              </a:defRPr>
            </a:lvl3pPr>
            <a:lvl4pPr marL="723900" indent="-192088">
              <a:buClr>
                <a:srgbClr val="0092CF"/>
              </a:buClr>
              <a:defRPr sz="1200">
                <a:solidFill>
                  <a:srgbClr val="58595B"/>
                </a:solidFill>
              </a:defRPr>
            </a:lvl4pPr>
            <a:lvl5pPr marL="900113" indent="-176213">
              <a:buClr>
                <a:srgbClr val="0092CF"/>
              </a:buClr>
              <a:buFont typeface="Wingdings" panose="05000000000000000000" pitchFamily="2" charset="2"/>
              <a:buChar char="Ø"/>
              <a:defRPr sz="1200">
                <a:solidFill>
                  <a:srgbClr val="58595B"/>
                </a:solidFill>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smtClean="0"/>
          </a:p>
        </p:txBody>
      </p:sp>
      <p:sp>
        <p:nvSpPr>
          <p:cNvPr id="13" name="Espace réservé du texte 8"/>
          <p:cNvSpPr>
            <a:spLocks noGrp="1"/>
          </p:cNvSpPr>
          <p:nvPr>
            <p:ph type="body" sz="quarter" idx="15" hasCustomPrompt="1"/>
          </p:nvPr>
        </p:nvSpPr>
        <p:spPr>
          <a:xfrm>
            <a:off x="4932238" y="2348880"/>
            <a:ext cx="3600202" cy="287412"/>
          </a:xfrm>
        </p:spPr>
        <p:txBody>
          <a:bodyPr anchor="ctr">
            <a:noAutofit/>
          </a:bodyPr>
          <a:lstStyle>
            <a:lvl1pPr marL="0" indent="0">
              <a:buNone/>
              <a:defRPr sz="1600" b="1">
                <a:solidFill>
                  <a:srgbClr val="009EE0"/>
                </a:solidFill>
              </a:defRPr>
            </a:lvl1pPr>
          </a:lstStyle>
          <a:p>
            <a:pPr lvl="0"/>
            <a:r>
              <a:rPr lang="fr-FR" dirty="0" smtClean="0"/>
              <a:t>SOUS-TITRE</a:t>
            </a:r>
            <a:endParaRPr lang="fr-FR" dirty="0"/>
          </a:p>
        </p:txBody>
      </p:sp>
      <p:sp>
        <p:nvSpPr>
          <p:cNvPr id="14" name="Espace réservé du texte 10"/>
          <p:cNvSpPr>
            <a:spLocks noGrp="1"/>
          </p:cNvSpPr>
          <p:nvPr>
            <p:ph type="body" sz="quarter" idx="16"/>
          </p:nvPr>
        </p:nvSpPr>
        <p:spPr>
          <a:xfrm>
            <a:off x="4932238" y="2780680"/>
            <a:ext cx="3600202" cy="2663825"/>
          </a:xfrm>
        </p:spPr>
        <p:txBody>
          <a:bodyPr>
            <a:normAutofit/>
          </a:bodyPr>
          <a:lstStyle>
            <a:lvl1pPr marL="0" indent="0">
              <a:buNone/>
              <a:defRPr sz="1600">
                <a:solidFill>
                  <a:srgbClr val="58595B"/>
                </a:solidFill>
                <a:latin typeface="+mn-lt"/>
              </a:defRPr>
            </a:lvl1pPr>
            <a:lvl2pPr marL="355600" indent="-177800">
              <a:buClr>
                <a:srgbClr val="0092CF"/>
              </a:buClr>
              <a:buFont typeface="Arial" panose="020B0604020202020204" pitchFamily="34" charset="0"/>
              <a:buChar char="•"/>
              <a:defRPr sz="1600">
                <a:solidFill>
                  <a:srgbClr val="58595B"/>
                </a:solidFill>
                <a:latin typeface="+mn-lt"/>
              </a:defRPr>
            </a:lvl2pPr>
            <a:lvl3pPr marL="531813" indent="-176213">
              <a:buClr>
                <a:srgbClr val="0092CF"/>
              </a:buClr>
              <a:buFont typeface="Wingdings" panose="05000000000000000000" pitchFamily="2" charset="2"/>
              <a:buChar char="§"/>
              <a:defRPr sz="1400">
                <a:solidFill>
                  <a:srgbClr val="58595B"/>
                </a:solidFill>
                <a:latin typeface="+mn-lt"/>
              </a:defRPr>
            </a:lvl3pPr>
            <a:lvl4pPr marL="723900" indent="-192088">
              <a:buClr>
                <a:srgbClr val="0092CF"/>
              </a:buClr>
              <a:defRPr sz="1200">
                <a:solidFill>
                  <a:srgbClr val="58595B"/>
                </a:solidFill>
                <a:latin typeface="+mn-lt"/>
              </a:defRPr>
            </a:lvl4pPr>
            <a:lvl5pPr marL="900113" indent="-176213">
              <a:buClr>
                <a:srgbClr val="0092CF"/>
              </a:buClr>
              <a:buFont typeface="Wingdings" panose="05000000000000000000" pitchFamily="2" charset="2"/>
              <a:buChar char="Ø"/>
              <a:defRPr sz="1200">
                <a:solidFill>
                  <a:srgbClr val="58595B"/>
                </a:solidFill>
                <a:latin typeface="+mn-lt"/>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a:p>
        </p:txBody>
      </p:sp>
    </p:spTree>
    <p:extLst>
      <p:ext uri="{BB962C8B-B14F-4D97-AF65-F5344CB8AC3E}">
        <p14:creationId xmlns:p14="http://schemas.microsoft.com/office/powerpoint/2010/main" val="1725569786"/>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références">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a:xfrm>
            <a:off x="-9872" y="6480941"/>
            <a:ext cx="621432" cy="377059"/>
          </a:xfrm>
        </p:spPr>
        <p:txBody>
          <a:bodyPr/>
          <a:lstStyle>
            <a:lvl1pPr algn="l">
              <a:defRPr/>
            </a:lvl1pPr>
          </a:lstStyle>
          <a:p>
            <a:fld id="{E9C12E94-F041-47C6-BE79-91075AA2E16C}" type="slidenum">
              <a:rPr lang="fr-FR" smtClean="0">
                <a:solidFill>
                  <a:prstClr val="black">
                    <a:tint val="75000"/>
                  </a:prstClr>
                </a:solidFill>
              </a:rPr>
              <a:pPr/>
              <a:t>‹N°›</a:t>
            </a:fld>
            <a:endParaRPr lang="fr-FR">
              <a:solidFill>
                <a:prstClr val="black">
                  <a:tint val="75000"/>
                </a:prstClr>
              </a:solidFill>
            </a:endParaRPr>
          </a:p>
        </p:txBody>
      </p:sp>
      <p:sp>
        <p:nvSpPr>
          <p:cNvPr id="6" name="Rectangle 5"/>
          <p:cNvSpPr/>
          <p:nvPr/>
        </p:nvSpPr>
        <p:spPr>
          <a:xfrm>
            <a:off x="6228184" y="0"/>
            <a:ext cx="2915816" cy="6858000"/>
          </a:xfrm>
          <a:prstGeom prst="rect">
            <a:avLst/>
          </a:prstGeom>
          <a:solidFill>
            <a:srgbClr val="009EE0"/>
          </a:solidFill>
          <a:ln>
            <a:solidFill>
              <a:srgbClr val="009E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9" name="Espace réservé du texte 8"/>
          <p:cNvSpPr>
            <a:spLocks noGrp="1"/>
          </p:cNvSpPr>
          <p:nvPr>
            <p:ph type="body" sz="quarter" idx="13"/>
          </p:nvPr>
        </p:nvSpPr>
        <p:spPr>
          <a:xfrm>
            <a:off x="6389898" y="5877272"/>
            <a:ext cx="2592387" cy="836712"/>
          </a:xfrm>
        </p:spPr>
        <p:txBody>
          <a:bodyPr/>
          <a:lstStyle>
            <a:lvl1pPr>
              <a:defRPr b="1">
                <a:solidFill>
                  <a:schemeClr val="bg1"/>
                </a:solidFill>
                <a:latin typeface="Century Gothic" panose="020B0502020202020204" pitchFamily="34" charset="0"/>
              </a:defRPr>
            </a:lvl1pPr>
          </a:lstStyle>
          <a:p>
            <a:pPr lvl="0"/>
            <a:r>
              <a:rPr lang="fr-FR" smtClean="0"/>
              <a:t>Modifiez les styles du texte du masque</a:t>
            </a:r>
          </a:p>
        </p:txBody>
      </p:sp>
    </p:spTree>
    <p:extLst>
      <p:ext uri="{BB962C8B-B14F-4D97-AF65-F5344CB8AC3E}">
        <p14:creationId xmlns:p14="http://schemas.microsoft.com/office/powerpoint/2010/main" val="608752184"/>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21_Disposition personnalisée">
    <p:spTree>
      <p:nvGrpSpPr>
        <p:cNvPr id="1" name=""/>
        <p:cNvGrpSpPr/>
        <p:nvPr/>
      </p:nvGrpSpPr>
      <p:grpSpPr>
        <a:xfrm>
          <a:off x="0" y="0"/>
          <a:ext cx="0" cy="0"/>
          <a:chOff x="0" y="0"/>
          <a:chExt cx="0" cy="0"/>
        </a:xfrm>
      </p:grpSpPr>
      <p:pic>
        <p:nvPicPr>
          <p:cNvPr id="6" name="Imag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7" name="Espace réservé du numéro de diapositive 5"/>
          <p:cNvSpPr>
            <a:spLocks noGrp="1"/>
          </p:cNvSpPr>
          <p:nvPr>
            <p:ph type="sldNum" sz="quarter" idx="12"/>
          </p:nvPr>
        </p:nvSpPr>
        <p:spPr>
          <a:xfrm>
            <a:off x="6553200" y="6356350"/>
            <a:ext cx="2133600" cy="365125"/>
          </a:xfrm>
        </p:spPr>
        <p:txBody>
          <a:bodyPr/>
          <a:lstStyle/>
          <a:p>
            <a:fld id="{4F81D135-329C-4302-B372-ECB4C1DD15C4}" type="slidenum">
              <a:rPr lang="fr-FR" smtClean="0">
                <a:solidFill>
                  <a:prstClr val="black">
                    <a:tint val="75000"/>
                  </a:prstClr>
                </a:solidFill>
              </a:rPr>
              <a:pPr/>
              <a:t>‹N°›</a:t>
            </a:fld>
            <a:endParaRPr lang="fr-FR">
              <a:solidFill>
                <a:prstClr val="black">
                  <a:tint val="75000"/>
                </a:prstClr>
              </a:solidFill>
            </a:endParaRPr>
          </a:p>
        </p:txBody>
      </p:sp>
      <p:sp>
        <p:nvSpPr>
          <p:cNvPr id="8" name="Espace réservé du texte 8"/>
          <p:cNvSpPr>
            <a:spLocks noGrp="1"/>
          </p:cNvSpPr>
          <p:nvPr>
            <p:ph type="body" sz="quarter" idx="13" hasCustomPrompt="1"/>
          </p:nvPr>
        </p:nvSpPr>
        <p:spPr>
          <a:xfrm>
            <a:off x="456879" y="4869160"/>
            <a:ext cx="2592090" cy="287412"/>
          </a:xfrm>
        </p:spPr>
        <p:txBody>
          <a:bodyPr anchor="ctr">
            <a:noAutofit/>
          </a:bodyPr>
          <a:lstStyle>
            <a:lvl1pPr marL="0" indent="0">
              <a:buNone/>
              <a:defRPr sz="1800" b="1">
                <a:solidFill>
                  <a:srgbClr val="009EE0"/>
                </a:solidFill>
                <a:latin typeface="Century Gothic" panose="020B0502020202020204" pitchFamily="34" charset="0"/>
              </a:defRPr>
            </a:lvl1pPr>
          </a:lstStyle>
          <a:p>
            <a:pPr lvl="0"/>
            <a:r>
              <a:rPr lang="fr-FR" dirty="0" err="1" smtClean="0"/>
              <a:t>Follow</a:t>
            </a:r>
            <a:r>
              <a:rPr lang="fr-FR" dirty="0" smtClean="0"/>
              <a:t> us</a:t>
            </a:r>
            <a:endParaRPr lang="fr-FR" dirty="0"/>
          </a:p>
        </p:txBody>
      </p:sp>
      <p:pic>
        <p:nvPicPr>
          <p:cNvPr id="9" name="Imag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7254" y="5676721"/>
            <a:ext cx="133641" cy="133641"/>
          </a:xfrm>
          <a:prstGeom prst="rect">
            <a:avLst/>
          </a:prstGeom>
        </p:spPr>
      </p:pic>
      <p:pic>
        <p:nvPicPr>
          <p:cNvPr id="10" name="Image 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56879" y="5387318"/>
            <a:ext cx="154391" cy="124802"/>
          </a:xfrm>
          <a:prstGeom prst="rect">
            <a:avLst/>
          </a:prstGeom>
        </p:spPr>
      </p:pic>
      <p:pic>
        <p:nvPicPr>
          <p:cNvPr id="11" name="Imag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7254" y="6000425"/>
            <a:ext cx="133641" cy="133641"/>
          </a:xfrm>
          <a:prstGeom prst="rect">
            <a:avLst/>
          </a:prstGeom>
        </p:spPr>
      </p:pic>
      <p:sp>
        <p:nvSpPr>
          <p:cNvPr id="12" name="Espace réservé du texte 10"/>
          <p:cNvSpPr>
            <a:spLocks noGrp="1"/>
          </p:cNvSpPr>
          <p:nvPr>
            <p:ph type="body" sz="quarter" idx="14" hasCustomPrompt="1"/>
          </p:nvPr>
        </p:nvSpPr>
        <p:spPr>
          <a:xfrm>
            <a:off x="683568" y="5330239"/>
            <a:ext cx="2592090" cy="210912"/>
          </a:xfrm>
        </p:spPr>
        <p:txBody>
          <a:bodyPr anchor="ctr">
            <a:normAutofit/>
          </a:bodyPr>
          <a:lstStyle>
            <a:lvl1pPr marL="0" indent="0">
              <a:buNone/>
              <a:defRPr sz="1200">
                <a:solidFill>
                  <a:schemeClr val="tx1">
                    <a:lumMod val="75000"/>
                    <a:lumOff val="25000"/>
                  </a:schemeClr>
                </a:solidFill>
              </a:defRPr>
            </a:lvl1pPr>
          </a:lstStyle>
          <a:p>
            <a:pPr lvl="0"/>
            <a:r>
              <a:rPr lang="fr-FR" dirty="0" smtClean="0"/>
              <a:t>@</a:t>
            </a:r>
            <a:r>
              <a:rPr lang="fr-FR" dirty="0" err="1" smtClean="0"/>
              <a:t>GroupeHardis</a:t>
            </a:r>
            <a:endParaRPr lang="fr-FR" dirty="0"/>
          </a:p>
        </p:txBody>
      </p:sp>
      <p:sp>
        <p:nvSpPr>
          <p:cNvPr id="13" name="Espace réservé du texte 10"/>
          <p:cNvSpPr>
            <a:spLocks noGrp="1"/>
          </p:cNvSpPr>
          <p:nvPr>
            <p:ph type="body" sz="quarter" idx="15" hasCustomPrompt="1"/>
          </p:nvPr>
        </p:nvSpPr>
        <p:spPr>
          <a:xfrm>
            <a:off x="683568" y="5628481"/>
            <a:ext cx="2592090" cy="210912"/>
          </a:xfrm>
        </p:spPr>
        <p:txBody>
          <a:bodyPr anchor="ctr">
            <a:normAutofit/>
          </a:bodyPr>
          <a:lstStyle>
            <a:lvl1pPr marL="0" indent="0">
              <a:buNone/>
              <a:defRPr sz="1200">
                <a:solidFill>
                  <a:schemeClr val="tx1">
                    <a:lumMod val="75000"/>
                    <a:lumOff val="25000"/>
                  </a:schemeClr>
                </a:solidFill>
              </a:defRPr>
            </a:lvl1pPr>
          </a:lstStyle>
          <a:p>
            <a:pPr lvl="0"/>
            <a:r>
              <a:rPr lang="fr-FR" dirty="0" smtClean="0"/>
              <a:t>Moveit2digital.blogspot.com</a:t>
            </a:r>
            <a:endParaRPr lang="fr-FR" dirty="0"/>
          </a:p>
        </p:txBody>
      </p:sp>
      <p:sp>
        <p:nvSpPr>
          <p:cNvPr id="14" name="Espace réservé du texte 10"/>
          <p:cNvSpPr>
            <a:spLocks noGrp="1"/>
          </p:cNvSpPr>
          <p:nvPr>
            <p:ph type="body" sz="quarter" idx="16" hasCustomPrompt="1"/>
          </p:nvPr>
        </p:nvSpPr>
        <p:spPr>
          <a:xfrm>
            <a:off x="683568" y="5954392"/>
            <a:ext cx="2592090" cy="210912"/>
          </a:xfrm>
        </p:spPr>
        <p:txBody>
          <a:bodyPr anchor="ctr">
            <a:normAutofit/>
          </a:bodyPr>
          <a:lstStyle>
            <a:lvl1pPr marL="0" indent="0">
              <a:buNone/>
              <a:defRPr sz="1200">
                <a:solidFill>
                  <a:schemeClr val="tx1">
                    <a:lumMod val="75000"/>
                    <a:lumOff val="25000"/>
                  </a:schemeClr>
                </a:solidFill>
              </a:defRPr>
            </a:lvl1pPr>
          </a:lstStyle>
          <a:p>
            <a:pPr lvl="0"/>
            <a:r>
              <a:rPr lang="fr-FR" dirty="0" smtClean="0"/>
              <a:t>Infologistique.fr</a:t>
            </a:r>
            <a:endParaRPr lang="fr-FR" dirty="0"/>
          </a:p>
        </p:txBody>
      </p:sp>
      <p:sp>
        <p:nvSpPr>
          <p:cNvPr id="15" name="Espace réservé du texte 8"/>
          <p:cNvSpPr>
            <a:spLocks noGrp="1"/>
          </p:cNvSpPr>
          <p:nvPr>
            <p:ph type="body" sz="quarter" idx="17" hasCustomPrompt="1"/>
          </p:nvPr>
        </p:nvSpPr>
        <p:spPr>
          <a:xfrm>
            <a:off x="6156176" y="4869160"/>
            <a:ext cx="2592090" cy="287412"/>
          </a:xfrm>
        </p:spPr>
        <p:txBody>
          <a:bodyPr anchor="ctr">
            <a:noAutofit/>
          </a:bodyPr>
          <a:lstStyle>
            <a:lvl1pPr marL="0" indent="0" algn="ctr">
              <a:buNone/>
              <a:defRPr sz="1800" b="1" baseline="0">
                <a:solidFill>
                  <a:srgbClr val="009EE0"/>
                </a:solidFill>
                <a:latin typeface="Century Gothic" panose="020B0502020202020204" pitchFamily="34" charset="0"/>
              </a:defRPr>
            </a:lvl1pPr>
          </a:lstStyle>
          <a:p>
            <a:pPr lvl="0"/>
            <a:r>
              <a:rPr lang="fr-FR" dirty="0" smtClean="0"/>
              <a:t>Prénom NOM</a:t>
            </a:r>
            <a:endParaRPr lang="fr-FR" dirty="0"/>
          </a:p>
        </p:txBody>
      </p:sp>
      <p:sp>
        <p:nvSpPr>
          <p:cNvPr id="16" name="Espace réservé du texte 8"/>
          <p:cNvSpPr>
            <a:spLocks noGrp="1"/>
          </p:cNvSpPr>
          <p:nvPr>
            <p:ph type="body" sz="quarter" idx="18" hasCustomPrompt="1"/>
          </p:nvPr>
        </p:nvSpPr>
        <p:spPr>
          <a:xfrm>
            <a:off x="6156176" y="5162307"/>
            <a:ext cx="2592090" cy="287412"/>
          </a:xfrm>
        </p:spPr>
        <p:txBody>
          <a:bodyPr anchor="ctr">
            <a:noAutofit/>
          </a:bodyPr>
          <a:lstStyle>
            <a:lvl1pPr marL="0" indent="0" algn="ctr">
              <a:buNone/>
              <a:defRPr sz="1400" b="1" baseline="0">
                <a:solidFill>
                  <a:srgbClr val="009EE0"/>
                </a:solidFill>
                <a:latin typeface="Century Gothic" panose="020B0502020202020204" pitchFamily="34" charset="0"/>
              </a:defRPr>
            </a:lvl1pPr>
          </a:lstStyle>
          <a:p>
            <a:pPr lvl="0"/>
            <a:r>
              <a:rPr lang="fr-FR" dirty="0" smtClean="0"/>
              <a:t>Fonction</a:t>
            </a:r>
            <a:endParaRPr lang="fr-FR" dirty="0"/>
          </a:p>
        </p:txBody>
      </p:sp>
      <p:sp>
        <p:nvSpPr>
          <p:cNvPr id="17" name="Espace réservé du texte 8"/>
          <p:cNvSpPr>
            <a:spLocks noGrp="1"/>
          </p:cNvSpPr>
          <p:nvPr>
            <p:ph type="body" sz="quarter" idx="19" hasCustomPrompt="1"/>
          </p:nvPr>
        </p:nvSpPr>
        <p:spPr>
          <a:xfrm>
            <a:off x="6156374" y="5456129"/>
            <a:ext cx="2592090" cy="287412"/>
          </a:xfrm>
        </p:spPr>
        <p:txBody>
          <a:bodyPr anchor="ctr">
            <a:noAutofit/>
          </a:bodyPr>
          <a:lstStyle>
            <a:lvl1pPr marL="0" indent="0" algn="ctr">
              <a:buNone/>
              <a:defRPr sz="1200" b="0" baseline="0">
                <a:solidFill>
                  <a:schemeClr val="tx1">
                    <a:lumMod val="75000"/>
                    <a:lumOff val="25000"/>
                  </a:schemeClr>
                </a:solidFill>
                <a:latin typeface="+mn-lt"/>
              </a:defRPr>
            </a:lvl1pPr>
          </a:lstStyle>
          <a:p>
            <a:pPr lvl="0"/>
            <a:r>
              <a:rPr lang="fr-FR" dirty="0" smtClean="0"/>
              <a:t>(+33) 6 xx xx xx xx</a:t>
            </a:r>
            <a:endParaRPr lang="fr-FR" dirty="0"/>
          </a:p>
        </p:txBody>
      </p:sp>
      <p:sp>
        <p:nvSpPr>
          <p:cNvPr id="18" name="Espace réservé du texte 8"/>
          <p:cNvSpPr>
            <a:spLocks noGrp="1"/>
          </p:cNvSpPr>
          <p:nvPr>
            <p:ph type="body" sz="quarter" idx="20" hasCustomPrompt="1"/>
          </p:nvPr>
        </p:nvSpPr>
        <p:spPr>
          <a:xfrm>
            <a:off x="6156176" y="5751157"/>
            <a:ext cx="2592090" cy="287412"/>
          </a:xfrm>
        </p:spPr>
        <p:txBody>
          <a:bodyPr anchor="ctr">
            <a:noAutofit/>
          </a:bodyPr>
          <a:lstStyle>
            <a:lvl1pPr marL="0" indent="0" algn="ctr">
              <a:buNone/>
              <a:defRPr sz="1200" b="0" baseline="0">
                <a:solidFill>
                  <a:schemeClr val="tx1">
                    <a:lumMod val="75000"/>
                    <a:lumOff val="25000"/>
                  </a:schemeClr>
                </a:solidFill>
                <a:latin typeface="+mn-lt"/>
              </a:defRPr>
            </a:lvl1pPr>
          </a:lstStyle>
          <a:p>
            <a:pPr lvl="0"/>
            <a:r>
              <a:rPr lang="fr-FR" dirty="0" smtClean="0"/>
              <a:t>prénom.nom@hardis.fr</a:t>
            </a:r>
            <a:endParaRPr lang="fr-FR" dirty="0"/>
          </a:p>
        </p:txBody>
      </p:sp>
      <p:sp>
        <p:nvSpPr>
          <p:cNvPr id="19" name="Espace réservé du texte 8"/>
          <p:cNvSpPr>
            <a:spLocks noGrp="1"/>
          </p:cNvSpPr>
          <p:nvPr>
            <p:ph type="body" sz="quarter" idx="21" hasCustomPrompt="1"/>
          </p:nvPr>
        </p:nvSpPr>
        <p:spPr>
          <a:xfrm>
            <a:off x="6156176" y="6037179"/>
            <a:ext cx="2592090" cy="287412"/>
          </a:xfrm>
        </p:spPr>
        <p:txBody>
          <a:bodyPr anchor="ctr">
            <a:noAutofit/>
          </a:bodyPr>
          <a:lstStyle>
            <a:lvl1pPr marL="0" indent="0" algn="ctr">
              <a:buNone/>
              <a:defRPr sz="1200" b="0" baseline="0">
                <a:solidFill>
                  <a:schemeClr val="tx1">
                    <a:lumMod val="75000"/>
                    <a:lumOff val="25000"/>
                  </a:schemeClr>
                </a:solidFill>
                <a:latin typeface="+mn-lt"/>
              </a:defRPr>
            </a:lvl1pPr>
          </a:lstStyle>
          <a:p>
            <a:pPr lvl="0"/>
            <a:r>
              <a:rPr lang="fr-FR" dirty="0" smtClean="0"/>
              <a:t>www.hardis.fr</a:t>
            </a:r>
            <a:endParaRPr lang="fr-FR" dirty="0"/>
          </a:p>
        </p:txBody>
      </p:sp>
    </p:spTree>
    <p:extLst>
      <p:ext uri="{BB962C8B-B14F-4D97-AF65-F5344CB8AC3E}">
        <p14:creationId xmlns:p14="http://schemas.microsoft.com/office/powerpoint/2010/main" val="3393608410"/>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1438275" y="131763"/>
            <a:ext cx="7705725" cy="569912"/>
          </a:xfrm>
          <a:prstGeom prst="rect">
            <a:avLst/>
          </a:prstGeom>
        </p:spPr>
        <p:txBody>
          <a:bodyPr/>
          <a:lstStyle/>
          <a:p>
            <a:r>
              <a:rPr lang="fr-FR" smtClean="0"/>
              <a:t>Modifiez le style du titre</a:t>
            </a:r>
            <a:endParaRPr lang="fr-FR" dirty="0"/>
          </a:p>
        </p:txBody>
      </p:sp>
      <p:sp>
        <p:nvSpPr>
          <p:cNvPr id="3" name="Espace réservé du contenu 2"/>
          <p:cNvSpPr>
            <a:spLocks noGrp="1"/>
          </p:cNvSpPr>
          <p:nvPr>
            <p:ph idx="1"/>
          </p:nvPr>
        </p:nvSpPr>
        <p:spPr/>
        <p:txBody>
          <a:body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extLst>
      <p:ext uri="{BB962C8B-B14F-4D97-AF65-F5344CB8AC3E}">
        <p14:creationId xmlns:p14="http://schemas.microsoft.com/office/powerpoint/2010/main" val="47614623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cSld name="1_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8292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3_Disposition personnalisée">
    <p:spTree>
      <p:nvGrpSpPr>
        <p:cNvPr id="1" name=""/>
        <p:cNvGrpSpPr/>
        <p:nvPr/>
      </p:nvGrpSpPr>
      <p:grpSpPr>
        <a:xfrm>
          <a:off x="0" y="0"/>
          <a:ext cx="0" cy="0"/>
          <a:chOff x="0" y="0"/>
          <a:chExt cx="0" cy="0"/>
        </a:xfrm>
      </p:grpSpPr>
      <p:pic>
        <p:nvPicPr>
          <p:cNvPr id="1026" name="Picture 2" descr="C:\Users\ESE\Documents\Horizon 2015\Déploiement\Modèle PPT\JPEG\FONS TEMPLATE PPT SC.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12379"/>
            <a:ext cx="9144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11" name="Titre 1"/>
          <p:cNvSpPr>
            <a:spLocks noGrp="1"/>
          </p:cNvSpPr>
          <p:nvPr>
            <p:ph type="title" hasCustomPrompt="1"/>
          </p:nvPr>
        </p:nvSpPr>
        <p:spPr>
          <a:xfrm>
            <a:off x="0" y="0"/>
            <a:ext cx="9144000" cy="566738"/>
          </a:xfrm>
          <a:prstGeom prst="rect">
            <a:avLst/>
          </a:prstGeom>
        </p:spPr>
        <p:txBody>
          <a:bodyPr anchor="ctr">
            <a:noAutofit/>
          </a:bodyPr>
          <a:lstStyle>
            <a:lvl1pPr algn="l">
              <a:defRPr sz="4000" b="0">
                <a:solidFill>
                  <a:schemeClr val="tx1">
                    <a:lumMod val="75000"/>
                    <a:lumOff val="25000"/>
                  </a:schemeClr>
                </a:solidFill>
                <a:latin typeface="Century Gothic" panose="020B0502020202020204" pitchFamily="34" charset="0"/>
              </a:defRPr>
            </a:lvl1pPr>
          </a:lstStyle>
          <a:p>
            <a:r>
              <a:rPr lang="fr-FR" dirty="0" smtClean="0"/>
              <a:t>Titre</a:t>
            </a:r>
            <a:endParaRPr lang="fr-FR" dirty="0"/>
          </a:p>
        </p:txBody>
      </p:sp>
      <p:sp>
        <p:nvSpPr>
          <p:cNvPr id="23" name="Espace réservé du texte 8"/>
          <p:cNvSpPr>
            <a:spLocks noGrp="1"/>
          </p:cNvSpPr>
          <p:nvPr>
            <p:ph type="body" sz="quarter" idx="19" hasCustomPrompt="1"/>
          </p:nvPr>
        </p:nvSpPr>
        <p:spPr>
          <a:xfrm>
            <a:off x="6308576" y="4581128"/>
            <a:ext cx="2592090" cy="287412"/>
          </a:xfrm>
          <a:prstGeom prst="rect">
            <a:avLst/>
          </a:prstGeom>
        </p:spPr>
        <p:txBody>
          <a:bodyPr anchor="ctr">
            <a:noAutofit/>
          </a:bodyPr>
          <a:lstStyle>
            <a:lvl1pPr marL="0" indent="0">
              <a:buNone/>
              <a:defRPr sz="1600" b="1">
                <a:solidFill>
                  <a:schemeClr val="bg1"/>
                </a:solidFill>
              </a:defRPr>
            </a:lvl1pPr>
          </a:lstStyle>
          <a:p>
            <a:pPr lvl="0"/>
            <a:r>
              <a:rPr lang="fr-FR" dirty="0" smtClean="0"/>
              <a:t>SOUS-TITRE</a:t>
            </a:r>
            <a:endParaRPr lang="fr-FR" dirty="0"/>
          </a:p>
        </p:txBody>
      </p:sp>
      <p:sp>
        <p:nvSpPr>
          <p:cNvPr id="24" name="Espace réservé du texte 10"/>
          <p:cNvSpPr>
            <a:spLocks noGrp="1"/>
          </p:cNvSpPr>
          <p:nvPr>
            <p:ph type="body" sz="quarter" idx="20" hasCustomPrompt="1"/>
          </p:nvPr>
        </p:nvSpPr>
        <p:spPr>
          <a:xfrm>
            <a:off x="6308576" y="5012929"/>
            <a:ext cx="2592090" cy="1656431"/>
          </a:xfrm>
          <a:prstGeom prst="rect">
            <a:avLst/>
          </a:prstGeom>
        </p:spPr>
        <p:txBody>
          <a:bodyPr>
            <a:normAutofit/>
          </a:bodyPr>
          <a:lstStyle>
            <a:lvl1pPr marL="0" indent="0">
              <a:buNone/>
              <a:defRPr sz="1200">
                <a:solidFill>
                  <a:schemeClr val="bg1"/>
                </a:solidFill>
              </a:defRPr>
            </a:lvl1pPr>
          </a:lstStyle>
          <a:p>
            <a:pPr lvl="0"/>
            <a:r>
              <a:rPr lang="fr-FR" dirty="0" smtClean="0"/>
              <a:t>Contenu</a:t>
            </a:r>
            <a:endParaRPr lang="fr-FR" dirty="0"/>
          </a:p>
        </p:txBody>
      </p:sp>
      <p:sp>
        <p:nvSpPr>
          <p:cNvPr id="14" name="Espace réservé du contenu 2"/>
          <p:cNvSpPr txBox="1">
            <a:spLocks/>
          </p:cNvSpPr>
          <p:nvPr userDrawn="1"/>
        </p:nvSpPr>
        <p:spPr bwMode="auto">
          <a:xfrm>
            <a:off x="409507" y="1663700"/>
            <a:ext cx="7883525" cy="222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9EBF35"/>
              </a:buClr>
              <a:buFont typeface="Wingdings" pitchFamily="2" charset="2"/>
              <a:buChar char=""/>
              <a:defRPr sz="2000">
                <a:solidFill>
                  <a:schemeClr val="tx1"/>
                </a:solidFill>
                <a:latin typeface="Calibri" pitchFamily="34" charset="0"/>
                <a:ea typeface="Calibri" pitchFamily="34" charset="0"/>
                <a:cs typeface="Calibri" pitchFamily="34" charset="0"/>
              </a:defRPr>
            </a:lvl1pPr>
            <a:lvl2pPr marL="742950" indent="-285750" algn="l" rtl="0" eaLnBrk="0" fontAlgn="base" hangingPunct="0">
              <a:spcBef>
                <a:spcPct val="20000"/>
              </a:spcBef>
              <a:spcAft>
                <a:spcPct val="0"/>
              </a:spcAft>
              <a:buClr>
                <a:srgbClr val="9EBF35"/>
              </a:buClr>
              <a:buFont typeface="Wingdings" pitchFamily="2" charset="2"/>
              <a:buChar char=""/>
              <a:defRPr>
                <a:solidFill>
                  <a:schemeClr val="tx1"/>
                </a:solidFill>
                <a:latin typeface="Calibri" pitchFamily="34" charset="0"/>
                <a:ea typeface="Calibri" pitchFamily="34" charset="0"/>
                <a:cs typeface="Calibri" pitchFamily="34" charset="0"/>
              </a:defRPr>
            </a:lvl2pPr>
            <a:lvl3pPr marL="1143000" indent="-228600" algn="l" rtl="0" eaLnBrk="0" fontAlgn="base" hangingPunct="0">
              <a:spcBef>
                <a:spcPct val="20000"/>
              </a:spcBef>
              <a:spcAft>
                <a:spcPct val="0"/>
              </a:spcAft>
              <a:buClr>
                <a:srgbClr val="9EBF35"/>
              </a:buClr>
              <a:buFont typeface="Wingdings" pitchFamily="2" charset="2"/>
              <a:buChar char=""/>
              <a:defRPr sz="1600">
                <a:solidFill>
                  <a:schemeClr val="tx1"/>
                </a:solidFill>
                <a:latin typeface="Calibri" pitchFamily="34" charset="0"/>
                <a:ea typeface="Calibri" pitchFamily="34" charset="0"/>
                <a:cs typeface="Calibri" pitchFamily="34" charset="0"/>
              </a:defRPr>
            </a:lvl3pPr>
            <a:lvl4pPr marL="1600200" indent="-228600" algn="l" rtl="0" eaLnBrk="0" fontAlgn="base" hangingPunct="0">
              <a:spcBef>
                <a:spcPct val="20000"/>
              </a:spcBef>
              <a:spcAft>
                <a:spcPct val="0"/>
              </a:spcAft>
              <a:buClr>
                <a:srgbClr val="9EBF35"/>
              </a:buClr>
              <a:buFont typeface="Wingdings" pitchFamily="2" charset="2"/>
              <a:buChar char=""/>
              <a:defRPr sz="1400">
                <a:solidFill>
                  <a:schemeClr val="tx1"/>
                </a:solidFill>
                <a:latin typeface="Calibri" pitchFamily="34" charset="0"/>
                <a:ea typeface="Calibri" pitchFamily="34" charset="0"/>
                <a:cs typeface="Calibri" pitchFamily="34" charset="0"/>
              </a:defRPr>
            </a:lvl4pPr>
            <a:lvl5pPr marL="2057400" indent="-228600" algn="l" rtl="0" eaLnBrk="0" fontAlgn="base" hangingPunct="0">
              <a:spcBef>
                <a:spcPct val="20000"/>
              </a:spcBef>
              <a:spcAft>
                <a:spcPct val="0"/>
              </a:spcAft>
              <a:buClr>
                <a:srgbClr val="9EBF35"/>
              </a:buClr>
              <a:buFont typeface="Wingdings" pitchFamily="2" charset="2"/>
              <a:buChar char="n"/>
              <a:defRPr sz="1200">
                <a:solidFill>
                  <a:schemeClr val="tx1"/>
                </a:solidFill>
                <a:latin typeface="Calibri" pitchFamily="34" charset="0"/>
                <a:ea typeface="Calibri" pitchFamily="34" charset="0"/>
                <a:cs typeface="Calibri" pitchFamily="34" charset="0"/>
              </a:defRPr>
            </a:lvl5pPr>
            <a:lvl6pPr marL="2514600" indent="-228600" algn="l" rtl="0" eaLnBrk="1" fontAlgn="base" hangingPunct="1">
              <a:spcBef>
                <a:spcPct val="20000"/>
              </a:spcBef>
              <a:spcAft>
                <a:spcPct val="0"/>
              </a:spcAft>
              <a:buClr>
                <a:srgbClr val="9EBF35"/>
              </a:buClr>
              <a:buFont typeface="Wingdings" pitchFamily="2" charset="2"/>
              <a:buChar char="n"/>
              <a:defRPr sz="1200">
                <a:solidFill>
                  <a:schemeClr val="tx1"/>
                </a:solidFill>
                <a:latin typeface="+mn-lt"/>
                <a:cs typeface="+mn-cs"/>
              </a:defRPr>
            </a:lvl6pPr>
            <a:lvl7pPr marL="2971800" indent="-228600" algn="l" rtl="0" eaLnBrk="1" fontAlgn="base" hangingPunct="1">
              <a:spcBef>
                <a:spcPct val="20000"/>
              </a:spcBef>
              <a:spcAft>
                <a:spcPct val="0"/>
              </a:spcAft>
              <a:buClr>
                <a:srgbClr val="9EBF35"/>
              </a:buClr>
              <a:buFont typeface="Wingdings" pitchFamily="2" charset="2"/>
              <a:buChar char="n"/>
              <a:defRPr sz="1200">
                <a:solidFill>
                  <a:schemeClr val="tx1"/>
                </a:solidFill>
                <a:latin typeface="+mn-lt"/>
                <a:cs typeface="+mn-cs"/>
              </a:defRPr>
            </a:lvl7pPr>
            <a:lvl8pPr marL="3429000" indent="-228600" algn="l" rtl="0" eaLnBrk="1" fontAlgn="base" hangingPunct="1">
              <a:spcBef>
                <a:spcPct val="20000"/>
              </a:spcBef>
              <a:spcAft>
                <a:spcPct val="0"/>
              </a:spcAft>
              <a:buClr>
                <a:srgbClr val="9EBF35"/>
              </a:buClr>
              <a:buFont typeface="Wingdings" pitchFamily="2" charset="2"/>
              <a:buChar char="n"/>
              <a:defRPr sz="1200">
                <a:solidFill>
                  <a:schemeClr val="tx1"/>
                </a:solidFill>
                <a:latin typeface="+mn-lt"/>
                <a:cs typeface="+mn-cs"/>
              </a:defRPr>
            </a:lvl8pPr>
            <a:lvl9pPr marL="3886200" indent="-228600" algn="l" rtl="0" eaLnBrk="1" fontAlgn="base" hangingPunct="1">
              <a:spcBef>
                <a:spcPct val="20000"/>
              </a:spcBef>
              <a:spcAft>
                <a:spcPct val="0"/>
              </a:spcAft>
              <a:buClr>
                <a:srgbClr val="9EBF35"/>
              </a:buClr>
              <a:buFont typeface="Wingdings" pitchFamily="2" charset="2"/>
              <a:buChar char="n"/>
              <a:defRPr sz="1200">
                <a:solidFill>
                  <a:schemeClr val="tx1"/>
                </a:solidFill>
                <a:latin typeface="+mn-lt"/>
                <a:cs typeface="+mn-cs"/>
              </a:defRPr>
            </a:lvl9pPr>
          </a:lstStyle>
          <a:p>
            <a:pPr algn="just"/>
            <a:endParaRPr lang="fr-FR" kern="0" dirty="0" smtClean="0">
              <a:solidFill>
                <a:prstClr val="black"/>
              </a:solidFill>
            </a:endParaRPr>
          </a:p>
          <a:p>
            <a:pPr algn="just"/>
            <a:endParaRPr lang="fr-FR" kern="0" dirty="0" smtClean="0">
              <a:solidFill>
                <a:prstClr val="black"/>
              </a:solidFill>
            </a:endParaRPr>
          </a:p>
          <a:p>
            <a:pPr algn="just"/>
            <a:endParaRPr lang="fr-FR" kern="0" dirty="0" smtClean="0">
              <a:solidFill>
                <a:prstClr val="black"/>
              </a:solidFill>
            </a:endParaRPr>
          </a:p>
          <a:p>
            <a:pPr algn="just"/>
            <a:endParaRPr lang="fr-FR" kern="0" dirty="0">
              <a:solidFill>
                <a:prstClr val="black"/>
              </a:solidFill>
            </a:endParaRPr>
          </a:p>
        </p:txBody>
      </p:sp>
    </p:spTree>
    <p:extLst>
      <p:ext uri="{BB962C8B-B14F-4D97-AF65-F5344CB8AC3E}">
        <p14:creationId xmlns:p14="http://schemas.microsoft.com/office/powerpoint/2010/main" val="3421287528"/>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6_Disposition personnalisée">
    <p:spTree>
      <p:nvGrpSpPr>
        <p:cNvPr id="1" name=""/>
        <p:cNvGrpSpPr/>
        <p:nvPr/>
      </p:nvGrpSpPr>
      <p:grpSpPr>
        <a:xfrm>
          <a:off x="0" y="0"/>
          <a:ext cx="0" cy="0"/>
          <a:chOff x="0" y="0"/>
          <a:chExt cx="0" cy="0"/>
        </a:xfrm>
      </p:grpSpPr>
      <p:pic>
        <p:nvPicPr>
          <p:cNvPr id="1026" name="Picture 2" descr="C:\Users\ESE\Documents\Horizon 2015\Déploiement\Modèle PPT\JPEG\FONS TEMPLATE PPT SC.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12379"/>
            <a:ext cx="9144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11" name="Titre 1"/>
          <p:cNvSpPr>
            <a:spLocks noGrp="1"/>
          </p:cNvSpPr>
          <p:nvPr>
            <p:ph type="title" hasCustomPrompt="1"/>
          </p:nvPr>
        </p:nvSpPr>
        <p:spPr>
          <a:xfrm>
            <a:off x="0" y="0"/>
            <a:ext cx="9144000" cy="566738"/>
          </a:xfrm>
          <a:prstGeom prst="rect">
            <a:avLst/>
          </a:prstGeom>
        </p:spPr>
        <p:txBody>
          <a:bodyPr anchor="ctr">
            <a:noAutofit/>
          </a:bodyPr>
          <a:lstStyle>
            <a:lvl1pPr algn="l">
              <a:defRPr sz="4000" b="0">
                <a:solidFill>
                  <a:schemeClr val="tx1">
                    <a:lumMod val="75000"/>
                    <a:lumOff val="25000"/>
                  </a:schemeClr>
                </a:solidFill>
                <a:latin typeface="Century Gothic" panose="020B0502020202020204" pitchFamily="34" charset="0"/>
              </a:defRPr>
            </a:lvl1pPr>
          </a:lstStyle>
          <a:p>
            <a:r>
              <a:rPr lang="fr-FR" dirty="0" smtClean="0"/>
              <a:t>Titre</a:t>
            </a:r>
            <a:endParaRPr lang="fr-FR" dirty="0"/>
          </a:p>
        </p:txBody>
      </p:sp>
      <p:sp>
        <p:nvSpPr>
          <p:cNvPr id="23" name="Espace réservé du texte 8"/>
          <p:cNvSpPr>
            <a:spLocks noGrp="1"/>
          </p:cNvSpPr>
          <p:nvPr>
            <p:ph type="body" sz="quarter" idx="19" hasCustomPrompt="1"/>
          </p:nvPr>
        </p:nvSpPr>
        <p:spPr>
          <a:xfrm>
            <a:off x="6308576" y="4581128"/>
            <a:ext cx="2592090" cy="287412"/>
          </a:xfrm>
          <a:prstGeom prst="rect">
            <a:avLst/>
          </a:prstGeom>
        </p:spPr>
        <p:txBody>
          <a:bodyPr anchor="ctr">
            <a:noAutofit/>
          </a:bodyPr>
          <a:lstStyle>
            <a:lvl1pPr marL="0" indent="0">
              <a:buNone/>
              <a:defRPr sz="1600" b="1">
                <a:solidFill>
                  <a:schemeClr val="bg1"/>
                </a:solidFill>
              </a:defRPr>
            </a:lvl1pPr>
          </a:lstStyle>
          <a:p>
            <a:pPr lvl="0"/>
            <a:r>
              <a:rPr lang="fr-FR" dirty="0" smtClean="0"/>
              <a:t>SOUS-TITRE</a:t>
            </a:r>
            <a:endParaRPr lang="fr-FR" dirty="0"/>
          </a:p>
        </p:txBody>
      </p:sp>
      <p:sp>
        <p:nvSpPr>
          <p:cNvPr id="24" name="Espace réservé du texte 10"/>
          <p:cNvSpPr>
            <a:spLocks noGrp="1"/>
          </p:cNvSpPr>
          <p:nvPr>
            <p:ph type="body" sz="quarter" idx="20" hasCustomPrompt="1"/>
          </p:nvPr>
        </p:nvSpPr>
        <p:spPr>
          <a:xfrm>
            <a:off x="6308576" y="5012929"/>
            <a:ext cx="2592090" cy="1656431"/>
          </a:xfrm>
          <a:prstGeom prst="rect">
            <a:avLst/>
          </a:prstGeom>
        </p:spPr>
        <p:txBody>
          <a:bodyPr>
            <a:normAutofit/>
          </a:bodyPr>
          <a:lstStyle>
            <a:lvl1pPr marL="0" indent="0">
              <a:buNone/>
              <a:defRPr sz="1200">
                <a:solidFill>
                  <a:schemeClr val="bg1"/>
                </a:solidFill>
              </a:defRPr>
            </a:lvl1pPr>
          </a:lstStyle>
          <a:p>
            <a:pPr lvl="0"/>
            <a:r>
              <a:rPr lang="fr-FR" dirty="0" smtClean="0"/>
              <a:t>Contenu</a:t>
            </a:r>
            <a:endParaRPr lang="fr-FR" dirty="0"/>
          </a:p>
        </p:txBody>
      </p:sp>
      <p:sp>
        <p:nvSpPr>
          <p:cNvPr id="14" name="Espace réservé du contenu 2"/>
          <p:cNvSpPr txBox="1">
            <a:spLocks/>
          </p:cNvSpPr>
          <p:nvPr userDrawn="1"/>
        </p:nvSpPr>
        <p:spPr bwMode="auto">
          <a:xfrm>
            <a:off x="409507" y="1663700"/>
            <a:ext cx="7883525" cy="222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9EBF35"/>
              </a:buClr>
              <a:buFont typeface="Wingdings" pitchFamily="2" charset="2"/>
              <a:buChar char=""/>
              <a:defRPr sz="2000">
                <a:solidFill>
                  <a:schemeClr val="tx1"/>
                </a:solidFill>
                <a:latin typeface="Calibri" pitchFamily="34" charset="0"/>
                <a:ea typeface="Calibri" pitchFamily="34" charset="0"/>
                <a:cs typeface="Calibri" pitchFamily="34" charset="0"/>
              </a:defRPr>
            </a:lvl1pPr>
            <a:lvl2pPr marL="742950" indent="-285750" algn="l" rtl="0" eaLnBrk="0" fontAlgn="base" hangingPunct="0">
              <a:spcBef>
                <a:spcPct val="20000"/>
              </a:spcBef>
              <a:spcAft>
                <a:spcPct val="0"/>
              </a:spcAft>
              <a:buClr>
                <a:srgbClr val="9EBF35"/>
              </a:buClr>
              <a:buFont typeface="Wingdings" pitchFamily="2" charset="2"/>
              <a:buChar char=""/>
              <a:defRPr>
                <a:solidFill>
                  <a:schemeClr val="tx1"/>
                </a:solidFill>
                <a:latin typeface="Calibri" pitchFamily="34" charset="0"/>
                <a:ea typeface="Calibri" pitchFamily="34" charset="0"/>
                <a:cs typeface="Calibri" pitchFamily="34" charset="0"/>
              </a:defRPr>
            </a:lvl2pPr>
            <a:lvl3pPr marL="1143000" indent="-228600" algn="l" rtl="0" eaLnBrk="0" fontAlgn="base" hangingPunct="0">
              <a:spcBef>
                <a:spcPct val="20000"/>
              </a:spcBef>
              <a:spcAft>
                <a:spcPct val="0"/>
              </a:spcAft>
              <a:buClr>
                <a:srgbClr val="9EBF35"/>
              </a:buClr>
              <a:buFont typeface="Wingdings" pitchFamily="2" charset="2"/>
              <a:buChar char=""/>
              <a:defRPr sz="1600">
                <a:solidFill>
                  <a:schemeClr val="tx1"/>
                </a:solidFill>
                <a:latin typeface="Calibri" pitchFamily="34" charset="0"/>
                <a:ea typeface="Calibri" pitchFamily="34" charset="0"/>
                <a:cs typeface="Calibri" pitchFamily="34" charset="0"/>
              </a:defRPr>
            </a:lvl3pPr>
            <a:lvl4pPr marL="1600200" indent="-228600" algn="l" rtl="0" eaLnBrk="0" fontAlgn="base" hangingPunct="0">
              <a:spcBef>
                <a:spcPct val="20000"/>
              </a:spcBef>
              <a:spcAft>
                <a:spcPct val="0"/>
              </a:spcAft>
              <a:buClr>
                <a:srgbClr val="9EBF35"/>
              </a:buClr>
              <a:buFont typeface="Wingdings" pitchFamily="2" charset="2"/>
              <a:buChar char=""/>
              <a:defRPr sz="1400">
                <a:solidFill>
                  <a:schemeClr val="tx1"/>
                </a:solidFill>
                <a:latin typeface="Calibri" pitchFamily="34" charset="0"/>
                <a:ea typeface="Calibri" pitchFamily="34" charset="0"/>
                <a:cs typeface="Calibri" pitchFamily="34" charset="0"/>
              </a:defRPr>
            </a:lvl4pPr>
            <a:lvl5pPr marL="2057400" indent="-228600" algn="l" rtl="0" eaLnBrk="0" fontAlgn="base" hangingPunct="0">
              <a:spcBef>
                <a:spcPct val="20000"/>
              </a:spcBef>
              <a:spcAft>
                <a:spcPct val="0"/>
              </a:spcAft>
              <a:buClr>
                <a:srgbClr val="9EBF35"/>
              </a:buClr>
              <a:buFont typeface="Wingdings" pitchFamily="2" charset="2"/>
              <a:buChar char="n"/>
              <a:defRPr sz="1200">
                <a:solidFill>
                  <a:schemeClr val="tx1"/>
                </a:solidFill>
                <a:latin typeface="Calibri" pitchFamily="34" charset="0"/>
                <a:ea typeface="Calibri" pitchFamily="34" charset="0"/>
                <a:cs typeface="Calibri" pitchFamily="34" charset="0"/>
              </a:defRPr>
            </a:lvl5pPr>
            <a:lvl6pPr marL="2514600" indent="-228600" algn="l" rtl="0" eaLnBrk="1" fontAlgn="base" hangingPunct="1">
              <a:spcBef>
                <a:spcPct val="20000"/>
              </a:spcBef>
              <a:spcAft>
                <a:spcPct val="0"/>
              </a:spcAft>
              <a:buClr>
                <a:srgbClr val="9EBF35"/>
              </a:buClr>
              <a:buFont typeface="Wingdings" pitchFamily="2" charset="2"/>
              <a:buChar char="n"/>
              <a:defRPr sz="1200">
                <a:solidFill>
                  <a:schemeClr val="tx1"/>
                </a:solidFill>
                <a:latin typeface="+mn-lt"/>
                <a:cs typeface="+mn-cs"/>
              </a:defRPr>
            </a:lvl6pPr>
            <a:lvl7pPr marL="2971800" indent="-228600" algn="l" rtl="0" eaLnBrk="1" fontAlgn="base" hangingPunct="1">
              <a:spcBef>
                <a:spcPct val="20000"/>
              </a:spcBef>
              <a:spcAft>
                <a:spcPct val="0"/>
              </a:spcAft>
              <a:buClr>
                <a:srgbClr val="9EBF35"/>
              </a:buClr>
              <a:buFont typeface="Wingdings" pitchFamily="2" charset="2"/>
              <a:buChar char="n"/>
              <a:defRPr sz="1200">
                <a:solidFill>
                  <a:schemeClr val="tx1"/>
                </a:solidFill>
                <a:latin typeface="+mn-lt"/>
                <a:cs typeface="+mn-cs"/>
              </a:defRPr>
            </a:lvl7pPr>
            <a:lvl8pPr marL="3429000" indent="-228600" algn="l" rtl="0" eaLnBrk="1" fontAlgn="base" hangingPunct="1">
              <a:spcBef>
                <a:spcPct val="20000"/>
              </a:spcBef>
              <a:spcAft>
                <a:spcPct val="0"/>
              </a:spcAft>
              <a:buClr>
                <a:srgbClr val="9EBF35"/>
              </a:buClr>
              <a:buFont typeface="Wingdings" pitchFamily="2" charset="2"/>
              <a:buChar char="n"/>
              <a:defRPr sz="1200">
                <a:solidFill>
                  <a:schemeClr val="tx1"/>
                </a:solidFill>
                <a:latin typeface="+mn-lt"/>
                <a:cs typeface="+mn-cs"/>
              </a:defRPr>
            </a:lvl8pPr>
            <a:lvl9pPr marL="3886200" indent="-228600" algn="l" rtl="0" eaLnBrk="1" fontAlgn="base" hangingPunct="1">
              <a:spcBef>
                <a:spcPct val="20000"/>
              </a:spcBef>
              <a:spcAft>
                <a:spcPct val="0"/>
              </a:spcAft>
              <a:buClr>
                <a:srgbClr val="9EBF35"/>
              </a:buClr>
              <a:buFont typeface="Wingdings" pitchFamily="2" charset="2"/>
              <a:buChar char="n"/>
              <a:defRPr sz="1200">
                <a:solidFill>
                  <a:schemeClr val="tx1"/>
                </a:solidFill>
                <a:latin typeface="+mn-lt"/>
                <a:cs typeface="+mn-cs"/>
              </a:defRPr>
            </a:lvl9pPr>
          </a:lstStyle>
          <a:p>
            <a:pPr algn="just"/>
            <a:endParaRPr lang="fr-FR" kern="0" dirty="0" smtClean="0">
              <a:solidFill>
                <a:prstClr val="black"/>
              </a:solidFill>
            </a:endParaRPr>
          </a:p>
          <a:p>
            <a:pPr algn="just"/>
            <a:endParaRPr lang="fr-FR" kern="0" dirty="0" smtClean="0">
              <a:solidFill>
                <a:prstClr val="black"/>
              </a:solidFill>
            </a:endParaRPr>
          </a:p>
          <a:p>
            <a:pPr algn="just"/>
            <a:endParaRPr lang="fr-FR" kern="0" dirty="0" smtClean="0">
              <a:solidFill>
                <a:prstClr val="black"/>
              </a:solidFill>
            </a:endParaRPr>
          </a:p>
          <a:p>
            <a:pPr algn="just"/>
            <a:endParaRPr lang="fr-FR" kern="0" dirty="0">
              <a:solidFill>
                <a:prstClr val="black"/>
              </a:solidFill>
            </a:endParaRPr>
          </a:p>
        </p:txBody>
      </p:sp>
    </p:spTree>
    <p:extLst>
      <p:ext uri="{BB962C8B-B14F-4D97-AF65-F5344CB8AC3E}">
        <p14:creationId xmlns:p14="http://schemas.microsoft.com/office/powerpoint/2010/main" val="2664152086"/>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8_Disposition personnalisée">
    <p:spTree>
      <p:nvGrpSpPr>
        <p:cNvPr id="1" name=""/>
        <p:cNvGrpSpPr/>
        <p:nvPr/>
      </p:nvGrpSpPr>
      <p:grpSpPr>
        <a:xfrm>
          <a:off x="0" y="0"/>
          <a:ext cx="0" cy="0"/>
          <a:chOff x="0" y="0"/>
          <a:chExt cx="0" cy="0"/>
        </a:xfrm>
      </p:grpSpPr>
      <p:pic>
        <p:nvPicPr>
          <p:cNvPr id="1026" name="Picture 2" descr="C:\Users\ESE\Documents\Horizon 2015\Déploiement\Modèle PPT\JPEG\FONS TEMPLATE PPT SC.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12379"/>
            <a:ext cx="9144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11" name="Titre 1"/>
          <p:cNvSpPr>
            <a:spLocks noGrp="1"/>
          </p:cNvSpPr>
          <p:nvPr>
            <p:ph type="title" hasCustomPrompt="1"/>
          </p:nvPr>
        </p:nvSpPr>
        <p:spPr>
          <a:xfrm>
            <a:off x="0" y="0"/>
            <a:ext cx="9144000" cy="566738"/>
          </a:xfrm>
          <a:prstGeom prst="rect">
            <a:avLst/>
          </a:prstGeom>
        </p:spPr>
        <p:txBody>
          <a:bodyPr anchor="ctr">
            <a:noAutofit/>
          </a:bodyPr>
          <a:lstStyle>
            <a:lvl1pPr algn="l">
              <a:defRPr sz="4000" b="0">
                <a:solidFill>
                  <a:schemeClr val="tx1">
                    <a:lumMod val="75000"/>
                    <a:lumOff val="25000"/>
                  </a:schemeClr>
                </a:solidFill>
                <a:latin typeface="Century Gothic" panose="020B0502020202020204" pitchFamily="34" charset="0"/>
              </a:defRPr>
            </a:lvl1pPr>
          </a:lstStyle>
          <a:p>
            <a:r>
              <a:rPr lang="fr-FR" dirty="0" smtClean="0"/>
              <a:t>Titre</a:t>
            </a:r>
            <a:endParaRPr lang="fr-FR" dirty="0"/>
          </a:p>
        </p:txBody>
      </p:sp>
      <p:sp>
        <p:nvSpPr>
          <p:cNvPr id="23" name="Espace réservé du texte 8"/>
          <p:cNvSpPr>
            <a:spLocks noGrp="1"/>
          </p:cNvSpPr>
          <p:nvPr>
            <p:ph type="body" sz="quarter" idx="19" hasCustomPrompt="1"/>
          </p:nvPr>
        </p:nvSpPr>
        <p:spPr>
          <a:xfrm>
            <a:off x="6308576" y="4581128"/>
            <a:ext cx="2592090" cy="287412"/>
          </a:xfrm>
          <a:prstGeom prst="rect">
            <a:avLst/>
          </a:prstGeom>
        </p:spPr>
        <p:txBody>
          <a:bodyPr anchor="ctr">
            <a:noAutofit/>
          </a:bodyPr>
          <a:lstStyle>
            <a:lvl1pPr marL="0" indent="0">
              <a:buNone/>
              <a:defRPr sz="1600" b="1">
                <a:solidFill>
                  <a:schemeClr val="bg1"/>
                </a:solidFill>
              </a:defRPr>
            </a:lvl1pPr>
          </a:lstStyle>
          <a:p>
            <a:pPr lvl="0"/>
            <a:r>
              <a:rPr lang="fr-FR" dirty="0" smtClean="0"/>
              <a:t>SOUS-TITRE</a:t>
            </a:r>
            <a:endParaRPr lang="fr-FR" dirty="0"/>
          </a:p>
        </p:txBody>
      </p:sp>
      <p:sp>
        <p:nvSpPr>
          <p:cNvPr id="24" name="Espace réservé du texte 10"/>
          <p:cNvSpPr>
            <a:spLocks noGrp="1"/>
          </p:cNvSpPr>
          <p:nvPr>
            <p:ph type="body" sz="quarter" idx="20" hasCustomPrompt="1"/>
          </p:nvPr>
        </p:nvSpPr>
        <p:spPr>
          <a:xfrm>
            <a:off x="6308576" y="5012929"/>
            <a:ext cx="2592090" cy="1656431"/>
          </a:xfrm>
          <a:prstGeom prst="rect">
            <a:avLst/>
          </a:prstGeom>
        </p:spPr>
        <p:txBody>
          <a:bodyPr>
            <a:normAutofit/>
          </a:bodyPr>
          <a:lstStyle>
            <a:lvl1pPr marL="0" indent="0">
              <a:buNone/>
              <a:defRPr sz="1200">
                <a:solidFill>
                  <a:schemeClr val="bg1"/>
                </a:solidFill>
              </a:defRPr>
            </a:lvl1pPr>
          </a:lstStyle>
          <a:p>
            <a:pPr lvl="0"/>
            <a:r>
              <a:rPr lang="fr-FR" dirty="0" smtClean="0"/>
              <a:t>Contenu</a:t>
            </a:r>
            <a:endParaRPr lang="fr-FR" dirty="0"/>
          </a:p>
        </p:txBody>
      </p:sp>
      <p:sp>
        <p:nvSpPr>
          <p:cNvPr id="14" name="Espace réservé du contenu 2"/>
          <p:cNvSpPr txBox="1">
            <a:spLocks/>
          </p:cNvSpPr>
          <p:nvPr userDrawn="1"/>
        </p:nvSpPr>
        <p:spPr bwMode="auto">
          <a:xfrm>
            <a:off x="409507" y="1663700"/>
            <a:ext cx="7883525" cy="222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9EBF35"/>
              </a:buClr>
              <a:buFont typeface="Wingdings" pitchFamily="2" charset="2"/>
              <a:buChar char=""/>
              <a:defRPr sz="2000">
                <a:solidFill>
                  <a:schemeClr val="tx1"/>
                </a:solidFill>
                <a:latin typeface="Calibri" pitchFamily="34" charset="0"/>
                <a:ea typeface="Calibri" pitchFamily="34" charset="0"/>
                <a:cs typeface="Calibri" pitchFamily="34" charset="0"/>
              </a:defRPr>
            </a:lvl1pPr>
            <a:lvl2pPr marL="742950" indent="-285750" algn="l" rtl="0" eaLnBrk="0" fontAlgn="base" hangingPunct="0">
              <a:spcBef>
                <a:spcPct val="20000"/>
              </a:spcBef>
              <a:spcAft>
                <a:spcPct val="0"/>
              </a:spcAft>
              <a:buClr>
                <a:srgbClr val="9EBF35"/>
              </a:buClr>
              <a:buFont typeface="Wingdings" pitchFamily="2" charset="2"/>
              <a:buChar char=""/>
              <a:defRPr>
                <a:solidFill>
                  <a:schemeClr val="tx1"/>
                </a:solidFill>
                <a:latin typeface="Calibri" pitchFamily="34" charset="0"/>
                <a:ea typeface="Calibri" pitchFamily="34" charset="0"/>
                <a:cs typeface="Calibri" pitchFamily="34" charset="0"/>
              </a:defRPr>
            </a:lvl2pPr>
            <a:lvl3pPr marL="1143000" indent="-228600" algn="l" rtl="0" eaLnBrk="0" fontAlgn="base" hangingPunct="0">
              <a:spcBef>
                <a:spcPct val="20000"/>
              </a:spcBef>
              <a:spcAft>
                <a:spcPct val="0"/>
              </a:spcAft>
              <a:buClr>
                <a:srgbClr val="9EBF35"/>
              </a:buClr>
              <a:buFont typeface="Wingdings" pitchFamily="2" charset="2"/>
              <a:buChar char=""/>
              <a:defRPr sz="1600">
                <a:solidFill>
                  <a:schemeClr val="tx1"/>
                </a:solidFill>
                <a:latin typeface="Calibri" pitchFamily="34" charset="0"/>
                <a:ea typeface="Calibri" pitchFamily="34" charset="0"/>
                <a:cs typeface="Calibri" pitchFamily="34" charset="0"/>
              </a:defRPr>
            </a:lvl3pPr>
            <a:lvl4pPr marL="1600200" indent="-228600" algn="l" rtl="0" eaLnBrk="0" fontAlgn="base" hangingPunct="0">
              <a:spcBef>
                <a:spcPct val="20000"/>
              </a:spcBef>
              <a:spcAft>
                <a:spcPct val="0"/>
              </a:spcAft>
              <a:buClr>
                <a:srgbClr val="9EBF35"/>
              </a:buClr>
              <a:buFont typeface="Wingdings" pitchFamily="2" charset="2"/>
              <a:buChar char=""/>
              <a:defRPr sz="1400">
                <a:solidFill>
                  <a:schemeClr val="tx1"/>
                </a:solidFill>
                <a:latin typeface="Calibri" pitchFamily="34" charset="0"/>
                <a:ea typeface="Calibri" pitchFamily="34" charset="0"/>
                <a:cs typeface="Calibri" pitchFamily="34" charset="0"/>
              </a:defRPr>
            </a:lvl4pPr>
            <a:lvl5pPr marL="2057400" indent="-228600" algn="l" rtl="0" eaLnBrk="0" fontAlgn="base" hangingPunct="0">
              <a:spcBef>
                <a:spcPct val="20000"/>
              </a:spcBef>
              <a:spcAft>
                <a:spcPct val="0"/>
              </a:spcAft>
              <a:buClr>
                <a:srgbClr val="9EBF35"/>
              </a:buClr>
              <a:buFont typeface="Wingdings" pitchFamily="2" charset="2"/>
              <a:buChar char="n"/>
              <a:defRPr sz="1200">
                <a:solidFill>
                  <a:schemeClr val="tx1"/>
                </a:solidFill>
                <a:latin typeface="Calibri" pitchFamily="34" charset="0"/>
                <a:ea typeface="Calibri" pitchFamily="34" charset="0"/>
                <a:cs typeface="Calibri" pitchFamily="34" charset="0"/>
              </a:defRPr>
            </a:lvl5pPr>
            <a:lvl6pPr marL="2514600" indent="-228600" algn="l" rtl="0" eaLnBrk="1" fontAlgn="base" hangingPunct="1">
              <a:spcBef>
                <a:spcPct val="20000"/>
              </a:spcBef>
              <a:spcAft>
                <a:spcPct val="0"/>
              </a:spcAft>
              <a:buClr>
                <a:srgbClr val="9EBF35"/>
              </a:buClr>
              <a:buFont typeface="Wingdings" pitchFamily="2" charset="2"/>
              <a:buChar char="n"/>
              <a:defRPr sz="1200">
                <a:solidFill>
                  <a:schemeClr val="tx1"/>
                </a:solidFill>
                <a:latin typeface="+mn-lt"/>
                <a:cs typeface="+mn-cs"/>
              </a:defRPr>
            </a:lvl6pPr>
            <a:lvl7pPr marL="2971800" indent="-228600" algn="l" rtl="0" eaLnBrk="1" fontAlgn="base" hangingPunct="1">
              <a:spcBef>
                <a:spcPct val="20000"/>
              </a:spcBef>
              <a:spcAft>
                <a:spcPct val="0"/>
              </a:spcAft>
              <a:buClr>
                <a:srgbClr val="9EBF35"/>
              </a:buClr>
              <a:buFont typeface="Wingdings" pitchFamily="2" charset="2"/>
              <a:buChar char="n"/>
              <a:defRPr sz="1200">
                <a:solidFill>
                  <a:schemeClr val="tx1"/>
                </a:solidFill>
                <a:latin typeface="+mn-lt"/>
                <a:cs typeface="+mn-cs"/>
              </a:defRPr>
            </a:lvl7pPr>
            <a:lvl8pPr marL="3429000" indent="-228600" algn="l" rtl="0" eaLnBrk="1" fontAlgn="base" hangingPunct="1">
              <a:spcBef>
                <a:spcPct val="20000"/>
              </a:spcBef>
              <a:spcAft>
                <a:spcPct val="0"/>
              </a:spcAft>
              <a:buClr>
                <a:srgbClr val="9EBF35"/>
              </a:buClr>
              <a:buFont typeface="Wingdings" pitchFamily="2" charset="2"/>
              <a:buChar char="n"/>
              <a:defRPr sz="1200">
                <a:solidFill>
                  <a:schemeClr val="tx1"/>
                </a:solidFill>
                <a:latin typeface="+mn-lt"/>
                <a:cs typeface="+mn-cs"/>
              </a:defRPr>
            </a:lvl8pPr>
            <a:lvl9pPr marL="3886200" indent="-228600" algn="l" rtl="0" eaLnBrk="1" fontAlgn="base" hangingPunct="1">
              <a:spcBef>
                <a:spcPct val="20000"/>
              </a:spcBef>
              <a:spcAft>
                <a:spcPct val="0"/>
              </a:spcAft>
              <a:buClr>
                <a:srgbClr val="9EBF35"/>
              </a:buClr>
              <a:buFont typeface="Wingdings" pitchFamily="2" charset="2"/>
              <a:buChar char="n"/>
              <a:defRPr sz="1200">
                <a:solidFill>
                  <a:schemeClr val="tx1"/>
                </a:solidFill>
                <a:latin typeface="+mn-lt"/>
                <a:cs typeface="+mn-cs"/>
              </a:defRPr>
            </a:lvl9pPr>
          </a:lstStyle>
          <a:p>
            <a:pPr algn="just"/>
            <a:endParaRPr lang="fr-FR" kern="0" dirty="0" smtClean="0">
              <a:solidFill>
                <a:prstClr val="black"/>
              </a:solidFill>
            </a:endParaRPr>
          </a:p>
          <a:p>
            <a:pPr algn="just"/>
            <a:endParaRPr lang="fr-FR" kern="0" dirty="0" smtClean="0">
              <a:solidFill>
                <a:prstClr val="black"/>
              </a:solidFill>
            </a:endParaRPr>
          </a:p>
          <a:p>
            <a:pPr algn="just"/>
            <a:endParaRPr lang="fr-FR" kern="0" dirty="0" smtClean="0">
              <a:solidFill>
                <a:prstClr val="black"/>
              </a:solidFill>
            </a:endParaRPr>
          </a:p>
          <a:p>
            <a:pPr algn="just"/>
            <a:endParaRPr lang="fr-FR" kern="0" dirty="0">
              <a:solidFill>
                <a:prstClr val="black"/>
              </a:solidFill>
            </a:endParaRPr>
          </a:p>
        </p:txBody>
      </p:sp>
    </p:spTree>
    <p:extLst>
      <p:ext uri="{BB962C8B-B14F-4D97-AF65-F5344CB8AC3E}">
        <p14:creationId xmlns:p14="http://schemas.microsoft.com/office/powerpoint/2010/main" val="2076765519"/>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0_Disposition personnalisée">
    <p:spTree>
      <p:nvGrpSpPr>
        <p:cNvPr id="1" name=""/>
        <p:cNvGrpSpPr/>
        <p:nvPr/>
      </p:nvGrpSpPr>
      <p:grpSpPr>
        <a:xfrm>
          <a:off x="0" y="0"/>
          <a:ext cx="0" cy="0"/>
          <a:chOff x="0" y="0"/>
          <a:chExt cx="0" cy="0"/>
        </a:xfrm>
      </p:grpSpPr>
      <p:pic>
        <p:nvPicPr>
          <p:cNvPr id="1026" name="Picture 2" descr="C:\Users\ESE\Documents\Horizon 2015\Déploiement\Modèle PPT\JPEG\FONS TEMPLATE PPT SC.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12379"/>
            <a:ext cx="9144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11" name="Titre 1"/>
          <p:cNvSpPr>
            <a:spLocks noGrp="1"/>
          </p:cNvSpPr>
          <p:nvPr>
            <p:ph type="title" hasCustomPrompt="1"/>
          </p:nvPr>
        </p:nvSpPr>
        <p:spPr>
          <a:xfrm>
            <a:off x="0" y="0"/>
            <a:ext cx="9144000" cy="566738"/>
          </a:xfrm>
          <a:prstGeom prst="rect">
            <a:avLst/>
          </a:prstGeom>
        </p:spPr>
        <p:txBody>
          <a:bodyPr anchor="ctr">
            <a:noAutofit/>
          </a:bodyPr>
          <a:lstStyle>
            <a:lvl1pPr algn="l">
              <a:defRPr sz="4000" b="0">
                <a:solidFill>
                  <a:schemeClr val="tx1">
                    <a:lumMod val="75000"/>
                    <a:lumOff val="25000"/>
                  </a:schemeClr>
                </a:solidFill>
                <a:latin typeface="Century Gothic" panose="020B0502020202020204" pitchFamily="34" charset="0"/>
              </a:defRPr>
            </a:lvl1pPr>
          </a:lstStyle>
          <a:p>
            <a:r>
              <a:rPr lang="fr-FR" dirty="0" smtClean="0"/>
              <a:t>Titre</a:t>
            </a:r>
            <a:endParaRPr lang="fr-FR" dirty="0"/>
          </a:p>
        </p:txBody>
      </p:sp>
      <p:sp>
        <p:nvSpPr>
          <p:cNvPr id="23" name="Espace réservé du texte 8"/>
          <p:cNvSpPr>
            <a:spLocks noGrp="1"/>
          </p:cNvSpPr>
          <p:nvPr>
            <p:ph type="body" sz="quarter" idx="19" hasCustomPrompt="1"/>
          </p:nvPr>
        </p:nvSpPr>
        <p:spPr>
          <a:xfrm>
            <a:off x="6308576" y="4581128"/>
            <a:ext cx="2592090" cy="287412"/>
          </a:xfrm>
          <a:prstGeom prst="rect">
            <a:avLst/>
          </a:prstGeom>
        </p:spPr>
        <p:txBody>
          <a:bodyPr anchor="ctr">
            <a:noAutofit/>
          </a:bodyPr>
          <a:lstStyle>
            <a:lvl1pPr marL="0" indent="0">
              <a:buNone/>
              <a:defRPr sz="1600" b="1">
                <a:solidFill>
                  <a:schemeClr val="bg1"/>
                </a:solidFill>
              </a:defRPr>
            </a:lvl1pPr>
          </a:lstStyle>
          <a:p>
            <a:pPr lvl="0"/>
            <a:r>
              <a:rPr lang="fr-FR" dirty="0" smtClean="0"/>
              <a:t>SOUS-TITRE</a:t>
            </a:r>
            <a:endParaRPr lang="fr-FR" dirty="0"/>
          </a:p>
        </p:txBody>
      </p:sp>
      <p:sp>
        <p:nvSpPr>
          <p:cNvPr id="24" name="Espace réservé du texte 10"/>
          <p:cNvSpPr>
            <a:spLocks noGrp="1"/>
          </p:cNvSpPr>
          <p:nvPr>
            <p:ph type="body" sz="quarter" idx="20" hasCustomPrompt="1"/>
          </p:nvPr>
        </p:nvSpPr>
        <p:spPr>
          <a:xfrm>
            <a:off x="6308576" y="5012929"/>
            <a:ext cx="2592090" cy="1656431"/>
          </a:xfrm>
          <a:prstGeom prst="rect">
            <a:avLst/>
          </a:prstGeom>
        </p:spPr>
        <p:txBody>
          <a:bodyPr>
            <a:normAutofit/>
          </a:bodyPr>
          <a:lstStyle>
            <a:lvl1pPr marL="0" indent="0">
              <a:buNone/>
              <a:defRPr sz="1200">
                <a:solidFill>
                  <a:schemeClr val="bg1"/>
                </a:solidFill>
              </a:defRPr>
            </a:lvl1pPr>
          </a:lstStyle>
          <a:p>
            <a:pPr lvl="0"/>
            <a:r>
              <a:rPr lang="fr-FR" dirty="0" smtClean="0"/>
              <a:t>Contenu</a:t>
            </a:r>
            <a:endParaRPr lang="fr-FR" dirty="0"/>
          </a:p>
        </p:txBody>
      </p:sp>
      <p:sp>
        <p:nvSpPr>
          <p:cNvPr id="14" name="Espace réservé du contenu 2"/>
          <p:cNvSpPr txBox="1">
            <a:spLocks/>
          </p:cNvSpPr>
          <p:nvPr userDrawn="1"/>
        </p:nvSpPr>
        <p:spPr bwMode="auto">
          <a:xfrm>
            <a:off x="409507" y="1663700"/>
            <a:ext cx="7883525" cy="222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9EBF35"/>
              </a:buClr>
              <a:buFont typeface="Wingdings" pitchFamily="2" charset="2"/>
              <a:buChar char=""/>
              <a:defRPr sz="2000">
                <a:solidFill>
                  <a:schemeClr val="tx1"/>
                </a:solidFill>
                <a:latin typeface="Calibri" pitchFamily="34" charset="0"/>
                <a:ea typeface="Calibri" pitchFamily="34" charset="0"/>
                <a:cs typeface="Calibri" pitchFamily="34" charset="0"/>
              </a:defRPr>
            </a:lvl1pPr>
            <a:lvl2pPr marL="742950" indent="-285750" algn="l" rtl="0" eaLnBrk="0" fontAlgn="base" hangingPunct="0">
              <a:spcBef>
                <a:spcPct val="20000"/>
              </a:spcBef>
              <a:spcAft>
                <a:spcPct val="0"/>
              </a:spcAft>
              <a:buClr>
                <a:srgbClr val="9EBF35"/>
              </a:buClr>
              <a:buFont typeface="Wingdings" pitchFamily="2" charset="2"/>
              <a:buChar char=""/>
              <a:defRPr>
                <a:solidFill>
                  <a:schemeClr val="tx1"/>
                </a:solidFill>
                <a:latin typeface="Calibri" pitchFamily="34" charset="0"/>
                <a:ea typeface="Calibri" pitchFamily="34" charset="0"/>
                <a:cs typeface="Calibri" pitchFamily="34" charset="0"/>
              </a:defRPr>
            </a:lvl2pPr>
            <a:lvl3pPr marL="1143000" indent="-228600" algn="l" rtl="0" eaLnBrk="0" fontAlgn="base" hangingPunct="0">
              <a:spcBef>
                <a:spcPct val="20000"/>
              </a:spcBef>
              <a:spcAft>
                <a:spcPct val="0"/>
              </a:spcAft>
              <a:buClr>
                <a:srgbClr val="9EBF35"/>
              </a:buClr>
              <a:buFont typeface="Wingdings" pitchFamily="2" charset="2"/>
              <a:buChar char=""/>
              <a:defRPr sz="1600">
                <a:solidFill>
                  <a:schemeClr val="tx1"/>
                </a:solidFill>
                <a:latin typeface="Calibri" pitchFamily="34" charset="0"/>
                <a:ea typeface="Calibri" pitchFamily="34" charset="0"/>
                <a:cs typeface="Calibri" pitchFamily="34" charset="0"/>
              </a:defRPr>
            </a:lvl3pPr>
            <a:lvl4pPr marL="1600200" indent="-228600" algn="l" rtl="0" eaLnBrk="0" fontAlgn="base" hangingPunct="0">
              <a:spcBef>
                <a:spcPct val="20000"/>
              </a:spcBef>
              <a:spcAft>
                <a:spcPct val="0"/>
              </a:spcAft>
              <a:buClr>
                <a:srgbClr val="9EBF35"/>
              </a:buClr>
              <a:buFont typeface="Wingdings" pitchFamily="2" charset="2"/>
              <a:buChar char=""/>
              <a:defRPr sz="1400">
                <a:solidFill>
                  <a:schemeClr val="tx1"/>
                </a:solidFill>
                <a:latin typeface="Calibri" pitchFamily="34" charset="0"/>
                <a:ea typeface="Calibri" pitchFamily="34" charset="0"/>
                <a:cs typeface="Calibri" pitchFamily="34" charset="0"/>
              </a:defRPr>
            </a:lvl4pPr>
            <a:lvl5pPr marL="2057400" indent="-228600" algn="l" rtl="0" eaLnBrk="0" fontAlgn="base" hangingPunct="0">
              <a:spcBef>
                <a:spcPct val="20000"/>
              </a:spcBef>
              <a:spcAft>
                <a:spcPct val="0"/>
              </a:spcAft>
              <a:buClr>
                <a:srgbClr val="9EBF35"/>
              </a:buClr>
              <a:buFont typeface="Wingdings" pitchFamily="2" charset="2"/>
              <a:buChar char="n"/>
              <a:defRPr sz="1200">
                <a:solidFill>
                  <a:schemeClr val="tx1"/>
                </a:solidFill>
                <a:latin typeface="Calibri" pitchFamily="34" charset="0"/>
                <a:ea typeface="Calibri" pitchFamily="34" charset="0"/>
                <a:cs typeface="Calibri" pitchFamily="34" charset="0"/>
              </a:defRPr>
            </a:lvl5pPr>
            <a:lvl6pPr marL="2514600" indent="-228600" algn="l" rtl="0" eaLnBrk="1" fontAlgn="base" hangingPunct="1">
              <a:spcBef>
                <a:spcPct val="20000"/>
              </a:spcBef>
              <a:spcAft>
                <a:spcPct val="0"/>
              </a:spcAft>
              <a:buClr>
                <a:srgbClr val="9EBF35"/>
              </a:buClr>
              <a:buFont typeface="Wingdings" pitchFamily="2" charset="2"/>
              <a:buChar char="n"/>
              <a:defRPr sz="1200">
                <a:solidFill>
                  <a:schemeClr val="tx1"/>
                </a:solidFill>
                <a:latin typeface="+mn-lt"/>
                <a:cs typeface="+mn-cs"/>
              </a:defRPr>
            </a:lvl6pPr>
            <a:lvl7pPr marL="2971800" indent="-228600" algn="l" rtl="0" eaLnBrk="1" fontAlgn="base" hangingPunct="1">
              <a:spcBef>
                <a:spcPct val="20000"/>
              </a:spcBef>
              <a:spcAft>
                <a:spcPct val="0"/>
              </a:spcAft>
              <a:buClr>
                <a:srgbClr val="9EBF35"/>
              </a:buClr>
              <a:buFont typeface="Wingdings" pitchFamily="2" charset="2"/>
              <a:buChar char="n"/>
              <a:defRPr sz="1200">
                <a:solidFill>
                  <a:schemeClr val="tx1"/>
                </a:solidFill>
                <a:latin typeface="+mn-lt"/>
                <a:cs typeface="+mn-cs"/>
              </a:defRPr>
            </a:lvl7pPr>
            <a:lvl8pPr marL="3429000" indent="-228600" algn="l" rtl="0" eaLnBrk="1" fontAlgn="base" hangingPunct="1">
              <a:spcBef>
                <a:spcPct val="20000"/>
              </a:spcBef>
              <a:spcAft>
                <a:spcPct val="0"/>
              </a:spcAft>
              <a:buClr>
                <a:srgbClr val="9EBF35"/>
              </a:buClr>
              <a:buFont typeface="Wingdings" pitchFamily="2" charset="2"/>
              <a:buChar char="n"/>
              <a:defRPr sz="1200">
                <a:solidFill>
                  <a:schemeClr val="tx1"/>
                </a:solidFill>
                <a:latin typeface="+mn-lt"/>
                <a:cs typeface="+mn-cs"/>
              </a:defRPr>
            </a:lvl8pPr>
            <a:lvl9pPr marL="3886200" indent="-228600" algn="l" rtl="0" eaLnBrk="1" fontAlgn="base" hangingPunct="1">
              <a:spcBef>
                <a:spcPct val="20000"/>
              </a:spcBef>
              <a:spcAft>
                <a:spcPct val="0"/>
              </a:spcAft>
              <a:buClr>
                <a:srgbClr val="9EBF35"/>
              </a:buClr>
              <a:buFont typeface="Wingdings" pitchFamily="2" charset="2"/>
              <a:buChar char="n"/>
              <a:defRPr sz="1200">
                <a:solidFill>
                  <a:schemeClr val="tx1"/>
                </a:solidFill>
                <a:latin typeface="+mn-lt"/>
                <a:cs typeface="+mn-cs"/>
              </a:defRPr>
            </a:lvl9pPr>
          </a:lstStyle>
          <a:p>
            <a:pPr algn="just"/>
            <a:endParaRPr lang="fr-FR" kern="0" dirty="0" smtClean="0">
              <a:solidFill>
                <a:prstClr val="black"/>
              </a:solidFill>
            </a:endParaRPr>
          </a:p>
          <a:p>
            <a:pPr algn="just"/>
            <a:endParaRPr lang="fr-FR" kern="0" dirty="0" smtClean="0">
              <a:solidFill>
                <a:prstClr val="black"/>
              </a:solidFill>
            </a:endParaRPr>
          </a:p>
          <a:p>
            <a:pPr algn="just"/>
            <a:endParaRPr lang="fr-FR" kern="0" dirty="0" smtClean="0">
              <a:solidFill>
                <a:prstClr val="black"/>
              </a:solidFill>
            </a:endParaRPr>
          </a:p>
          <a:p>
            <a:pPr algn="just"/>
            <a:endParaRPr lang="fr-FR" kern="0" dirty="0">
              <a:solidFill>
                <a:prstClr val="black"/>
              </a:solidFill>
            </a:endParaRPr>
          </a:p>
        </p:txBody>
      </p:sp>
    </p:spTree>
    <p:extLst>
      <p:ext uri="{BB962C8B-B14F-4D97-AF65-F5344CB8AC3E}">
        <p14:creationId xmlns:p14="http://schemas.microsoft.com/office/powerpoint/2010/main" val="3599807783"/>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2_Disposition personnalisée">
    <p:spTree>
      <p:nvGrpSpPr>
        <p:cNvPr id="1" name=""/>
        <p:cNvGrpSpPr/>
        <p:nvPr/>
      </p:nvGrpSpPr>
      <p:grpSpPr>
        <a:xfrm>
          <a:off x="0" y="0"/>
          <a:ext cx="0" cy="0"/>
          <a:chOff x="0" y="0"/>
          <a:chExt cx="0" cy="0"/>
        </a:xfrm>
      </p:grpSpPr>
      <p:pic>
        <p:nvPicPr>
          <p:cNvPr id="1026" name="Picture 2" descr="C:\Users\ESE\Documents\Horizon 2015\Déploiement\Modèle PPT\JPEG\FONS TEMPLATE PPT SC.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12379"/>
            <a:ext cx="9144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11" name="Titre 1"/>
          <p:cNvSpPr>
            <a:spLocks noGrp="1"/>
          </p:cNvSpPr>
          <p:nvPr>
            <p:ph type="title" hasCustomPrompt="1"/>
          </p:nvPr>
        </p:nvSpPr>
        <p:spPr>
          <a:xfrm>
            <a:off x="0" y="0"/>
            <a:ext cx="9144000" cy="566738"/>
          </a:xfrm>
          <a:prstGeom prst="rect">
            <a:avLst/>
          </a:prstGeom>
        </p:spPr>
        <p:txBody>
          <a:bodyPr anchor="ctr">
            <a:noAutofit/>
          </a:bodyPr>
          <a:lstStyle>
            <a:lvl1pPr algn="l">
              <a:defRPr sz="4000" b="0">
                <a:solidFill>
                  <a:schemeClr val="tx1">
                    <a:lumMod val="75000"/>
                    <a:lumOff val="25000"/>
                  </a:schemeClr>
                </a:solidFill>
                <a:latin typeface="Century Gothic" panose="020B0502020202020204" pitchFamily="34" charset="0"/>
              </a:defRPr>
            </a:lvl1pPr>
          </a:lstStyle>
          <a:p>
            <a:r>
              <a:rPr lang="fr-FR" dirty="0" smtClean="0"/>
              <a:t>Titre</a:t>
            </a:r>
            <a:endParaRPr lang="fr-FR" dirty="0"/>
          </a:p>
        </p:txBody>
      </p:sp>
      <p:sp>
        <p:nvSpPr>
          <p:cNvPr id="23" name="Espace réservé du texte 8"/>
          <p:cNvSpPr>
            <a:spLocks noGrp="1"/>
          </p:cNvSpPr>
          <p:nvPr>
            <p:ph type="body" sz="quarter" idx="19" hasCustomPrompt="1"/>
          </p:nvPr>
        </p:nvSpPr>
        <p:spPr>
          <a:xfrm>
            <a:off x="6308576" y="4581128"/>
            <a:ext cx="2592090" cy="287412"/>
          </a:xfrm>
          <a:prstGeom prst="rect">
            <a:avLst/>
          </a:prstGeom>
        </p:spPr>
        <p:txBody>
          <a:bodyPr anchor="ctr">
            <a:noAutofit/>
          </a:bodyPr>
          <a:lstStyle>
            <a:lvl1pPr marL="0" indent="0">
              <a:buNone/>
              <a:defRPr sz="1600" b="1">
                <a:solidFill>
                  <a:schemeClr val="bg1"/>
                </a:solidFill>
              </a:defRPr>
            </a:lvl1pPr>
          </a:lstStyle>
          <a:p>
            <a:pPr lvl="0"/>
            <a:r>
              <a:rPr lang="fr-FR" dirty="0" smtClean="0"/>
              <a:t>SOUS-TITRE</a:t>
            </a:r>
            <a:endParaRPr lang="fr-FR" dirty="0"/>
          </a:p>
        </p:txBody>
      </p:sp>
      <p:sp>
        <p:nvSpPr>
          <p:cNvPr id="24" name="Espace réservé du texte 10"/>
          <p:cNvSpPr>
            <a:spLocks noGrp="1"/>
          </p:cNvSpPr>
          <p:nvPr>
            <p:ph type="body" sz="quarter" idx="20" hasCustomPrompt="1"/>
          </p:nvPr>
        </p:nvSpPr>
        <p:spPr>
          <a:xfrm>
            <a:off x="6308576" y="5012929"/>
            <a:ext cx="2592090" cy="1656431"/>
          </a:xfrm>
          <a:prstGeom prst="rect">
            <a:avLst/>
          </a:prstGeom>
        </p:spPr>
        <p:txBody>
          <a:bodyPr>
            <a:normAutofit/>
          </a:bodyPr>
          <a:lstStyle>
            <a:lvl1pPr marL="0" indent="0">
              <a:buNone/>
              <a:defRPr sz="1200">
                <a:solidFill>
                  <a:schemeClr val="bg1"/>
                </a:solidFill>
              </a:defRPr>
            </a:lvl1pPr>
          </a:lstStyle>
          <a:p>
            <a:pPr lvl="0"/>
            <a:r>
              <a:rPr lang="fr-FR" dirty="0" smtClean="0"/>
              <a:t>Contenu</a:t>
            </a:r>
            <a:endParaRPr lang="fr-FR" dirty="0"/>
          </a:p>
        </p:txBody>
      </p:sp>
      <p:sp>
        <p:nvSpPr>
          <p:cNvPr id="14" name="Espace réservé du contenu 2"/>
          <p:cNvSpPr txBox="1">
            <a:spLocks/>
          </p:cNvSpPr>
          <p:nvPr userDrawn="1"/>
        </p:nvSpPr>
        <p:spPr bwMode="auto">
          <a:xfrm>
            <a:off x="409507" y="1663700"/>
            <a:ext cx="7883525" cy="222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9EBF35"/>
              </a:buClr>
              <a:buFont typeface="Wingdings" pitchFamily="2" charset="2"/>
              <a:buChar char=""/>
              <a:defRPr sz="2000">
                <a:solidFill>
                  <a:schemeClr val="tx1"/>
                </a:solidFill>
                <a:latin typeface="Calibri" pitchFamily="34" charset="0"/>
                <a:ea typeface="Calibri" pitchFamily="34" charset="0"/>
                <a:cs typeface="Calibri" pitchFamily="34" charset="0"/>
              </a:defRPr>
            </a:lvl1pPr>
            <a:lvl2pPr marL="742950" indent="-285750" algn="l" rtl="0" eaLnBrk="0" fontAlgn="base" hangingPunct="0">
              <a:spcBef>
                <a:spcPct val="20000"/>
              </a:spcBef>
              <a:spcAft>
                <a:spcPct val="0"/>
              </a:spcAft>
              <a:buClr>
                <a:srgbClr val="9EBF35"/>
              </a:buClr>
              <a:buFont typeface="Wingdings" pitchFamily="2" charset="2"/>
              <a:buChar char=""/>
              <a:defRPr>
                <a:solidFill>
                  <a:schemeClr val="tx1"/>
                </a:solidFill>
                <a:latin typeface="Calibri" pitchFamily="34" charset="0"/>
                <a:ea typeface="Calibri" pitchFamily="34" charset="0"/>
                <a:cs typeface="Calibri" pitchFamily="34" charset="0"/>
              </a:defRPr>
            </a:lvl2pPr>
            <a:lvl3pPr marL="1143000" indent="-228600" algn="l" rtl="0" eaLnBrk="0" fontAlgn="base" hangingPunct="0">
              <a:spcBef>
                <a:spcPct val="20000"/>
              </a:spcBef>
              <a:spcAft>
                <a:spcPct val="0"/>
              </a:spcAft>
              <a:buClr>
                <a:srgbClr val="9EBF35"/>
              </a:buClr>
              <a:buFont typeface="Wingdings" pitchFamily="2" charset="2"/>
              <a:buChar char=""/>
              <a:defRPr sz="1600">
                <a:solidFill>
                  <a:schemeClr val="tx1"/>
                </a:solidFill>
                <a:latin typeface="Calibri" pitchFamily="34" charset="0"/>
                <a:ea typeface="Calibri" pitchFamily="34" charset="0"/>
                <a:cs typeface="Calibri" pitchFamily="34" charset="0"/>
              </a:defRPr>
            </a:lvl3pPr>
            <a:lvl4pPr marL="1600200" indent="-228600" algn="l" rtl="0" eaLnBrk="0" fontAlgn="base" hangingPunct="0">
              <a:spcBef>
                <a:spcPct val="20000"/>
              </a:spcBef>
              <a:spcAft>
                <a:spcPct val="0"/>
              </a:spcAft>
              <a:buClr>
                <a:srgbClr val="9EBF35"/>
              </a:buClr>
              <a:buFont typeface="Wingdings" pitchFamily="2" charset="2"/>
              <a:buChar char=""/>
              <a:defRPr sz="1400">
                <a:solidFill>
                  <a:schemeClr val="tx1"/>
                </a:solidFill>
                <a:latin typeface="Calibri" pitchFamily="34" charset="0"/>
                <a:ea typeface="Calibri" pitchFamily="34" charset="0"/>
                <a:cs typeface="Calibri" pitchFamily="34" charset="0"/>
              </a:defRPr>
            </a:lvl4pPr>
            <a:lvl5pPr marL="2057400" indent="-228600" algn="l" rtl="0" eaLnBrk="0" fontAlgn="base" hangingPunct="0">
              <a:spcBef>
                <a:spcPct val="20000"/>
              </a:spcBef>
              <a:spcAft>
                <a:spcPct val="0"/>
              </a:spcAft>
              <a:buClr>
                <a:srgbClr val="9EBF35"/>
              </a:buClr>
              <a:buFont typeface="Wingdings" pitchFamily="2" charset="2"/>
              <a:buChar char="n"/>
              <a:defRPr sz="1200">
                <a:solidFill>
                  <a:schemeClr val="tx1"/>
                </a:solidFill>
                <a:latin typeface="Calibri" pitchFamily="34" charset="0"/>
                <a:ea typeface="Calibri" pitchFamily="34" charset="0"/>
                <a:cs typeface="Calibri" pitchFamily="34" charset="0"/>
              </a:defRPr>
            </a:lvl5pPr>
            <a:lvl6pPr marL="2514600" indent="-228600" algn="l" rtl="0" eaLnBrk="1" fontAlgn="base" hangingPunct="1">
              <a:spcBef>
                <a:spcPct val="20000"/>
              </a:spcBef>
              <a:spcAft>
                <a:spcPct val="0"/>
              </a:spcAft>
              <a:buClr>
                <a:srgbClr val="9EBF35"/>
              </a:buClr>
              <a:buFont typeface="Wingdings" pitchFamily="2" charset="2"/>
              <a:buChar char="n"/>
              <a:defRPr sz="1200">
                <a:solidFill>
                  <a:schemeClr val="tx1"/>
                </a:solidFill>
                <a:latin typeface="+mn-lt"/>
                <a:cs typeface="+mn-cs"/>
              </a:defRPr>
            </a:lvl6pPr>
            <a:lvl7pPr marL="2971800" indent="-228600" algn="l" rtl="0" eaLnBrk="1" fontAlgn="base" hangingPunct="1">
              <a:spcBef>
                <a:spcPct val="20000"/>
              </a:spcBef>
              <a:spcAft>
                <a:spcPct val="0"/>
              </a:spcAft>
              <a:buClr>
                <a:srgbClr val="9EBF35"/>
              </a:buClr>
              <a:buFont typeface="Wingdings" pitchFamily="2" charset="2"/>
              <a:buChar char="n"/>
              <a:defRPr sz="1200">
                <a:solidFill>
                  <a:schemeClr val="tx1"/>
                </a:solidFill>
                <a:latin typeface="+mn-lt"/>
                <a:cs typeface="+mn-cs"/>
              </a:defRPr>
            </a:lvl7pPr>
            <a:lvl8pPr marL="3429000" indent="-228600" algn="l" rtl="0" eaLnBrk="1" fontAlgn="base" hangingPunct="1">
              <a:spcBef>
                <a:spcPct val="20000"/>
              </a:spcBef>
              <a:spcAft>
                <a:spcPct val="0"/>
              </a:spcAft>
              <a:buClr>
                <a:srgbClr val="9EBF35"/>
              </a:buClr>
              <a:buFont typeface="Wingdings" pitchFamily="2" charset="2"/>
              <a:buChar char="n"/>
              <a:defRPr sz="1200">
                <a:solidFill>
                  <a:schemeClr val="tx1"/>
                </a:solidFill>
                <a:latin typeface="+mn-lt"/>
                <a:cs typeface="+mn-cs"/>
              </a:defRPr>
            </a:lvl8pPr>
            <a:lvl9pPr marL="3886200" indent="-228600" algn="l" rtl="0" eaLnBrk="1" fontAlgn="base" hangingPunct="1">
              <a:spcBef>
                <a:spcPct val="20000"/>
              </a:spcBef>
              <a:spcAft>
                <a:spcPct val="0"/>
              </a:spcAft>
              <a:buClr>
                <a:srgbClr val="9EBF35"/>
              </a:buClr>
              <a:buFont typeface="Wingdings" pitchFamily="2" charset="2"/>
              <a:buChar char="n"/>
              <a:defRPr sz="1200">
                <a:solidFill>
                  <a:schemeClr val="tx1"/>
                </a:solidFill>
                <a:latin typeface="+mn-lt"/>
                <a:cs typeface="+mn-cs"/>
              </a:defRPr>
            </a:lvl9pPr>
          </a:lstStyle>
          <a:p>
            <a:pPr algn="just"/>
            <a:endParaRPr lang="fr-FR" kern="0" dirty="0" smtClean="0">
              <a:solidFill>
                <a:prstClr val="black"/>
              </a:solidFill>
            </a:endParaRPr>
          </a:p>
          <a:p>
            <a:pPr algn="just"/>
            <a:endParaRPr lang="fr-FR" kern="0" dirty="0" smtClean="0">
              <a:solidFill>
                <a:prstClr val="black"/>
              </a:solidFill>
            </a:endParaRPr>
          </a:p>
          <a:p>
            <a:pPr algn="just"/>
            <a:endParaRPr lang="fr-FR" kern="0" dirty="0" smtClean="0">
              <a:solidFill>
                <a:prstClr val="black"/>
              </a:solidFill>
            </a:endParaRPr>
          </a:p>
          <a:p>
            <a:pPr algn="just"/>
            <a:endParaRPr lang="fr-FR" kern="0" dirty="0">
              <a:solidFill>
                <a:prstClr val="black"/>
              </a:solidFill>
            </a:endParaRPr>
          </a:p>
        </p:txBody>
      </p:sp>
    </p:spTree>
    <p:extLst>
      <p:ext uri="{BB962C8B-B14F-4D97-AF65-F5344CB8AC3E}">
        <p14:creationId xmlns:p14="http://schemas.microsoft.com/office/powerpoint/2010/main" val="3054130125"/>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4_Disposition personnalisée">
    <p:spTree>
      <p:nvGrpSpPr>
        <p:cNvPr id="1" name=""/>
        <p:cNvGrpSpPr/>
        <p:nvPr/>
      </p:nvGrpSpPr>
      <p:grpSpPr>
        <a:xfrm>
          <a:off x="0" y="0"/>
          <a:ext cx="0" cy="0"/>
          <a:chOff x="0" y="0"/>
          <a:chExt cx="0" cy="0"/>
        </a:xfrm>
      </p:grpSpPr>
      <p:sp>
        <p:nvSpPr>
          <p:cNvPr id="8" name="Espace réservé du texte 5"/>
          <p:cNvSpPr>
            <a:spLocks noGrp="1"/>
          </p:cNvSpPr>
          <p:nvPr>
            <p:ph type="body" sz="quarter" idx="13" hasCustomPrompt="1"/>
          </p:nvPr>
        </p:nvSpPr>
        <p:spPr>
          <a:xfrm>
            <a:off x="683568" y="188640"/>
            <a:ext cx="6767512" cy="648072"/>
          </a:xfrm>
          <a:prstGeom prst="rect">
            <a:avLst/>
          </a:prstGeom>
        </p:spPr>
        <p:txBody>
          <a:bodyPr>
            <a:normAutofit/>
          </a:bodyPr>
          <a:lstStyle>
            <a:lvl1pPr marL="0" indent="0">
              <a:buNone/>
              <a:defRPr sz="3200" b="1">
                <a:solidFill>
                  <a:srgbClr val="00B0F0"/>
                </a:solidFill>
                <a:latin typeface="Century Gothic" panose="020B0502020202020204" pitchFamily="34" charset="0"/>
              </a:defRPr>
            </a:lvl1pPr>
          </a:lstStyle>
          <a:p>
            <a:pPr lvl="0"/>
            <a:r>
              <a:rPr lang="fr-FR" dirty="0" smtClean="0"/>
              <a:t>Titre</a:t>
            </a:r>
          </a:p>
        </p:txBody>
      </p:sp>
      <p:sp>
        <p:nvSpPr>
          <p:cNvPr id="3" name="Espace réservé du texte 2"/>
          <p:cNvSpPr>
            <a:spLocks noGrp="1"/>
          </p:cNvSpPr>
          <p:nvPr>
            <p:ph type="body" sz="quarter" idx="14"/>
          </p:nvPr>
        </p:nvSpPr>
        <p:spPr>
          <a:xfrm>
            <a:off x="684213" y="1700808"/>
            <a:ext cx="6767512" cy="4105275"/>
          </a:xfrm>
          <a:prstGeom prst="rect">
            <a:avLst/>
          </a:prstGeom>
        </p:spPr>
        <p:txBody>
          <a:bodyPr/>
          <a:lstStyle>
            <a:lvl1pPr>
              <a:defRPr sz="1600">
                <a:solidFill>
                  <a:srgbClr val="0092CF"/>
                </a:solidFill>
              </a:defRPr>
            </a:lvl1pPr>
            <a:lvl2pPr>
              <a:defRPr sz="1400">
                <a:solidFill>
                  <a:schemeClr val="tx1">
                    <a:lumMod val="75000"/>
                    <a:lumOff val="25000"/>
                  </a:schemeClr>
                </a:solidFill>
              </a:defRPr>
            </a:lvl2pPr>
            <a:lvl3pPr>
              <a:defRPr sz="1200">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6" name="Espace réservé du numéro de diapositive 6"/>
          <p:cNvSpPr>
            <a:spLocks noGrp="1"/>
          </p:cNvSpPr>
          <p:nvPr>
            <p:ph type="sldNum" sz="quarter" idx="12"/>
          </p:nvPr>
        </p:nvSpPr>
        <p:spPr>
          <a:xfrm>
            <a:off x="6660232" y="6516946"/>
            <a:ext cx="2133600" cy="365125"/>
          </a:xfrm>
          <a:prstGeom prst="rect">
            <a:avLst/>
          </a:prstGeom>
        </p:spPr>
        <p:txBody>
          <a:bodyPr/>
          <a:lstStyle/>
          <a:p>
            <a:fld id="{4F81D135-329C-4302-B372-ECB4C1DD15C4}" type="slidenum">
              <a:rPr lang="fr-FR" smtClean="0">
                <a:solidFill>
                  <a:prstClr val="black">
                    <a:tint val="75000"/>
                  </a:prstClr>
                </a:solidFill>
              </a:rPr>
              <a:pPr/>
              <a:t>‹N°›</a:t>
            </a:fld>
            <a:endParaRPr lang="fr-FR">
              <a:solidFill>
                <a:prstClr val="black">
                  <a:tint val="75000"/>
                </a:prstClr>
              </a:solidFill>
            </a:endParaRPr>
          </a:p>
        </p:txBody>
      </p:sp>
      <p:sp>
        <p:nvSpPr>
          <p:cNvPr id="5" name="Espace réservé du texte 5"/>
          <p:cNvSpPr>
            <a:spLocks noGrp="1"/>
          </p:cNvSpPr>
          <p:nvPr>
            <p:ph type="body" sz="quarter" idx="15" hasCustomPrompt="1"/>
          </p:nvPr>
        </p:nvSpPr>
        <p:spPr>
          <a:xfrm>
            <a:off x="683568" y="836712"/>
            <a:ext cx="6767512" cy="495558"/>
          </a:xfrm>
          <a:prstGeom prst="rect">
            <a:avLst/>
          </a:prstGeom>
        </p:spPr>
        <p:txBody>
          <a:bodyPr>
            <a:normAutofit/>
          </a:bodyPr>
          <a:lstStyle>
            <a:lvl1pPr marL="0" indent="0">
              <a:buNone/>
              <a:defRPr sz="2400" b="0">
                <a:solidFill>
                  <a:srgbClr val="00B0F0"/>
                </a:solidFill>
                <a:latin typeface="Century Gothic" panose="020B0502020202020204" pitchFamily="34" charset="0"/>
              </a:defRPr>
            </a:lvl1pPr>
          </a:lstStyle>
          <a:p>
            <a:pPr lvl="0"/>
            <a:r>
              <a:rPr lang="fr-FR" dirty="0" smtClean="0"/>
              <a:t>Titre</a:t>
            </a:r>
          </a:p>
        </p:txBody>
      </p:sp>
    </p:spTree>
    <p:extLst>
      <p:ext uri="{BB962C8B-B14F-4D97-AF65-F5344CB8AC3E}">
        <p14:creationId xmlns:p14="http://schemas.microsoft.com/office/powerpoint/2010/main" val="281958635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33_Disposition personnalisée">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7820166" y="0"/>
            <a:ext cx="1319027" cy="791570"/>
          </a:xfrm>
          <a:prstGeom prst="rect">
            <a:avLst/>
          </a:prstGeom>
          <a:noFill/>
          <a:extLst>
            <a:ext uri="{909E8E84-426E-40DD-AFC4-6F175D3DCCD1}">
              <a14:hiddenFill xmlns:a14="http://schemas.microsoft.com/office/drawing/2010/main">
                <a:solidFill>
                  <a:srgbClr val="FFFFFF"/>
                </a:solidFill>
              </a14:hiddenFill>
            </a:ext>
          </a:extLst>
        </p:spPr>
      </p:pic>
      <p:sp>
        <p:nvSpPr>
          <p:cNvPr id="6" name="Titre 1"/>
          <p:cNvSpPr>
            <a:spLocks noGrp="1"/>
          </p:cNvSpPr>
          <p:nvPr>
            <p:ph type="title" hasCustomPrompt="1"/>
          </p:nvPr>
        </p:nvSpPr>
        <p:spPr>
          <a:xfrm>
            <a:off x="467544" y="476672"/>
            <a:ext cx="5486400" cy="566738"/>
          </a:xfrm>
        </p:spPr>
        <p:txBody>
          <a:bodyPr anchor="ctr">
            <a:normAutofit/>
          </a:bodyPr>
          <a:lstStyle>
            <a:lvl1pPr algn="l">
              <a:defRPr sz="2400" b="1">
                <a:latin typeface="Century Gothic" panose="020B0502020202020204" pitchFamily="34" charset="0"/>
              </a:defRPr>
            </a:lvl1pPr>
          </a:lstStyle>
          <a:p>
            <a:r>
              <a:rPr lang="fr-FR" dirty="0" smtClean="0"/>
              <a:t>Titre</a:t>
            </a:r>
            <a:endParaRPr lang="fr-FR" dirty="0"/>
          </a:p>
        </p:txBody>
      </p:sp>
      <p:sp>
        <p:nvSpPr>
          <p:cNvPr id="10" name="Espace réservé du numéro de diapositive 6"/>
          <p:cNvSpPr>
            <a:spLocks noGrp="1"/>
          </p:cNvSpPr>
          <p:nvPr>
            <p:ph type="sldNum" sz="quarter" idx="12"/>
          </p:nvPr>
        </p:nvSpPr>
        <p:spPr>
          <a:xfrm>
            <a:off x="6553200" y="6356350"/>
            <a:ext cx="2133600" cy="365125"/>
          </a:xfrm>
        </p:spPr>
        <p:txBody>
          <a:bodyPr/>
          <a:lstStyle/>
          <a:p>
            <a:fld id="{4F81D135-329C-4302-B372-ECB4C1DD15C4}" type="slidenum">
              <a:rPr lang="fr-FR" smtClean="0"/>
              <a:t>‹N°›</a:t>
            </a:fld>
            <a:endParaRPr lang="fr-FR"/>
          </a:p>
        </p:txBody>
      </p:sp>
      <p:sp>
        <p:nvSpPr>
          <p:cNvPr id="5" name="Espace réservé du texte 2"/>
          <p:cNvSpPr>
            <a:spLocks noGrp="1"/>
          </p:cNvSpPr>
          <p:nvPr>
            <p:ph type="body" sz="quarter" idx="14"/>
          </p:nvPr>
        </p:nvSpPr>
        <p:spPr>
          <a:xfrm>
            <a:off x="684213" y="1916113"/>
            <a:ext cx="6767512" cy="4105275"/>
          </a:xfrm>
        </p:spPr>
        <p:txBody>
          <a:bodyPr/>
          <a:lstStyle>
            <a:lvl1pPr>
              <a:defRPr>
                <a:solidFill>
                  <a:srgbClr val="0092CF"/>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a:p>
        </p:txBody>
      </p:sp>
    </p:spTree>
    <p:extLst>
      <p:ext uri="{BB962C8B-B14F-4D97-AF65-F5344CB8AC3E}">
        <p14:creationId xmlns:p14="http://schemas.microsoft.com/office/powerpoint/2010/main" val="3491637250"/>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re et contenu">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755650" y="1406525"/>
            <a:ext cx="7921625" cy="4445000"/>
          </a:xfrm>
          <a:prstGeom prst="rect">
            <a:avLst/>
          </a:prstGeom>
        </p:spPr>
        <p:txBody>
          <a:body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11" name="Espace réservé du texte 10"/>
          <p:cNvSpPr>
            <a:spLocks noGrp="1"/>
          </p:cNvSpPr>
          <p:nvPr>
            <p:ph type="body" sz="quarter" idx="12"/>
          </p:nvPr>
        </p:nvSpPr>
        <p:spPr>
          <a:xfrm>
            <a:off x="1871192" y="646088"/>
            <a:ext cx="7272808" cy="360040"/>
          </a:xfrm>
          <a:prstGeom prst="rect">
            <a:avLst/>
          </a:prstGeom>
        </p:spPr>
        <p:txBody>
          <a:bodyPr/>
          <a:lstStyle>
            <a:lvl1pPr marL="0" indent="0" algn="r">
              <a:buNone/>
              <a:defRPr sz="1800" b="1">
                <a:solidFill>
                  <a:schemeClr val="accent6">
                    <a:lumMod val="75000"/>
                  </a:schemeClr>
                </a:solidFill>
              </a:defRPr>
            </a:lvl1pPr>
          </a:lstStyle>
          <a:p>
            <a:pPr lvl="0"/>
            <a:r>
              <a:rPr lang="fr-FR" dirty="0" smtClean="0"/>
              <a:t>Modifiez les styles du texte du masque</a:t>
            </a:r>
          </a:p>
        </p:txBody>
      </p:sp>
      <p:sp>
        <p:nvSpPr>
          <p:cNvPr id="7" name="Titre 1"/>
          <p:cNvSpPr>
            <a:spLocks noGrp="1"/>
          </p:cNvSpPr>
          <p:nvPr>
            <p:ph type="title"/>
          </p:nvPr>
        </p:nvSpPr>
        <p:spPr>
          <a:xfrm>
            <a:off x="1438275" y="131763"/>
            <a:ext cx="7705725" cy="569912"/>
          </a:xfrm>
          <a:prstGeom prst="rect">
            <a:avLst/>
          </a:prstGeom>
        </p:spPr>
        <p:txBody>
          <a:bodyPr/>
          <a:lstStyle/>
          <a:p>
            <a:r>
              <a:rPr lang="fr-FR" smtClean="0"/>
              <a:t>Modifiez le style du titre</a:t>
            </a:r>
            <a:endParaRPr lang="fr-FR" dirty="0"/>
          </a:p>
        </p:txBody>
      </p:sp>
    </p:spTree>
    <p:extLst>
      <p:ext uri="{BB962C8B-B14F-4D97-AF65-F5344CB8AC3E}">
        <p14:creationId xmlns:p14="http://schemas.microsoft.com/office/powerpoint/2010/main" val="596236244"/>
      </p:ext>
    </p:extLst>
  </p:cSld>
  <p:clrMapOvr>
    <a:masterClrMapping/>
  </p:clrMapOvr>
  <p:transition advTm="126445">
    <p:cut/>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32_Disposition personnalisée">
    <p:spTree>
      <p:nvGrpSpPr>
        <p:cNvPr id="1" name=""/>
        <p:cNvGrpSpPr/>
        <p:nvPr/>
      </p:nvGrpSpPr>
      <p:grpSpPr>
        <a:xfrm>
          <a:off x="0" y="0"/>
          <a:ext cx="0" cy="0"/>
          <a:chOff x="0" y="0"/>
          <a:chExt cx="0" cy="0"/>
        </a:xfrm>
      </p:grpSpPr>
      <p:sp>
        <p:nvSpPr>
          <p:cNvPr id="8" name="Espace réservé du texte 5"/>
          <p:cNvSpPr>
            <a:spLocks noGrp="1"/>
          </p:cNvSpPr>
          <p:nvPr>
            <p:ph type="body" sz="quarter" idx="13" hasCustomPrompt="1"/>
          </p:nvPr>
        </p:nvSpPr>
        <p:spPr>
          <a:xfrm>
            <a:off x="683568" y="692696"/>
            <a:ext cx="6767512" cy="936625"/>
          </a:xfrm>
        </p:spPr>
        <p:txBody>
          <a:bodyPr>
            <a:normAutofit/>
          </a:bodyPr>
          <a:lstStyle>
            <a:lvl1pPr marL="0" indent="0">
              <a:buNone/>
              <a:defRPr sz="2400" b="1">
                <a:solidFill>
                  <a:schemeClr val="tx1">
                    <a:lumMod val="75000"/>
                    <a:lumOff val="25000"/>
                  </a:schemeClr>
                </a:solidFill>
                <a:latin typeface="Century Gothic" panose="020B0502020202020204" pitchFamily="34" charset="0"/>
              </a:defRPr>
            </a:lvl1pPr>
          </a:lstStyle>
          <a:p>
            <a:pPr lvl="0"/>
            <a:r>
              <a:rPr lang="fr-FR" dirty="0" smtClean="0"/>
              <a:t>Titre</a:t>
            </a:r>
            <a:endParaRPr lang="fr-FR" dirty="0"/>
          </a:p>
        </p:txBody>
      </p:sp>
      <p:sp>
        <p:nvSpPr>
          <p:cNvPr id="3" name="Espace réservé du texte 2"/>
          <p:cNvSpPr>
            <a:spLocks noGrp="1"/>
          </p:cNvSpPr>
          <p:nvPr>
            <p:ph type="body" sz="quarter" idx="14"/>
          </p:nvPr>
        </p:nvSpPr>
        <p:spPr>
          <a:xfrm>
            <a:off x="684213" y="1916113"/>
            <a:ext cx="6767512" cy="4105275"/>
          </a:xfrm>
        </p:spPr>
        <p:txBody>
          <a:bodyPr/>
          <a:lstStyle>
            <a:lvl1pPr>
              <a:defRPr>
                <a:solidFill>
                  <a:srgbClr val="0092CF"/>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a:p>
        </p:txBody>
      </p:sp>
      <p:sp>
        <p:nvSpPr>
          <p:cNvPr id="6" name="Espace réservé du numéro de diapositive 6"/>
          <p:cNvSpPr>
            <a:spLocks noGrp="1"/>
          </p:cNvSpPr>
          <p:nvPr>
            <p:ph type="sldNum" sz="quarter" idx="12"/>
          </p:nvPr>
        </p:nvSpPr>
        <p:spPr>
          <a:xfrm>
            <a:off x="6660232" y="6516946"/>
            <a:ext cx="2133600" cy="365125"/>
          </a:xfrm>
        </p:spPr>
        <p:txBody>
          <a:bodyPr/>
          <a:lstStyle/>
          <a:p>
            <a:fld id="{4F81D135-329C-4302-B372-ECB4C1DD15C4}"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4199738306"/>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35_Disposition personnalisée">
    <p:spTree>
      <p:nvGrpSpPr>
        <p:cNvPr id="1" name=""/>
        <p:cNvGrpSpPr/>
        <p:nvPr/>
      </p:nvGrpSpPr>
      <p:grpSpPr>
        <a:xfrm>
          <a:off x="0" y="0"/>
          <a:ext cx="0" cy="0"/>
          <a:chOff x="0" y="0"/>
          <a:chExt cx="0" cy="0"/>
        </a:xfrm>
      </p:grpSpPr>
      <p:sp>
        <p:nvSpPr>
          <p:cNvPr id="8" name="Espace réservé du texte 5"/>
          <p:cNvSpPr>
            <a:spLocks noGrp="1"/>
          </p:cNvSpPr>
          <p:nvPr>
            <p:ph type="body" sz="quarter" idx="13" hasCustomPrompt="1"/>
          </p:nvPr>
        </p:nvSpPr>
        <p:spPr>
          <a:xfrm>
            <a:off x="683568" y="692696"/>
            <a:ext cx="6767512" cy="936625"/>
          </a:xfrm>
        </p:spPr>
        <p:txBody>
          <a:bodyPr>
            <a:normAutofit/>
          </a:bodyPr>
          <a:lstStyle>
            <a:lvl1pPr marL="0" indent="0">
              <a:buNone/>
              <a:defRPr sz="2400" b="1">
                <a:solidFill>
                  <a:schemeClr val="tx1">
                    <a:lumMod val="75000"/>
                    <a:lumOff val="25000"/>
                  </a:schemeClr>
                </a:solidFill>
                <a:latin typeface="Century Gothic" panose="020B0502020202020204" pitchFamily="34" charset="0"/>
              </a:defRPr>
            </a:lvl1pPr>
          </a:lstStyle>
          <a:p>
            <a:pPr lvl="0"/>
            <a:r>
              <a:rPr lang="fr-FR" dirty="0" smtClean="0"/>
              <a:t>Titre</a:t>
            </a:r>
            <a:endParaRPr lang="fr-FR" dirty="0"/>
          </a:p>
        </p:txBody>
      </p:sp>
      <p:sp>
        <p:nvSpPr>
          <p:cNvPr id="3" name="Espace réservé du texte 2"/>
          <p:cNvSpPr>
            <a:spLocks noGrp="1"/>
          </p:cNvSpPr>
          <p:nvPr>
            <p:ph type="body" sz="quarter" idx="14"/>
          </p:nvPr>
        </p:nvSpPr>
        <p:spPr>
          <a:xfrm>
            <a:off x="684213" y="1916113"/>
            <a:ext cx="6767512" cy="4105275"/>
          </a:xfrm>
        </p:spPr>
        <p:txBody>
          <a:bodyPr/>
          <a:lstStyle>
            <a:lvl1pPr>
              <a:defRPr>
                <a:solidFill>
                  <a:srgbClr val="0092CF"/>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a:p>
        </p:txBody>
      </p:sp>
      <p:sp>
        <p:nvSpPr>
          <p:cNvPr id="6" name="Espace réservé du numéro de diapositive 6"/>
          <p:cNvSpPr>
            <a:spLocks noGrp="1"/>
          </p:cNvSpPr>
          <p:nvPr>
            <p:ph type="sldNum" sz="quarter" idx="12"/>
          </p:nvPr>
        </p:nvSpPr>
        <p:spPr>
          <a:xfrm>
            <a:off x="6660232" y="6516946"/>
            <a:ext cx="2133600" cy="365125"/>
          </a:xfrm>
        </p:spPr>
        <p:txBody>
          <a:bodyPr/>
          <a:lstStyle/>
          <a:p>
            <a:fld id="{4F81D135-329C-4302-B372-ECB4C1DD15C4}"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2034709424"/>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36_Disposition personnalisée">
    <p:spTree>
      <p:nvGrpSpPr>
        <p:cNvPr id="1" name=""/>
        <p:cNvGrpSpPr/>
        <p:nvPr/>
      </p:nvGrpSpPr>
      <p:grpSpPr>
        <a:xfrm>
          <a:off x="0" y="0"/>
          <a:ext cx="0" cy="0"/>
          <a:chOff x="0" y="0"/>
          <a:chExt cx="0" cy="0"/>
        </a:xfrm>
      </p:grpSpPr>
      <p:sp>
        <p:nvSpPr>
          <p:cNvPr id="8" name="Espace réservé du texte 5"/>
          <p:cNvSpPr>
            <a:spLocks noGrp="1"/>
          </p:cNvSpPr>
          <p:nvPr>
            <p:ph type="body" sz="quarter" idx="13" hasCustomPrompt="1"/>
          </p:nvPr>
        </p:nvSpPr>
        <p:spPr>
          <a:xfrm>
            <a:off x="683568" y="692696"/>
            <a:ext cx="6767512" cy="936625"/>
          </a:xfrm>
        </p:spPr>
        <p:txBody>
          <a:bodyPr>
            <a:normAutofit/>
          </a:bodyPr>
          <a:lstStyle>
            <a:lvl1pPr marL="0" indent="0">
              <a:buNone/>
              <a:defRPr sz="2400" b="1">
                <a:solidFill>
                  <a:schemeClr val="tx1">
                    <a:lumMod val="75000"/>
                    <a:lumOff val="25000"/>
                  </a:schemeClr>
                </a:solidFill>
                <a:latin typeface="Century Gothic" panose="020B0502020202020204" pitchFamily="34" charset="0"/>
              </a:defRPr>
            </a:lvl1pPr>
          </a:lstStyle>
          <a:p>
            <a:pPr lvl="0"/>
            <a:r>
              <a:rPr lang="fr-FR" dirty="0" smtClean="0"/>
              <a:t>Titre</a:t>
            </a:r>
            <a:endParaRPr lang="fr-FR" dirty="0"/>
          </a:p>
        </p:txBody>
      </p:sp>
      <p:sp>
        <p:nvSpPr>
          <p:cNvPr id="3" name="Espace réservé du texte 2"/>
          <p:cNvSpPr>
            <a:spLocks noGrp="1"/>
          </p:cNvSpPr>
          <p:nvPr>
            <p:ph type="body" sz="quarter" idx="14"/>
          </p:nvPr>
        </p:nvSpPr>
        <p:spPr>
          <a:xfrm>
            <a:off x="684213" y="1916113"/>
            <a:ext cx="6767512" cy="4105275"/>
          </a:xfrm>
        </p:spPr>
        <p:txBody>
          <a:bodyPr/>
          <a:lstStyle>
            <a:lvl1pPr>
              <a:defRPr>
                <a:solidFill>
                  <a:srgbClr val="0092CF"/>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a:p>
        </p:txBody>
      </p:sp>
      <p:sp>
        <p:nvSpPr>
          <p:cNvPr id="6" name="Espace réservé du numéro de diapositive 6"/>
          <p:cNvSpPr>
            <a:spLocks noGrp="1"/>
          </p:cNvSpPr>
          <p:nvPr>
            <p:ph type="sldNum" sz="quarter" idx="12"/>
          </p:nvPr>
        </p:nvSpPr>
        <p:spPr>
          <a:xfrm>
            <a:off x="6660232" y="6516946"/>
            <a:ext cx="2133600" cy="365125"/>
          </a:xfrm>
        </p:spPr>
        <p:txBody>
          <a:bodyPr/>
          <a:lstStyle/>
          <a:p>
            <a:fld id="{4F81D135-329C-4302-B372-ECB4C1DD15C4}"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115040201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15909"/>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numéro de diapositive 3"/>
          <p:cNvSpPr>
            <a:spLocks noGrp="1"/>
          </p:cNvSpPr>
          <p:nvPr>
            <p:ph type="sldNum" sz="quarter" idx="12"/>
          </p:nvPr>
        </p:nvSpPr>
        <p:spPr/>
        <p:txBody>
          <a:bodyPr/>
          <a:lstStyle/>
          <a:p>
            <a:fld id="{E9C12E94-F041-47C6-BE79-91075AA2E16C}" type="slidenum">
              <a:rPr lang="fr-FR" smtClean="0"/>
              <a:t>‹N°›</a:t>
            </a:fld>
            <a:endParaRPr lang="fr-FR"/>
          </a:p>
        </p:txBody>
      </p:sp>
      <p:sp>
        <p:nvSpPr>
          <p:cNvPr id="6" name="Espace réservé du texte 2"/>
          <p:cNvSpPr>
            <a:spLocks noGrp="1"/>
          </p:cNvSpPr>
          <p:nvPr>
            <p:ph type="body" idx="1" hasCustomPrompt="1"/>
          </p:nvPr>
        </p:nvSpPr>
        <p:spPr>
          <a:xfrm>
            <a:off x="683568" y="1412776"/>
            <a:ext cx="7772400" cy="450279"/>
          </a:xfrm>
        </p:spPr>
        <p:txBody>
          <a:bodyPr anchor="b">
            <a:normAutofit/>
          </a:bodyPr>
          <a:lstStyle>
            <a:lvl1pPr marL="0" indent="0">
              <a:buNone/>
              <a:defRPr sz="2400" b="1">
                <a:solidFill>
                  <a:srgbClr val="009EE0"/>
                </a:solidFill>
                <a:latin typeface="Century Gothic" panose="020B0502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dirty="0" smtClean="0"/>
              <a:t>SOMMAIRE</a:t>
            </a:r>
          </a:p>
        </p:txBody>
      </p:sp>
      <p:sp>
        <p:nvSpPr>
          <p:cNvPr id="7" name="Espace réservé du numéro de diapositive 5"/>
          <p:cNvSpPr txBox="1">
            <a:spLocks/>
          </p:cNvSpPr>
          <p:nvPr/>
        </p:nvSpPr>
        <p:spPr>
          <a:xfrm>
            <a:off x="6553200" y="6356350"/>
            <a:ext cx="21336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81D135-329C-4302-B372-ECB4C1DD15C4}" type="slidenum">
              <a:rPr lang="fr-FR" smtClean="0"/>
              <a:pPr/>
              <a:t>‹N°›</a:t>
            </a:fld>
            <a:endParaRPr lang="fr-FR"/>
          </a:p>
        </p:txBody>
      </p:sp>
      <p:sp>
        <p:nvSpPr>
          <p:cNvPr id="8" name="Espace réservé du texte 7"/>
          <p:cNvSpPr>
            <a:spLocks noGrp="1"/>
          </p:cNvSpPr>
          <p:nvPr>
            <p:ph type="body" sz="quarter" idx="13" hasCustomPrompt="1"/>
          </p:nvPr>
        </p:nvSpPr>
        <p:spPr>
          <a:xfrm>
            <a:off x="684213" y="1988840"/>
            <a:ext cx="1367507" cy="503237"/>
          </a:xfrm>
        </p:spPr>
        <p:txBody>
          <a:bodyPr>
            <a:noAutofit/>
          </a:bodyPr>
          <a:lstStyle>
            <a:lvl1pPr marL="0" indent="0">
              <a:buFontTx/>
              <a:buNone/>
              <a:defRPr sz="1600" b="1">
                <a:solidFill>
                  <a:schemeClr val="tx1">
                    <a:lumMod val="75000"/>
                    <a:lumOff val="25000"/>
                  </a:schemeClr>
                </a:solidFill>
                <a:latin typeface="Century Gothic" panose="020B0502020202020204" pitchFamily="34" charset="0"/>
              </a:defRPr>
            </a:lvl1pPr>
          </a:lstStyle>
          <a:p>
            <a:pPr lvl="0"/>
            <a:r>
              <a:rPr lang="fr-FR" dirty="0" smtClean="0"/>
              <a:t>Titre</a:t>
            </a:r>
            <a:endParaRPr lang="fr-FR" dirty="0"/>
          </a:p>
        </p:txBody>
      </p:sp>
      <p:sp>
        <p:nvSpPr>
          <p:cNvPr id="9" name="Espace réservé du texte 7"/>
          <p:cNvSpPr>
            <a:spLocks noGrp="1"/>
          </p:cNvSpPr>
          <p:nvPr>
            <p:ph type="body" sz="quarter" idx="14" hasCustomPrompt="1"/>
          </p:nvPr>
        </p:nvSpPr>
        <p:spPr>
          <a:xfrm>
            <a:off x="4932040" y="1988840"/>
            <a:ext cx="1367507" cy="503237"/>
          </a:xfrm>
        </p:spPr>
        <p:txBody>
          <a:bodyPr>
            <a:noAutofit/>
          </a:bodyPr>
          <a:lstStyle>
            <a:lvl1pPr marL="0" indent="0">
              <a:buFontTx/>
              <a:buNone/>
              <a:defRPr sz="1600" b="1" baseline="0">
                <a:solidFill>
                  <a:srgbClr val="009EE0"/>
                </a:solidFill>
                <a:latin typeface="Century Gothic" panose="020B0502020202020204" pitchFamily="34" charset="0"/>
              </a:defRPr>
            </a:lvl1pPr>
          </a:lstStyle>
          <a:p>
            <a:pPr lvl="0"/>
            <a:r>
              <a:rPr lang="fr-FR" dirty="0" smtClean="0"/>
              <a:t>p. XX</a:t>
            </a:r>
            <a:endParaRPr lang="fr-FR" dirty="0"/>
          </a:p>
        </p:txBody>
      </p:sp>
    </p:spTree>
    <p:extLst>
      <p:ext uri="{BB962C8B-B14F-4D97-AF65-F5344CB8AC3E}">
        <p14:creationId xmlns:p14="http://schemas.microsoft.com/office/powerpoint/2010/main" val="52278308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12379"/>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itre 1"/>
          <p:cNvSpPr>
            <a:spLocks noGrp="1"/>
          </p:cNvSpPr>
          <p:nvPr>
            <p:ph type="title" hasCustomPrompt="1"/>
          </p:nvPr>
        </p:nvSpPr>
        <p:spPr>
          <a:xfrm>
            <a:off x="467544" y="1916832"/>
            <a:ext cx="7704856" cy="360040"/>
          </a:xfrm>
        </p:spPr>
        <p:txBody>
          <a:bodyPr>
            <a:normAutofit/>
          </a:bodyPr>
          <a:lstStyle>
            <a:lvl1pPr algn="l">
              <a:defRPr sz="2000" b="1">
                <a:solidFill>
                  <a:srgbClr val="009EE0"/>
                </a:solidFill>
                <a:latin typeface="Century Gothic" panose="020B0502020202020204" pitchFamily="34" charset="0"/>
              </a:defRPr>
            </a:lvl1pPr>
          </a:lstStyle>
          <a:p>
            <a:r>
              <a:rPr lang="fr-FR" dirty="0" smtClean="0"/>
              <a:t>Titre</a:t>
            </a:r>
            <a:endParaRPr lang="fr-FR" dirty="0"/>
          </a:p>
        </p:txBody>
      </p:sp>
      <p:sp>
        <p:nvSpPr>
          <p:cNvPr id="8" name="Espace réservé du numéro de diapositive 5"/>
          <p:cNvSpPr>
            <a:spLocks noGrp="1"/>
          </p:cNvSpPr>
          <p:nvPr>
            <p:ph type="sldNum" sz="quarter" idx="12"/>
          </p:nvPr>
        </p:nvSpPr>
        <p:spPr>
          <a:xfrm>
            <a:off x="6553200" y="6356350"/>
            <a:ext cx="2133600" cy="365125"/>
          </a:xfrm>
        </p:spPr>
        <p:txBody>
          <a:bodyPr/>
          <a:lstStyle/>
          <a:p>
            <a:fld id="{4F81D135-329C-4302-B372-ECB4C1DD15C4}" type="slidenum">
              <a:rPr lang="fr-FR" smtClean="0"/>
              <a:t>‹N°›</a:t>
            </a:fld>
            <a:endParaRPr lang="fr-FR"/>
          </a:p>
        </p:txBody>
      </p:sp>
      <p:sp>
        <p:nvSpPr>
          <p:cNvPr id="9" name="Espace réservé du texte 7"/>
          <p:cNvSpPr>
            <a:spLocks noGrp="1"/>
          </p:cNvSpPr>
          <p:nvPr>
            <p:ph type="body" sz="quarter" idx="13" hasCustomPrompt="1"/>
          </p:nvPr>
        </p:nvSpPr>
        <p:spPr>
          <a:xfrm>
            <a:off x="468313" y="2420938"/>
            <a:ext cx="7704087" cy="503237"/>
          </a:xfrm>
        </p:spPr>
        <p:txBody>
          <a:bodyPr>
            <a:normAutofit/>
          </a:bodyPr>
          <a:lstStyle>
            <a:lvl1pPr marL="0" indent="0">
              <a:buNone/>
              <a:defRPr sz="1200">
                <a:latin typeface="Century Gothic" panose="020B0502020202020204" pitchFamily="34" charset="0"/>
              </a:defRPr>
            </a:lvl1pPr>
          </a:lstStyle>
          <a:p>
            <a:pPr lvl="0"/>
            <a:r>
              <a:rPr lang="fr-FR" dirty="0" smtClean="0"/>
              <a:t>SOUS-TITRE_</a:t>
            </a:r>
            <a:endParaRPr lang="fr-FR" dirty="0"/>
          </a:p>
        </p:txBody>
      </p:sp>
      <p:pic>
        <p:nvPicPr>
          <p:cNvPr id="10" name="Imagen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556" y="4708784"/>
            <a:ext cx="216024" cy="174213"/>
          </a:xfrm>
          <a:prstGeom prst="rect">
            <a:avLst/>
          </a:prstGeom>
        </p:spPr>
      </p:pic>
      <p:pic>
        <p:nvPicPr>
          <p:cNvPr id="11" name="Imagen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9408" y="4679187"/>
            <a:ext cx="216024" cy="216024"/>
          </a:xfrm>
          <a:prstGeom prst="rect">
            <a:avLst/>
          </a:prstGeom>
        </p:spPr>
      </p:pic>
      <p:pic>
        <p:nvPicPr>
          <p:cNvPr id="12" name="Imagen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0192" y="4718096"/>
            <a:ext cx="216024" cy="216024"/>
          </a:xfrm>
          <a:prstGeom prst="rect">
            <a:avLst/>
          </a:prstGeom>
        </p:spPr>
      </p:pic>
      <p:sp>
        <p:nvSpPr>
          <p:cNvPr id="13" name="Espace réservé du texte 12"/>
          <p:cNvSpPr>
            <a:spLocks noGrp="1"/>
          </p:cNvSpPr>
          <p:nvPr>
            <p:ph type="body" sz="quarter" idx="14" hasCustomPrompt="1"/>
          </p:nvPr>
        </p:nvSpPr>
        <p:spPr>
          <a:xfrm>
            <a:off x="899592" y="4653136"/>
            <a:ext cx="1800200" cy="367088"/>
          </a:xfrm>
        </p:spPr>
        <p:txBody>
          <a:bodyPr>
            <a:normAutofit/>
          </a:bodyPr>
          <a:lstStyle>
            <a:lvl1pPr marL="0" indent="0">
              <a:buFontTx/>
              <a:buNone/>
              <a:defRPr sz="1100" b="1">
                <a:solidFill>
                  <a:schemeClr val="bg1"/>
                </a:solidFill>
                <a:latin typeface="Century Gothic" panose="020B0502020202020204" pitchFamily="34" charset="0"/>
              </a:defRPr>
            </a:lvl1pPr>
          </a:lstStyle>
          <a:p>
            <a:pPr lvl="0"/>
            <a:r>
              <a:rPr lang="fr-FR" dirty="0" smtClean="0"/>
              <a:t>TITRE</a:t>
            </a:r>
            <a:endParaRPr lang="fr-FR" dirty="0"/>
          </a:p>
        </p:txBody>
      </p:sp>
      <p:sp>
        <p:nvSpPr>
          <p:cNvPr id="14" name="Espace réservé du texte 12"/>
          <p:cNvSpPr>
            <a:spLocks noGrp="1"/>
          </p:cNvSpPr>
          <p:nvPr>
            <p:ph type="body" sz="quarter" idx="15" hasCustomPrompt="1"/>
          </p:nvPr>
        </p:nvSpPr>
        <p:spPr>
          <a:xfrm>
            <a:off x="3707904" y="4642564"/>
            <a:ext cx="1728192" cy="367088"/>
          </a:xfrm>
        </p:spPr>
        <p:txBody>
          <a:bodyPr>
            <a:normAutofit/>
          </a:bodyPr>
          <a:lstStyle>
            <a:lvl1pPr marL="0" indent="0">
              <a:buFontTx/>
              <a:buNone/>
              <a:defRPr sz="1100" b="1">
                <a:solidFill>
                  <a:schemeClr val="bg1"/>
                </a:solidFill>
                <a:latin typeface="Century Gothic" panose="020B0502020202020204" pitchFamily="34" charset="0"/>
              </a:defRPr>
            </a:lvl1pPr>
          </a:lstStyle>
          <a:p>
            <a:pPr lvl="0"/>
            <a:r>
              <a:rPr lang="fr-FR" dirty="0" smtClean="0"/>
              <a:t>TITRE</a:t>
            </a:r>
            <a:endParaRPr lang="fr-FR" dirty="0"/>
          </a:p>
        </p:txBody>
      </p:sp>
      <p:sp>
        <p:nvSpPr>
          <p:cNvPr id="15" name="Espace réservé du texte 12"/>
          <p:cNvSpPr>
            <a:spLocks noGrp="1"/>
          </p:cNvSpPr>
          <p:nvPr>
            <p:ph type="body" sz="quarter" idx="16" hasCustomPrompt="1"/>
          </p:nvPr>
        </p:nvSpPr>
        <p:spPr>
          <a:xfrm>
            <a:off x="6624228" y="4642564"/>
            <a:ext cx="1836204" cy="367088"/>
          </a:xfrm>
        </p:spPr>
        <p:txBody>
          <a:bodyPr>
            <a:normAutofit/>
          </a:bodyPr>
          <a:lstStyle>
            <a:lvl1pPr marL="0" indent="0">
              <a:buFontTx/>
              <a:buNone/>
              <a:defRPr sz="1100" b="1">
                <a:solidFill>
                  <a:schemeClr val="bg1"/>
                </a:solidFill>
                <a:latin typeface="Century Gothic" panose="020B0502020202020204" pitchFamily="34" charset="0"/>
              </a:defRPr>
            </a:lvl1pPr>
          </a:lstStyle>
          <a:p>
            <a:pPr lvl="0"/>
            <a:r>
              <a:rPr lang="fr-FR" dirty="0" smtClean="0"/>
              <a:t>TITRE</a:t>
            </a:r>
            <a:endParaRPr lang="fr-FR" dirty="0"/>
          </a:p>
        </p:txBody>
      </p:sp>
      <p:sp>
        <p:nvSpPr>
          <p:cNvPr id="16" name="Espace réservé du texte 16"/>
          <p:cNvSpPr>
            <a:spLocks noGrp="1"/>
          </p:cNvSpPr>
          <p:nvPr>
            <p:ph type="body" sz="quarter" idx="17" hasCustomPrompt="1"/>
          </p:nvPr>
        </p:nvSpPr>
        <p:spPr>
          <a:xfrm>
            <a:off x="576262" y="5085184"/>
            <a:ext cx="2123530" cy="1295548"/>
          </a:xfrm>
        </p:spPr>
        <p:txBody>
          <a:bodyPr>
            <a:normAutofit/>
          </a:bodyPr>
          <a:lstStyle>
            <a:lvl1pPr marL="0" indent="0">
              <a:buNone/>
              <a:defRPr sz="1100">
                <a:solidFill>
                  <a:schemeClr val="bg1"/>
                </a:solidFill>
              </a:defRPr>
            </a:lvl1pPr>
          </a:lstStyle>
          <a:p>
            <a:pPr lvl="0"/>
            <a:r>
              <a:rPr lang="fr-FR" dirty="0" smtClean="0"/>
              <a:t>Contenu</a:t>
            </a:r>
            <a:endParaRPr lang="fr-FR" dirty="0"/>
          </a:p>
        </p:txBody>
      </p:sp>
      <p:sp>
        <p:nvSpPr>
          <p:cNvPr id="17" name="Espace réservé du texte 16"/>
          <p:cNvSpPr>
            <a:spLocks noGrp="1"/>
          </p:cNvSpPr>
          <p:nvPr>
            <p:ph type="body" sz="quarter" idx="18" hasCustomPrompt="1"/>
          </p:nvPr>
        </p:nvSpPr>
        <p:spPr>
          <a:xfrm>
            <a:off x="3275856" y="5085184"/>
            <a:ext cx="2160240" cy="1295548"/>
          </a:xfrm>
        </p:spPr>
        <p:txBody>
          <a:bodyPr>
            <a:normAutofit/>
          </a:bodyPr>
          <a:lstStyle>
            <a:lvl1pPr marL="0" indent="0">
              <a:buNone/>
              <a:defRPr sz="1100">
                <a:solidFill>
                  <a:schemeClr val="bg1"/>
                </a:solidFill>
              </a:defRPr>
            </a:lvl1pPr>
          </a:lstStyle>
          <a:p>
            <a:pPr lvl="0"/>
            <a:r>
              <a:rPr lang="fr-FR" dirty="0" smtClean="0"/>
              <a:t>Contenu</a:t>
            </a:r>
            <a:endParaRPr lang="fr-FR" dirty="0"/>
          </a:p>
        </p:txBody>
      </p:sp>
      <p:sp>
        <p:nvSpPr>
          <p:cNvPr id="18" name="Espace réservé du texte 16"/>
          <p:cNvSpPr>
            <a:spLocks noGrp="1"/>
          </p:cNvSpPr>
          <p:nvPr>
            <p:ph type="body" sz="quarter" idx="19" hasCustomPrompt="1"/>
          </p:nvPr>
        </p:nvSpPr>
        <p:spPr>
          <a:xfrm>
            <a:off x="6300192" y="5085184"/>
            <a:ext cx="2160240" cy="1295548"/>
          </a:xfrm>
        </p:spPr>
        <p:txBody>
          <a:bodyPr>
            <a:normAutofit/>
          </a:bodyPr>
          <a:lstStyle>
            <a:lvl1pPr marL="0" indent="0">
              <a:buNone/>
              <a:defRPr sz="1100">
                <a:solidFill>
                  <a:schemeClr val="bg1"/>
                </a:solidFill>
              </a:defRPr>
            </a:lvl1pPr>
          </a:lstStyle>
          <a:p>
            <a:pPr lvl="0"/>
            <a:r>
              <a:rPr lang="fr-FR" dirty="0" smtClean="0"/>
              <a:t>Contenu</a:t>
            </a:r>
            <a:endParaRPr lang="fr-FR" dirty="0"/>
          </a:p>
        </p:txBody>
      </p:sp>
    </p:spTree>
    <p:extLst>
      <p:ext uri="{BB962C8B-B14F-4D97-AF65-F5344CB8AC3E}">
        <p14:creationId xmlns:p14="http://schemas.microsoft.com/office/powerpoint/2010/main" val="424044578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itre 1"/>
          <p:cNvSpPr>
            <a:spLocks noGrp="1"/>
          </p:cNvSpPr>
          <p:nvPr>
            <p:ph type="title" hasCustomPrompt="1"/>
          </p:nvPr>
        </p:nvSpPr>
        <p:spPr>
          <a:xfrm>
            <a:off x="467544" y="1916832"/>
            <a:ext cx="7704856" cy="360040"/>
          </a:xfrm>
        </p:spPr>
        <p:txBody>
          <a:bodyPr>
            <a:normAutofit/>
          </a:bodyPr>
          <a:lstStyle>
            <a:lvl1pPr algn="l">
              <a:defRPr sz="2000" b="1">
                <a:solidFill>
                  <a:srgbClr val="009EE0"/>
                </a:solidFill>
                <a:latin typeface="Century Gothic" panose="020B0502020202020204" pitchFamily="34" charset="0"/>
              </a:defRPr>
            </a:lvl1pPr>
          </a:lstStyle>
          <a:p>
            <a:r>
              <a:rPr lang="fr-FR" dirty="0" smtClean="0"/>
              <a:t>Titre</a:t>
            </a:r>
            <a:endParaRPr lang="fr-FR" dirty="0"/>
          </a:p>
        </p:txBody>
      </p:sp>
      <p:sp>
        <p:nvSpPr>
          <p:cNvPr id="8" name="Espace réservé du numéro de diapositive 5"/>
          <p:cNvSpPr>
            <a:spLocks noGrp="1"/>
          </p:cNvSpPr>
          <p:nvPr>
            <p:ph type="sldNum" sz="quarter" idx="12"/>
          </p:nvPr>
        </p:nvSpPr>
        <p:spPr>
          <a:xfrm>
            <a:off x="6553200" y="6356350"/>
            <a:ext cx="2133600" cy="365125"/>
          </a:xfrm>
        </p:spPr>
        <p:txBody>
          <a:bodyPr/>
          <a:lstStyle/>
          <a:p>
            <a:fld id="{4F81D135-329C-4302-B372-ECB4C1DD15C4}" type="slidenum">
              <a:rPr lang="fr-FR" smtClean="0"/>
              <a:t>‹N°›</a:t>
            </a:fld>
            <a:endParaRPr lang="fr-FR"/>
          </a:p>
        </p:txBody>
      </p:sp>
      <p:sp>
        <p:nvSpPr>
          <p:cNvPr id="9" name="Espace réservé du texte 7"/>
          <p:cNvSpPr>
            <a:spLocks noGrp="1"/>
          </p:cNvSpPr>
          <p:nvPr>
            <p:ph type="body" sz="quarter" idx="13" hasCustomPrompt="1"/>
          </p:nvPr>
        </p:nvSpPr>
        <p:spPr>
          <a:xfrm>
            <a:off x="468313" y="2420938"/>
            <a:ext cx="7704087" cy="503237"/>
          </a:xfrm>
        </p:spPr>
        <p:txBody>
          <a:bodyPr>
            <a:normAutofit/>
          </a:bodyPr>
          <a:lstStyle>
            <a:lvl1pPr marL="0" indent="0">
              <a:buNone/>
              <a:defRPr sz="1200">
                <a:latin typeface="Century Gothic" panose="020B0502020202020204" pitchFamily="34" charset="0"/>
              </a:defRPr>
            </a:lvl1pPr>
          </a:lstStyle>
          <a:p>
            <a:pPr lvl="0"/>
            <a:r>
              <a:rPr lang="fr-FR" dirty="0" smtClean="0"/>
              <a:t>SOUS-TITRE_</a:t>
            </a:r>
            <a:endParaRPr lang="fr-FR" dirty="0"/>
          </a:p>
        </p:txBody>
      </p:sp>
      <p:sp>
        <p:nvSpPr>
          <p:cNvPr id="10" name="Espace réservé du texte 12"/>
          <p:cNvSpPr>
            <a:spLocks noGrp="1"/>
          </p:cNvSpPr>
          <p:nvPr>
            <p:ph type="body" sz="quarter" idx="14" hasCustomPrompt="1"/>
          </p:nvPr>
        </p:nvSpPr>
        <p:spPr>
          <a:xfrm>
            <a:off x="539552" y="4303668"/>
            <a:ext cx="2088232" cy="367088"/>
          </a:xfrm>
        </p:spPr>
        <p:txBody>
          <a:bodyPr>
            <a:normAutofit/>
          </a:bodyPr>
          <a:lstStyle>
            <a:lvl1pPr marL="0" indent="0">
              <a:buFontTx/>
              <a:buNone/>
              <a:defRPr sz="1100" b="1">
                <a:solidFill>
                  <a:schemeClr val="bg1"/>
                </a:solidFill>
                <a:latin typeface="Century Gothic" panose="020B0502020202020204" pitchFamily="34" charset="0"/>
              </a:defRPr>
            </a:lvl1pPr>
          </a:lstStyle>
          <a:p>
            <a:pPr lvl="0"/>
            <a:r>
              <a:rPr lang="fr-FR" dirty="0" smtClean="0"/>
              <a:t>TITRE</a:t>
            </a:r>
            <a:endParaRPr lang="fr-FR" dirty="0"/>
          </a:p>
        </p:txBody>
      </p:sp>
      <p:sp>
        <p:nvSpPr>
          <p:cNvPr id="11" name="Espace réservé du texte 12"/>
          <p:cNvSpPr>
            <a:spLocks noGrp="1"/>
          </p:cNvSpPr>
          <p:nvPr>
            <p:ph type="body" sz="quarter" idx="15" hasCustomPrompt="1"/>
          </p:nvPr>
        </p:nvSpPr>
        <p:spPr>
          <a:xfrm>
            <a:off x="3275856" y="4293096"/>
            <a:ext cx="2160240" cy="367088"/>
          </a:xfrm>
        </p:spPr>
        <p:txBody>
          <a:bodyPr>
            <a:normAutofit/>
          </a:bodyPr>
          <a:lstStyle>
            <a:lvl1pPr marL="0" indent="0">
              <a:buFontTx/>
              <a:buNone/>
              <a:defRPr sz="1100" b="1">
                <a:solidFill>
                  <a:schemeClr val="bg1"/>
                </a:solidFill>
                <a:latin typeface="Century Gothic" panose="020B0502020202020204" pitchFamily="34" charset="0"/>
              </a:defRPr>
            </a:lvl1pPr>
          </a:lstStyle>
          <a:p>
            <a:pPr lvl="0"/>
            <a:r>
              <a:rPr lang="fr-FR" dirty="0" smtClean="0"/>
              <a:t>TITRE</a:t>
            </a:r>
            <a:endParaRPr lang="fr-FR" dirty="0"/>
          </a:p>
        </p:txBody>
      </p:sp>
      <p:sp>
        <p:nvSpPr>
          <p:cNvPr id="12" name="Espace réservé du texte 12"/>
          <p:cNvSpPr>
            <a:spLocks noGrp="1"/>
          </p:cNvSpPr>
          <p:nvPr>
            <p:ph type="body" sz="quarter" idx="16" hasCustomPrompt="1"/>
          </p:nvPr>
        </p:nvSpPr>
        <p:spPr>
          <a:xfrm>
            <a:off x="6300192" y="4303668"/>
            <a:ext cx="2160240" cy="367088"/>
          </a:xfrm>
        </p:spPr>
        <p:txBody>
          <a:bodyPr>
            <a:normAutofit/>
          </a:bodyPr>
          <a:lstStyle>
            <a:lvl1pPr marL="0" indent="0">
              <a:buFontTx/>
              <a:buNone/>
              <a:defRPr sz="1100" b="1">
                <a:solidFill>
                  <a:schemeClr val="bg1"/>
                </a:solidFill>
                <a:latin typeface="Century Gothic" panose="020B0502020202020204" pitchFamily="34" charset="0"/>
              </a:defRPr>
            </a:lvl1pPr>
          </a:lstStyle>
          <a:p>
            <a:pPr lvl="0"/>
            <a:r>
              <a:rPr lang="fr-FR" dirty="0" smtClean="0"/>
              <a:t>TITRE</a:t>
            </a:r>
            <a:endParaRPr lang="fr-FR" dirty="0"/>
          </a:p>
        </p:txBody>
      </p:sp>
      <p:sp>
        <p:nvSpPr>
          <p:cNvPr id="13" name="Espace réservé du texte 16"/>
          <p:cNvSpPr>
            <a:spLocks noGrp="1"/>
          </p:cNvSpPr>
          <p:nvPr>
            <p:ph type="body" sz="quarter" idx="17" hasCustomPrompt="1"/>
          </p:nvPr>
        </p:nvSpPr>
        <p:spPr>
          <a:xfrm>
            <a:off x="539552" y="4735716"/>
            <a:ext cx="2051522" cy="1295548"/>
          </a:xfrm>
        </p:spPr>
        <p:txBody>
          <a:bodyPr>
            <a:normAutofit/>
          </a:bodyPr>
          <a:lstStyle>
            <a:lvl1pPr marL="0" indent="0">
              <a:buNone/>
              <a:defRPr sz="1100">
                <a:solidFill>
                  <a:schemeClr val="bg1"/>
                </a:solidFill>
              </a:defRPr>
            </a:lvl1pPr>
          </a:lstStyle>
          <a:p>
            <a:pPr lvl="0"/>
            <a:r>
              <a:rPr lang="fr-FR" dirty="0" smtClean="0"/>
              <a:t>Contenu</a:t>
            </a:r>
            <a:endParaRPr lang="fr-FR" dirty="0"/>
          </a:p>
        </p:txBody>
      </p:sp>
      <p:sp>
        <p:nvSpPr>
          <p:cNvPr id="14" name="Espace réservé du texte 16"/>
          <p:cNvSpPr>
            <a:spLocks noGrp="1"/>
          </p:cNvSpPr>
          <p:nvPr>
            <p:ph type="body" sz="quarter" idx="18" hasCustomPrompt="1"/>
          </p:nvPr>
        </p:nvSpPr>
        <p:spPr>
          <a:xfrm>
            <a:off x="3275856" y="4735716"/>
            <a:ext cx="2160240" cy="1295548"/>
          </a:xfrm>
        </p:spPr>
        <p:txBody>
          <a:bodyPr>
            <a:normAutofit/>
          </a:bodyPr>
          <a:lstStyle>
            <a:lvl1pPr marL="0" indent="0">
              <a:buNone/>
              <a:defRPr sz="1100">
                <a:solidFill>
                  <a:schemeClr val="bg1"/>
                </a:solidFill>
              </a:defRPr>
            </a:lvl1pPr>
          </a:lstStyle>
          <a:p>
            <a:pPr lvl="0"/>
            <a:r>
              <a:rPr lang="fr-FR" dirty="0" smtClean="0"/>
              <a:t>Contenu</a:t>
            </a:r>
            <a:endParaRPr lang="fr-FR" dirty="0"/>
          </a:p>
        </p:txBody>
      </p:sp>
      <p:sp>
        <p:nvSpPr>
          <p:cNvPr id="15" name="Espace réservé du texte 16"/>
          <p:cNvSpPr>
            <a:spLocks noGrp="1"/>
          </p:cNvSpPr>
          <p:nvPr>
            <p:ph type="body" sz="quarter" idx="19" hasCustomPrompt="1"/>
          </p:nvPr>
        </p:nvSpPr>
        <p:spPr>
          <a:xfrm>
            <a:off x="6300192" y="4735716"/>
            <a:ext cx="2160240" cy="1295548"/>
          </a:xfrm>
        </p:spPr>
        <p:txBody>
          <a:bodyPr>
            <a:normAutofit/>
          </a:bodyPr>
          <a:lstStyle>
            <a:lvl1pPr marL="0" indent="0">
              <a:buNone/>
              <a:defRPr sz="1100">
                <a:solidFill>
                  <a:schemeClr val="bg1"/>
                </a:solidFill>
              </a:defRPr>
            </a:lvl1pPr>
          </a:lstStyle>
          <a:p>
            <a:pPr lvl="0"/>
            <a:r>
              <a:rPr lang="fr-FR" dirty="0" smtClean="0"/>
              <a:t>Contenu</a:t>
            </a:r>
            <a:endParaRPr lang="fr-FR" dirty="0"/>
          </a:p>
        </p:txBody>
      </p:sp>
    </p:spTree>
    <p:extLst>
      <p:ext uri="{BB962C8B-B14F-4D97-AF65-F5344CB8AC3E}">
        <p14:creationId xmlns:p14="http://schemas.microsoft.com/office/powerpoint/2010/main" val="223182457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13310"/>
            <a:ext cx="9144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1" descr="FONS TEMPLATE PPT-30.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5816" y="2636912"/>
            <a:ext cx="2955021" cy="2791217"/>
          </a:xfrm>
          <a:prstGeom prst="rect">
            <a:avLst/>
          </a:prstGeom>
        </p:spPr>
      </p:pic>
      <p:sp>
        <p:nvSpPr>
          <p:cNvPr id="8" name="Espace réservé du texte 12"/>
          <p:cNvSpPr>
            <a:spLocks noGrp="1"/>
          </p:cNvSpPr>
          <p:nvPr>
            <p:ph type="body" sz="quarter" idx="14" hasCustomPrompt="1"/>
          </p:nvPr>
        </p:nvSpPr>
        <p:spPr>
          <a:xfrm>
            <a:off x="3635895" y="3848976"/>
            <a:ext cx="1440161" cy="367088"/>
          </a:xfrm>
        </p:spPr>
        <p:txBody>
          <a:bodyPr>
            <a:normAutofit/>
          </a:bodyPr>
          <a:lstStyle>
            <a:lvl1pPr marL="0" indent="0" algn="ctr">
              <a:buFontTx/>
              <a:buNone/>
              <a:defRPr sz="1200" b="1">
                <a:solidFill>
                  <a:srgbClr val="009EE0"/>
                </a:solidFill>
                <a:latin typeface="Century Gothic" panose="020B0502020202020204" pitchFamily="34" charset="0"/>
              </a:defRPr>
            </a:lvl1pPr>
          </a:lstStyle>
          <a:p>
            <a:pPr lvl="0"/>
            <a:r>
              <a:rPr lang="fr-FR" dirty="0" smtClean="0"/>
              <a:t>Sous-titre</a:t>
            </a:r>
            <a:endParaRPr lang="fr-FR" dirty="0"/>
          </a:p>
        </p:txBody>
      </p:sp>
      <p:sp>
        <p:nvSpPr>
          <p:cNvPr id="9" name="Titre 1"/>
          <p:cNvSpPr>
            <a:spLocks noGrp="1"/>
          </p:cNvSpPr>
          <p:nvPr>
            <p:ph type="title" hasCustomPrompt="1"/>
          </p:nvPr>
        </p:nvSpPr>
        <p:spPr>
          <a:xfrm>
            <a:off x="899592" y="1340768"/>
            <a:ext cx="8229600" cy="360040"/>
          </a:xfrm>
        </p:spPr>
        <p:txBody>
          <a:bodyPr>
            <a:noAutofit/>
          </a:bodyPr>
          <a:lstStyle>
            <a:lvl1pPr algn="l">
              <a:defRPr sz="2400" b="1">
                <a:solidFill>
                  <a:schemeClr val="tx1">
                    <a:lumMod val="75000"/>
                    <a:lumOff val="25000"/>
                  </a:schemeClr>
                </a:solidFill>
                <a:latin typeface="Century Gothic" panose="020B0502020202020204" pitchFamily="34" charset="0"/>
              </a:defRPr>
            </a:lvl1pPr>
          </a:lstStyle>
          <a:p>
            <a:r>
              <a:rPr lang="fr-FR" dirty="0" smtClean="0"/>
              <a:t>Titre</a:t>
            </a:r>
            <a:endParaRPr lang="fr-FR" dirty="0"/>
          </a:p>
        </p:txBody>
      </p:sp>
      <p:sp>
        <p:nvSpPr>
          <p:cNvPr id="10" name="Espace réservé du numéro de diapositive 5"/>
          <p:cNvSpPr>
            <a:spLocks noGrp="1"/>
          </p:cNvSpPr>
          <p:nvPr>
            <p:ph type="sldNum" sz="quarter" idx="12"/>
          </p:nvPr>
        </p:nvSpPr>
        <p:spPr>
          <a:xfrm>
            <a:off x="6553200" y="6356350"/>
            <a:ext cx="2133600" cy="365125"/>
          </a:xfrm>
        </p:spPr>
        <p:txBody>
          <a:bodyPr/>
          <a:lstStyle/>
          <a:p>
            <a:fld id="{4F81D135-329C-4302-B372-ECB4C1DD15C4}" type="slidenum">
              <a:rPr lang="fr-FR" smtClean="0"/>
              <a:t>‹N°›</a:t>
            </a:fld>
            <a:endParaRPr lang="fr-FR"/>
          </a:p>
        </p:txBody>
      </p:sp>
      <p:pic>
        <p:nvPicPr>
          <p:cNvPr id="11" name="Imagen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556" y="4708784"/>
            <a:ext cx="216024" cy="174213"/>
          </a:xfrm>
          <a:prstGeom prst="rect">
            <a:avLst/>
          </a:prstGeom>
        </p:spPr>
      </p:pic>
      <p:sp>
        <p:nvSpPr>
          <p:cNvPr id="14" name="Espace réservé du texte 7"/>
          <p:cNvSpPr>
            <a:spLocks noGrp="1"/>
          </p:cNvSpPr>
          <p:nvPr>
            <p:ph type="body" sz="quarter" idx="13" hasCustomPrompt="1"/>
          </p:nvPr>
        </p:nvSpPr>
        <p:spPr>
          <a:xfrm>
            <a:off x="3779913" y="3529283"/>
            <a:ext cx="1152128" cy="331765"/>
          </a:xfrm>
        </p:spPr>
        <p:txBody>
          <a:bodyPr>
            <a:noAutofit/>
          </a:bodyPr>
          <a:lstStyle>
            <a:lvl1pPr marL="0" indent="0" algn="ctr">
              <a:buNone/>
              <a:defRPr sz="1400" b="1">
                <a:solidFill>
                  <a:schemeClr val="tx1"/>
                </a:solidFill>
                <a:latin typeface="Century Gothic" panose="020B0502020202020204" pitchFamily="34" charset="0"/>
              </a:defRPr>
            </a:lvl1pPr>
          </a:lstStyle>
          <a:p>
            <a:pPr lvl="0"/>
            <a:r>
              <a:rPr lang="fr-FR" dirty="0" smtClean="0"/>
              <a:t>Titre</a:t>
            </a:r>
            <a:endParaRPr lang="fr-FR" dirty="0"/>
          </a:p>
        </p:txBody>
      </p:sp>
      <p:pic>
        <p:nvPicPr>
          <p:cNvPr id="15" name="Imagen 41" descr="FONS TEMPLATE PPT-24.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9592" y="2060848"/>
            <a:ext cx="836092" cy="789746"/>
          </a:xfrm>
          <a:prstGeom prst="rect">
            <a:avLst/>
          </a:prstGeom>
        </p:spPr>
      </p:pic>
      <p:sp>
        <p:nvSpPr>
          <p:cNvPr id="16" name="Espace réservé du texte 7"/>
          <p:cNvSpPr>
            <a:spLocks noGrp="1"/>
          </p:cNvSpPr>
          <p:nvPr>
            <p:ph type="body" sz="quarter" idx="20" hasCustomPrompt="1"/>
          </p:nvPr>
        </p:nvSpPr>
        <p:spPr>
          <a:xfrm>
            <a:off x="1619672" y="2140358"/>
            <a:ext cx="1719736" cy="167891"/>
          </a:xfrm>
        </p:spPr>
        <p:txBody>
          <a:bodyPr>
            <a:noAutofit/>
          </a:bodyPr>
          <a:lstStyle>
            <a:lvl1pPr marL="0" indent="0" algn="l">
              <a:buNone/>
              <a:defRPr sz="1400" b="1">
                <a:solidFill>
                  <a:schemeClr val="tx1"/>
                </a:solidFill>
                <a:latin typeface="Century Gothic" panose="020B0502020202020204" pitchFamily="34" charset="0"/>
              </a:defRPr>
            </a:lvl1pPr>
          </a:lstStyle>
          <a:p>
            <a:pPr lvl="0"/>
            <a:r>
              <a:rPr lang="fr-FR" dirty="0" smtClean="0"/>
              <a:t>Titre</a:t>
            </a:r>
            <a:endParaRPr lang="fr-FR" dirty="0"/>
          </a:p>
        </p:txBody>
      </p:sp>
      <p:sp>
        <p:nvSpPr>
          <p:cNvPr id="17" name="Espace réservé du texte 12"/>
          <p:cNvSpPr>
            <a:spLocks noGrp="1"/>
          </p:cNvSpPr>
          <p:nvPr>
            <p:ph type="body" sz="quarter" idx="21" hasCustomPrompt="1"/>
          </p:nvPr>
        </p:nvSpPr>
        <p:spPr>
          <a:xfrm>
            <a:off x="1619672" y="2348880"/>
            <a:ext cx="1719736" cy="1080120"/>
          </a:xfrm>
        </p:spPr>
        <p:txBody>
          <a:bodyPr>
            <a:normAutofit/>
          </a:bodyPr>
          <a:lstStyle>
            <a:lvl1pPr marL="0" indent="0" algn="l">
              <a:buFontTx/>
              <a:buNone/>
              <a:defRPr sz="1200" b="1">
                <a:solidFill>
                  <a:srgbClr val="009EE0"/>
                </a:solidFill>
                <a:latin typeface="Century Gothic" panose="020B0502020202020204" pitchFamily="34" charset="0"/>
              </a:defRPr>
            </a:lvl1pPr>
          </a:lstStyle>
          <a:p>
            <a:pPr lvl="0"/>
            <a:r>
              <a:rPr lang="fr-FR" dirty="0" smtClean="0"/>
              <a:t>Sous-titre</a:t>
            </a:r>
            <a:endParaRPr lang="fr-FR" dirty="0"/>
          </a:p>
        </p:txBody>
      </p:sp>
      <p:pic>
        <p:nvPicPr>
          <p:cNvPr id="18" name="Imagen 3" descr="FONS TEMPLATE PPT-24.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31640" y="5373216"/>
            <a:ext cx="836092" cy="789746"/>
          </a:xfrm>
          <a:prstGeom prst="rect">
            <a:avLst/>
          </a:prstGeom>
        </p:spPr>
      </p:pic>
      <p:pic>
        <p:nvPicPr>
          <p:cNvPr id="19" name="Imagen 26" descr="FONS TEMPLATE PPT-24.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96136" y="4943007"/>
            <a:ext cx="836092" cy="789746"/>
          </a:xfrm>
          <a:prstGeom prst="rect">
            <a:avLst/>
          </a:prstGeom>
        </p:spPr>
      </p:pic>
      <p:pic>
        <p:nvPicPr>
          <p:cNvPr id="20" name="Imagen 30" descr="FONS TEMPLATE PPT-24.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60032" y="1913376"/>
            <a:ext cx="836092" cy="789746"/>
          </a:xfrm>
          <a:prstGeom prst="rect">
            <a:avLst/>
          </a:prstGeom>
        </p:spPr>
      </p:pic>
      <p:sp>
        <p:nvSpPr>
          <p:cNvPr id="21" name="Espace réservé du texte 7"/>
          <p:cNvSpPr>
            <a:spLocks noGrp="1"/>
          </p:cNvSpPr>
          <p:nvPr>
            <p:ph type="body" sz="quarter" idx="22" hasCustomPrompt="1"/>
          </p:nvPr>
        </p:nvSpPr>
        <p:spPr>
          <a:xfrm>
            <a:off x="5580110" y="1988840"/>
            <a:ext cx="2016225" cy="216024"/>
          </a:xfrm>
        </p:spPr>
        <p:txBody>
          <a:bodyPr>
            <a:noAutofit/>
          </a:bodyPr>
          <a:lstStyle>
            <a:lvl1pPr marL="0" indent="0" algn="l">
              <a:buNone/>
              <a:defRPr sz="1400" b="1">
                <a:solidFill>
                  <a:schemeClr val="tx1"/>
                </a:solidFill>
                <a:latin typeface="Century Gothic" panose="020B0502020202020204" pitchFamily="34" charset="0"/>
              </a:defRPr>
            </a:lvl1pPr>
          </a:lstStyle>
          <a:p>
            <a:pPr lvl="0"/>
            <a:r>
              <a:rPr lang="fr-FR" dirty="0" smtClean="0"/>
              <a:t>Titre</a:t>
            </a:r>
            <a:endParaRPr lang="fr-FR" dirty="0"/>
          </a:p>
        </p:txBody>
      </p:sp>
      <p:sp>
        <p:nvSpPr>
          <p:cNvPr id="22" name="Espace réservé du texte 12"/>
          <p:cNvSpPr>
            <a:spLocks noGrp="1"/>
          </p:cNvSpPr>
          <p:nvPr>
            <p:ph type="body" sz="quarter" idx="23" hasCustomPrompt="1"/>
          </p:nvPr>
        </p:nvSpPr>
        <p:spPr>
          <a:xfrm>
            <a:off x="5580111" y="2197362"/>
            <a:ext cx="2016225" cy="1231638"/>
          </a:xfrm>
        </p:spPr>
        <p:txBody>
          <a:bodyPr>
            <a:normAutofit/>
          </a:bodyPr>
          <a:lstStyle>
            <a:lvl1pPr marL="0" indent="0" algn="l">
              <a:buFontTx/>
              <a:buNone/>
              <a:defRPr sz="1200" b="1">
                <a:solidFill>
                  <a:srgbClr val="009EE0"/>
                </a:solidFill>
                <a:latin typeface="Century Gothic" panose="020B0502020202020204" pitchFamily="34" charset="0"/>
              </a:defRPr>
            </a:lvl1pPr>
          </a:lstStyle>
          <a:p>
            <a:pPr lvl="0"/>
            <a:r>
              <a:rPr lang="fr-FR" dirty="0" smtClean="0"/>
              <a:t>Sous-titre</a:t>
            </a:r>
            <a:endParaRPr lang="fr-FR" dirty="0"/>
          </a:p>
        </p:txBody>
      </p:sp>
      <p:sp>
        <p:nvSpPr>
          <p:cNvPr id="23" name="Espace réservé du texte 7"/>
          <p:cNvSpPr>
            <a:spLocks noGrp="1"/>
          </p:cNvSpPr>
          <p:nvPr>
            <p:ph type="body" sz="quarter" idx="24" hasCustomPrompt="1"/>
          </p:nvPr>
        </p:nvSpPr>
        <p:spPr>
          <a:xfrm>
            <a:off x="2132184" y="5452726"/>
            <a:ext cx="1719736" cy="167891"/>
          </a:xfrm>
        </p:spPr>
        <p:txBody>
          <a:bodyPr>
            <a:noAutofit/>
          </a:bodyPr>
          <a:lstStyle>
            <a:lvl1pPr marL="0" indent="0" algn="l">
              <a:buNone/>
              <a:defRPr sz="1400" b="1">
                <a:solidFill>
                  <a:schemeClr val="tx1"/>
                </a:solidFill>
                <a:latin typeface="Century Gothic" panose="020B0502020202020204" pitchFamily="34" charset="0"/>
              </a:defRPr>
            </a:lvl1pPr>
          </a:lstStyle>
          <a:p>
            <a:pPr lvl="0"/>
            <a:r>
              <a:rPr lang="fr-FR" dirty="0" smtClean="0"/>
              <a:t>Titre</a:t>
            </a:r>
            <a:endParaRPr lang="fr-FR" dirty="0"/>
          </a:p>
        </p:txBody>
      </p:sp>
      <p:sp>
        <p:nvSpPr>
          <p:cNvPr id="24" name="Espace réservé du texte 12"/>
          <p:cNvSpPr>
            <a:spLocks noGrp="1"/>
          </p:cNvSpPr>
          <p:nvPr>
            <p:ph type="body" sz="quarter" idx="25" hasCustomPrompt="1"/>
          </p:nvPr>
        </p:nvSpPr>
        <p:spPr>
          <a:xfrm>
            <a:off x="2132184" y="5661248"/>
            <a:ext cx="1719736" cy="1080120"/>
          </a:xfrm>
        </p:spPr>
        <p:txBody>
          <a:bodyPr>
            <a:normAutofit/>
          </a:bodyPr>
          <a:lstStyle>
            <a:lvl1pPr marL="0" indent="0" algn="l">
              <a:buFontTx/>
              <a:buNone/>
              <a:defRPr sz="1200" b="1">
                <a:solidFill>
                  <a:srgbClr val="009EE0"/>
                </a:solidFill>
                <a:latin typeface="Century Gothic" panose="020B0502020202020204" pitchFamily="34" charset="0"/>
              </a:defRPr>
            </a:lvl1pPr>
          </a:lstStyle>
          <a:p>
            <a:pPr lvl="0"/>
            <a:r>
              <a:rPr lang="fr-FR" dirty="0" smtClean="0"/>
              <a:t>Sous-titre</a:t>
            </a:r>
            <a:endParaRPr lang="fr-FR" dirty="0"/>
          </a:p>
        </p:txBody>
      </p:sp>
      <p:sp>
        <p:nvSpPr>
          <p:cNvPr id="25" name="Espace réservé du texte 7"/>
          <p:cNvSpPr>
            <a:spLocks noGrp="1"/>
          </p:cNvSpPr>
          <p:nvPr>
            <p:ph type="body" sz="quarter" idx="26" hasCustomPrompt="1"/>
          </p:nvPr>
        </p:nvSpPr>
        <p:spPr>
          <a:xfrm>
            <a:off x="6516214" y="5085184"/>
            <a:ext cx="2016225" cy="216024"/>
          </a:xfrm>
        </p:spPr>
        <p:txBody>
          <a:bodyPr>
            <a:noAutofit/>
          </a:bodyPr>
          <a:lstStyle>
            <a:lvl1pPr marL="0" indent="0" algn="l">
              <a:buNone/>
              <a:defRPr sz="1400" b="1">
                <a:solidFill>
                  <a:schemeClr val="tx1"/>
                </a:solidFill>
                <a:latin typeface="Century Gothic" panose="020B0502020202020204" pitchFamily="34" charset="0"/>
              </a:defRPr>
            </a:lvl1pPr>
          </a:lstStyle>
          <a:p>
            <a:pPr lvl="0"/>
            <a:r>
              <a:rPr lang="fr-FR" dirty="0" smtClean="0"/>
              <a:t>Titre</a:t>
            </a:r>
            <a:endParaRPr lang="fr-FR" dirty="0"/>
          </a:p>
        </p:txBody>
      </p:sp>
      <p:sp>
        <p:nvSpPr>
          <p:cNvPr id="26" name="Espace réservé du texte 12"/>
          <p:cNvSpPr>
            <a:spLocks noGrp="1"/>
          </p:cNvSpPr>
          <p:nvPr>
            <p:ph type="body" sz="quarter" idx="27" hasCustomPrompt="1"/>
          </p:nvPr>
        </p:nvSpPr>
        <p:spPr>
          <a:xfrm>
            <a:off x="6516215" y="5293706"/>
            <a:ext cx="2016225" cy="1231638"/>
          </a:xfrm>
        </p:spPr>
        <p:txBody>
          <a:bodyPr>
            <a:normAutofit/>
          </a:bodyPr>
          <a:lstStyle>
            <a:lvl1pPr marL="0" indent="0" algn="l">
              <a:buFontTx/>
              <a:buNone/>
              <a:defRPr sz="1200" b="1">
                <a:solidFill>
                  <a:srgbClr val="009EE0"/>
                </a:solidFill>
                <a:latin typeface="Century Gothic" panose="020B0502020202020204" pitchFamily="34" charset="0"/>
              </a:defRPr>
            </a:lvl1pPr>
          </a:lstStyle>
          <a:p>
            <a:pPr lvl="0"/>
            <a:r>
              <a:rPr lang="fr-FR" dirty="0" smtClean="0"/>
              <a:t>Sous-titre</a:t>
            </a:r>
            <a:endParaRPr lang="fr-FR" dirty="0"/>
          </a:p>
        </p:txBody>
      </p:sp>
    </p:spTree>
    <p:extLst>
      <p:ext uri="{BB962C8B-B14F-4D97-AF65-F5344CB8AC3E}">
        <p14:creationId xmlns:p14="http://schemas.microsoft.com/office/powerpoint/2010/main" val="390116959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image" Target="../media/image1.jpg"/><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theme" Target="../theme/theme2.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slideLayout" Target="../slideLayouts/slideLayout53.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dirty="0" smtClean="0"/>
              <a:t>Modifiez le style du titre</a:t>
            </a:r>
            <a:endParaRPr lang="fr-FR" dirty="0"/>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A33710-0453-43F0-BBFD-4754C1916036}" type="datetime1">
              <a:rPr lang="fr-FR" smtClean="0"/>
              <a:t>05/02/2018</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C12E94-F041-47C6-BE79-91075AA2E16C}" type="slidenum">
              <a:rPr lang="fr-FR" smtClean="0"/>
              <a:t>‹N°›</a:t>
            </a:fld>
            <a:endParaRPr lang="fr-FR"/>
          </a:p>
        </p:txBody>
      </p:sp>
      <p:pic>
        <p:nvPicPr>
          <p:cNvPr id="7" name="Picture 2"/>
          <p:cNvPicPr>
            <a:picLocks noChangeAspect="1" noChangeArrowheads="1"/>
          </p:cNvPicPr>
          <p:nvPr/>
        </p:nvPicPr>
        <p:blipFill>
          <a:blip r:embed="rId24">
            <a:extLst>
              <a:ext uri="{28A0092B-C50C-407E-A947-70E740481C1C}">
                <a14:useLocalDpi xmlns:a14="http://schemas.microsoft.com/office/drawing/2010/main" val="0"/>
              </a:ext>
            </a:extLst>
          </a:blip>
          <a:stretch>
            <a:fillRect/>
          </a:stretch>
        </p:blipFill>
        <p:spPr bwMode="auto">
          <a:xfrm>
            <a:off x="-4806"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8661659"/>
      </p:ext>
    </p:extLst>
  </p:cSld>
  <p:clrMap bg1="lt1" tx1="dk1" bg2="lt2" tx2="dk2" accent1="accent1" accent2="accent2" accent3="accent3" accent4="accent4" accent5="accent5" accent6="accent6" hlink="hlink" folHlink="folHlink"/>
  <p:sldLayoutIdLst>
    <p:sldLayoutId id="2147483649" r:id="rId1"/>
    <p:sldLayoutId id="2147483700" r:id="rId2"/>
    <p:sldLayoutId id="2147483702" r:id="rId3"/>
    <p:sldLayoutId id="2147483703" r:id="rId4"/>
    <p:sldLayoutId id="2147483705" r:id="rId5"/>
    <p:sldLayoutId id="2147483655" r:id="rId6"/>
    <p:sldLayoutId id="2147483663" r:id="rId7"/>
    <p:sldLayoutId id="2147483664" r:id="rId8"/>
    <p:sldLayoutId id="2147483665" r:id="rId9"/>
    <p:sldLayoutId id="2147483666" r:id="rId10"/>
    <p:sldLayoutId id="2147483667" r:id="rId11"/>
    <p:sldLayoutId id="2147483687" r:id="rId12"/>
    <p:sldLayoutId id="2147483674" r:id="rId13"/>
    <p:sldLayoutId id="2147483675" r:id="rId14"/>
    <p:sldLayoutId id="2147483677" r:id="rId15"/>
    <p:sldLayoutId id="2147483678" r:id="rId16"/>
    <p:sldLayoutId id="2147483683" r:id="rId17"/>
    <p:sldLayoutId id="2147483699" r:id="rId18"/>
    <p:sldLayoutId id="2147483685" r:id="rId19"/>
    <p:sldLayoutId id="2147483706" r:id="rId20"/>
    <p:sldLayoutId id="2147483707" r:id="rId21"/>
    <p:sldLayoutId id="2147483708" r:id="rId22"/>
  </p:sldLayoutIdLst>
  <p:timing>
    <p:tnLst>
      <p:par>
        <p:cTn id="1" dur="indefinite" restart="never" nodeType="tmRoot"/>
      </p:par>
    </p:tnLst>
  </p:timing>
  <p:hf hdr="0" ftr="0" dt="0"/>
  <p:txStyles>
    <p:titleStyle>
      <a:lvl1pPr algn="l" defTabSz="914400" rtl="0" eaLnBrk="1" latinLnBrk="0" hangingPunct="1">
        <a:spcBef>
          <a:spcPct val="0"/>
        </a:spcBef>
        <a:buNone/>
        <a:defRPr sz="4400" kern="1200">
          <a:solidFill>
            <a:schemeClr val="tx1">
              <a:lumMod val="75000"/>
              <a:lumOff val="25000"/>
            </a:schemeClr>
          </a:solidFill>
          <a:latin typeface="Century Gothic" panose="020B0502020202020204" pitchFamily="34" charset="0"/>
          <a:ea typeface="+mj-ea"/>
          <a:cs typeface="+mj-cs"/>
        </a:defRPr>
      </a:lvl1pPr>
    </p:titleStyle>
    <p:bodyStyle>
      <a:lvl1pPr marL="0" indent="0" algn="l" defTabSz="914400" rtl="0" eaLnBrk="1" latinLnBrk="0" hangingPunct="1">
        <a:spcBef>
          <a:spcPct val="2000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355600" indent="-177800" algn="l" defTabSz="914400" rtl="0" eaLnBrk="1" latinLnBrk="0" hangingPunct="1">
        <a:spcBef>
          <a:spcPct val="20000"/>
        </a:spcBef>
        <a:buClr>
          <a:srgbClr val="0092CF"/>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531813" indent="-176213" algn="l" defTabSz="914400" rtl="0" eaLnBrk="1" latinLnBrk="0" hangingPunct="1">
        <a:spcBef>
          <a:spcPct val="20000"/>
        </a:spcBef>
        <a:buClr>
          <a:srgbClr val="0092CF"/>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23900" indent="-192088" algn="l" defTabSz="914400" rtl="0" eaLnBrk="1" latinLnBrk="0" hangingPunct="1">
        <a:spcBef>
          <a:spcPct val="20000"/>
        </a:spcBef>
        <a:buClr>
          <a:srgbClr val="0092CF"/>
        </a:buClr>
        <a:buFont typeface="Arial" panose="020B0604020202020204" pitchFamily="34" charset="0"/>
        <a:buChar char="–"/>
        <a:defRPr sz="1200" kern="1200">
          <a:solidFill>
            <a:schemeClr val="tx1">
              <a:lumMod val="75000"/>
              <a:lumOff val="25000"/>
            </a:schemeClr>
          </a:solidFill>
          <a:latin typeface="+mn-lt"/>
          <a:ea typeface="+mn-ea"/>
          <a:cs typeface="+mn-cs"/>
        </a:defRPr>
      </a:lvl4pPr>
      <a:lvl5pPr marL="900113" indent="-176213" algn="l" defTabSz="914400" rtl="0" eaLnBrk="1" latinLnBrk="0" hangingPunct="1">
        <a:spcBef>
          <a:spcPct val="20000"/>
        </a:spcBef>
        <a:buClr>
          <a:srgbClr val="0092CF"/>
        </a:buClr>
        <a:buFont typeface="Wingdings" panose="05000000000000000000" pitchFamily="2" charset="2"/>
        <a:buChar char="Ø"/>
        <a:tabLst>
          <a:tab pos="900113" algn="l"/>
        </a:tabLst>
        <a:defRPr sz="12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dirty="0" smtClean="0"/>
              <a:t>Modifiez le style du titre</a:t>
            </a:r>
            <a:endParaRPr lang="fr-FR" dirty="0"/>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A33710-0453-43F0-BBFD-4754C1916036}" type="datetime1">
              <a:rPr lang="fr-FR" smtClean="0">
                <a:solidFill>
                  <a:prstClr val="black">
                    <a:tint val="75000"/>
                  </a:prstClr>
                </a:solidFill>
              </a:rPr>
              <a:pPr/>
              <a:t>05/02/2018</a:t>
            </a:fld>
            <a:endParaRPr lang="fr-FR">
              <a:solidFill>
                <a:prstClr val="black">
                  <a:tint val="75000"/>
                </a:prstClr>
              </a:solidFill>
            </a:endParaRP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solidFill>
                <a:prstClr val="black">
                  <a:tint val="75000"/>
                </a:prstClr>
              </a:solidFill>
            </a:endParaRP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C12E94-F041-47C6-BE79-91075AA2E16C}" type="slidenum">
              <a:rPr lang="fr-FR" smtClean="0">
                <a:solidFill>
                  <a:prstClr val="black">
                    <a:tint val="75000"/>
                  </a:prstClr>
                </a:solidFill>
              </a:rPr>
              <a:pPr/>
              <a:t>‹N°›</a:t>
            </a:fld>
            <a:endParaRPr lang="fr-FR">
              <a:solidFill>
                <a:prstClr val="black">
                  <a:tint val="75000"/>
                </a:prstClr>
              </a:solidFill>
            </a:endParaRPr>
          </a:p>
        </p:txBody>
      </p:sp>
      <p:pic>
        <p:nvPicPr>
          <p:cNvPr id="7" name="Picture 2"/>
          <p:cNvPicPr>
            <a:picLocks noChangeAspect="1" noChangeArrowheads="1"/>
          </p:cNvPicPr>
          <p:nvPr/>
        </p:nvPicPr>
        <p:blipFill>
          <a:blip r:embed="rId33">
            <a:extLst>
              <a:ext uri="{28A0092B-C50C-407E-A947-70E740481C1C}">
                <a14:useLocalDpi xmlns:a14="http://schemas.microsoft.com/office/drawing/2010/main"/>
              </a:ext>
            </a:extLst>
          </a:blip>
          <a:stretch>
            <a:fillRect/>
          </a:stretch>
        </p:blipFill>
        <p:spPr bwMode="auto">
          <a:xfrm>
            <a:off x="-4806"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941308"/>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Lst>
  <p:timing>
    <p:tnLst>
      <p:par>
        <p:cTn id="1" dur="indefinite" restart="never" nodeType="tmRoot"/>
      </p:par>
    </p:tnLst>
  </p:timing>
  <p:hf hdr="0" ftr="0" dt="0"/>
  <p:txStyles>
    <p:titleStyle>
      <a:lvl1pPr algn="l" defTabSz="914400" rtl="0" eaLnBrk="1" latinLnBrk="0" hangingPunct="1">
        <a:spcBef>
          <a:spcPct val="0"/>
        </a:spcBef>
        <a:buNone/>
        <a:defRPr sz="4400" kern="1200">
          <a:solidFill>
            <a:schemeClr val="tx1">
              <a:lumMod val="75000"/>
              <a:lumOff val="25000"/>
            </a:schemeClr>
          </a:solidFill>
          <a:latin typeface="Century Gothic" panose="020B0502020202020204" pitchFamily="34" charset="0"/>
          <a:ea typeface="+mj-ea"/>
          <a:cs typeface="+mj-cs"/>
        </a:defRPr>
      </a:lvl1pPr>
    </p:titleStyle>
    <p:bodyStyle>
      <a:lvl1pPr marL="0" indent="0" algn="l" defTabSz="914400" rtl="0" eaLnBrk="1" latinLnBrk="0" hangingPunct="1">
        <a:spcBef>
          <a:spcPct val="2000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355600" indent="-177800" algn="l" defTabSz="914400" rtl="0" eaLnBrk="1" latinLnBrk="0" hangingPunct="1">
        <a:spcBef>
          <a:spcPct val="20000"/>
        </a:spcBef>
        <a:buClr>
          <a:srgbClr val="0092CF"/>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531813" indent="-176213" algn="l" defTabSz="914400" rtl="0" eaLnBrk="1" latinLnBrk="0" hangingPunct="1">
        <a:spcBef>
          <a:spcPct val="20000"/>
        </a:spcBef>
        <a:buClr>
          <a:srgbClr val="0092CF"/>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23900" indent="-192088" algn="l" defTabSz="914400" rtl="0" eaLnBrk="1" latinLnBrk="0" hangingPunct="1">
        <a:spcBef>
          <a:spcPct val="20000"/>
        </a:spcBef>
        <a:buClr>
          <a:srgbClr val="0092CF"/>
        </a:buClr>
        <a:buFont typeface="Arial" panose="020B0604020202020204" pitchFamily="34" charset="0"/>
        <a:buChar char="–"/>
        <a:defRPr sz="1200" kern="1200">
          <a:solidFill>
            <a:schemeClr val="tx1">
              <a:lumMod val="75000"/>
              <a:lumOff val="25000"/>
            </a:schemeClr>
          </a:solidFill>
          <a:latin typeface="+mn-lt"/>
          <a:ea typeface="+mn-ea"/>
          <a:cs typeface="+mn-cs"/>
        </a:defRPr>
      </a:lvl4pPr>
      <a:lvl5pPr marL="900113" indent="-176213" algn="l" defTabSz="914400" rtl="0" eaLnBrk="1" latinLnBrk="0" hangingPunct="1">
        <a:spcBef>
          <a:spcPct val="20000"/>
        </a:spcBef>
        <a:buClr>
          <a:srgbClr val="0092CF"/>
        </a:buClr>
        <a:buFont typeface="Wingdings" panose="05000000000000000000" pitchFamily="2" charset="2"/>
        <a:buChar char="Ø"/>
        <a:tabLst>
          <a:tab pos="900113" algn="l"/>
        </a:tabLst>
        <a:defRPr sz="12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8.jp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1.gif"/><Relationship Id="rId4" Type="http://schemas.openxmlformats.org/officeDocument/2006/relationships/image" Target="../media/image50.jpe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6.jpeg"/><Relationship Id="rId4" Type="http://schemas.openxmlformats.org/officeDocument/2006/relationships/image" Target="../media/image58.jpeg"/></Relationships>
</file>

<file path=ppt/slides/_rels/slide2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9.jpeg"/><Relationship Id="rId4" Type="http://schemas.openxmlformats.org/officeDocument/2006/relationships/image" Target="../media/image58.jpeg"/></Relationships>
</file>

<file path=ppt/slides/_rels/slide23.xml.rels><?xml version="1.0" encoding="UTF-8" standalone="yes"?>
<Relationships xmlns="http://schemas.openxmlformats.org/package/2006/relationships"><Relationship Id="rId3" Type="http://schemas.openxmlformats.org/officeDocument/2006/relationships/image" Target="../media/image60.jpeg"/><Relationship Id="rId7" Type="http://schemas.openxmlformats.org/officeDocument/2006/relationships/image" Target="../media/image57.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8.jpeg"/><Relationship Id="rId5" Type="http://schemas.openxmlformats.org/officeDocument/2006/relationships/image" Target="../media/image62.png"/><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jpeg"/><Relationship Id="rId9" Type="http://schemas.openxmlformats.org/officeDocument/2006/relationships/image" Target="../media/image69.png"/></Relationships>
</file>

<file path=ppt/slides/_rels/slide26.xml.rels><?xml version="1.0" encoding="UTF-8" standalone="yes"?>
<Relationships xmlns="http://schemas.openxmlformats.org/package/2006/relationships"><Relationship Id="rId8" Type="http://schemas.openxmlformats.org/officeDocument/2006/relationships/image" Target="../media/image76.jpeg"/><Relationship Id="rId3" Type="http://schemas.openxmlformats.org/officeDocument/2006/relationships/image" Target="../media/image71.jpeg"/><Relationship Id="rId7" Type="http://schemas.openxmlformats.org/officeDocument/2006/relationships/image" Target="../media/image75.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4.jpeg"/><Relationship Id="rId11" Type="http://schemas.openxmlformats.org/officeDocument/2006/relationships/image" Target="../media/image79.jpeg"/><Relationship Id="rId5" Type="http://schemas.openxmlformats.org/officeDocument/2006/relationships/image" Target="../media/image73.jpeg"/><Relationship Id="rId10" Type="http://schemas.openxmlformats.org/officeDocument/2006/relationships/image" Target="../media/image78.jpeg"/><Relationship Id="rId4" Type="http://schemas.openxmlformats.org/officeDocument/2006/relationships/image" Target="../media/image72.jpeg"/><Relationship Id="rId9" Type="http://schemas.openxmlformats.org/officeDocument/2006/relationships/image" Target="../media/image77.jpeg"/></Relationships>
</file>

<file path=ppt/slides/_rels/slide27.xml.rels><?xml version="1.0" encoding="UTF-8" standalone="yes"?>
<Relationships xmlns="http://schemas.openxmlformats.org/package/2006/relationships"><Relationship Id="rId2" Type="http://schemas.openxmlformats.org/officeDocument/2006/relationships/hyperlink" Target="https://www.youtube.com/watch?v=rjbH3d-PJ54#t=0m53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81.jpe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1.xml.rels><?xml version="1.0" encoding="UTF-8" standalone="yes"?>
<Relationships xmlns="http://schemas.openxmlformats.org/package/2006/relationships"><Relationship Id="rId8" Type="http://schemas.openxmlformats.org/officeDocument/2006/relationships/image" Target="../media/image94.jpeg"/><Relationship Id="rId3" Type="http://schemas.openxmlformats.org/officeDocument/2006/relationships/image" Target="../media/image89.jpeg"/><Relationship Id="rId7" Type="http://schemas.openxmlformats.org/officeDocument/2006/relationships/image" Target="../media/image93.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92.jpeg"/><Relationship Id="rId5" Type="http://schemas.openxmlformats.org/officeDocument/2006/relationships/image" Target="../media/image91.jpeg"/><Relationship Id="rId4" Type="http://schemas.openxmlformats.org/officeDocument/2006/relationships/image" Target="../media/image90.png"/></Relationships>
</file>

<file path=ppt/slides/_rels/slide32.xml.rels><?xml version="1.0" encoding="UTF-8" standalone="yes"?>
<Relationships xmlns="http://schemas.openxmlformats.org/package/2006/relationships"><Relationship Id="rId3" Type="http://schemas.openxmlformats.org/officeDocument/2006/relationships/image" Target="../media/image96.jpeg"/><Relationship Id="rId7" Type="http://schemas.openxmlformats.org/officeDocument/2006/relationships/image" Target="../media/image100.jpeg"/><Relationship Id="rId2" Type="http://schemas.openxmlformats.org/officeDocument/2006/relationships/image" Target="../media/image95.jpeg"/><Relationship Id="rId1" Type="http://schemas.openxmlformats.org/officeDocument/2006/relationships/slideLayout" Target="../slideLayouts/slideLayout2.xml"/><Relationship Id="rId6" Type="http://schemas.openxmlformats.org/officeDocument/2006/relationships/image" Target="../media/image99.jpeg"/><Relationship Id="rId5" Type="http://schemas.openxmlformats.org/officeDocument/2006/relationships/image" Target="../media/image98.jpeg"/><Relationship Id="rId4" Type="http://schemas.openxmlformats.org/officeDocument/2006/relationships/image" Target="../media/image97.jpeg"/></Relationships>
</file>

<file path=ppt/slides/_rels/slide33.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04.jpeg"/><Relationship Id="rId1" Type="http://schemas.openxmlformats.org/officeDocument/2006/relationships/slideLayout" Target="../slideLayouts/slideLayout2.xml"/><Relationship Id="rId4" Type="http://schemas.openxmlformats.org/officeDocument/2006/relationships/image" Target="../media/image105.jpeg"/></Relationships>
</file>

<file path=ppt/slides/_rels/slide37.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diagramLayout" Target="../diagrams/layout2.xml"/><Relationship Id="rId7" Type="http://schemas.openxmlformats.org/officeDocument/2006/relationships/image" Target="../media/image108.png"/><Relationship Id="rId2" Type="http://schemas.openxmlformats.org/officeDocument/2006/relationships/diagramData" Target="../diagrams/data2.xml"/><Relationship Id="rId1" Type="http://schemas.openxmlformats.org/officeDocument/2006/relationships/slideLayout" Target="../slideLayouts/slideLayout2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110.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13.jpeg"/><Relationship Id="rId4" Type="http://schemas.openxmlformats.org/officeDocument/2006/relationships/image" Target="../media/image112.jpeg"/></Relationships>
</file>

<file path=ppt/slides/_rels/slide4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16.jpg"/><Relationship Id="rId1" Type="http://schemas.openxmlformats.org/officeDocument/2006/relationships/slideLayout" Target="../slideLayouts/slideLayout20.xml"/><Relationship Id="rId5" Type="http://schemas.openxmlformats.org/officeDocument/2006/relationships/image" Target="../media/image118.png"/><Relationship Id="rId4" Type="http://schemas.openxmlformats.org/officeDocument/2006/relationships/image" Target="../media/image117.png"/></Relationships>
</file>

<file path=ppt/slides/_rels/slide4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23.png"/><Relationship Id="rId2" Type="http://schemas.openxmlformats.org/officeDocument/2006/relationships/image" Target="../media/image87.png"/><Relationship Id="rId1" Type="http://schemas.openxmlformats.org/officeDocument/2006/relationships/slideLayout" Target="../slideLayouts/slideLayout24.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jpeg"/><Relationship Id="rId12" Type="http://schemas.openxmlformats.org/officeDocument/2006/relationships/image" Target="../media/image34.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8.jpeg"/><Relationship Id="rId11" Type="http://schemas.openxmlformats.org/officeDocument/2006/relationships/image" Target="../media/image33.jpeg"/><Relationship Id="rId5" Type="http://schemas.openxmlformats.org/officeDocument/2006/relationships/image" Target="../media/image27.jpeg"/><Relationship Id="rId10" Type="http://schemas.openxmlformats.org/officeDocument/2006/relationships/image" Target="../media/image32.jpeg"/><Relationship Id="rId4" Type="http://schemas.openxmlformats.org/officeDocument/2006/relationships/image" Target="../media/image26.jpeg"/><Relationship Id="rId9" Type="http://schemas.openxmlformats.org/officeDocument/2006/relationships/image" Target="../media/image31.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8" Type="http://schemas.openxmlformats.org/officeDocument/2006/relationships/image" Target="../media/image129.jpeg"/><Relationship Id="rId3" Type="http://schemas.openxmlformats.org/officeDocument/2006/relationships/image" Target="../media/image124.jpeg"/><Relationship Id="rId7" Type="http://schemas.openxmlformats.org/officeDocument/2006/relationships/image" Target="../media/image128.png"/><Relationship Id="rId2" Type="http://schemas.openxmlformats.org/officeDocument/2006/relationships/notesSlide" Target="../notesSlides/notesSlide20.xml"/><Relationship Id="rId1" Type="http://schemas.openxmlformats.org/officeDocument/2006/relationships/slideLayout" Target="../slideLayouts/slideLayout20.xml"/><Relationship Id="rId6" Type="http://schemas.openxmlformats.org/officeDocument/2006/relationships/image" Target="../media/image127.png"/><Relationship Id="rId5" Type="http://schemas.openxmlformats.org/officeDocument/2006/relationships/image" Target="../media/image126.jpeg"/><Relationship Id="rId10" Type="http://schemas.openxmlformats.org/officeDocument/2006/relationships/image" Target="../media/image131.png"/><Relationship Id="rId4" Type="http://schemas.openxmlformats.org/officeDocument/2006/relationships/image" Target="../media/image125.gif"/><Relationship Id="rId9" Type="http://schemas.openxmlformats.org/officeDocument/2006/relationships/image" Target="../media/image130.png"/></Relationships>
</file>

<file path=ppt/slides/_rels/slide55.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image" Target="../media/image132.jpg"/><Relationship Id="rId1" Type="http://schemas.openxmlformats.org/officeDocument/2006/relationships/slideLayout" Target="../slideLayouts/slideLayout20.xml"/><Relationship Id="rId5" Type="http://schemas.openxmlformats.org/officeDocument/2006/relationships/image" Target="../media/image135.jpg"/><Relationship Id="rId4" Type="http://schemas.openxmlformats.org/officeDocument/2006/relationships/image" Target="../media/image134.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www.youtube.com/watch?v=8QWt2k0SmkU" TargetMode="External"/><Relationship Id="rId2" Type="http://schemas.openxmlformats.org/officeDocument/2006/relationships/hyperlink" Target="http://www.directindustry.fr/prod/dematic/product-32730-1084109.html" TargetMode="External"/><Relationship Id="rId1" Type="http://schemas.openxmlformats.org/officeDocument/2006/relationships/slideLayout" Target="../slideLayouts/slideLayout2.xml"/><Relationship Id="rId6" Type="http://schemas.openxmlformats.org/officeDocument/2006/relationships/hyperlink" Target="https://www.youtube.com/watch?v=CFcH8Dm15aE" TargetMode="External"/><Relationship Id="rId5" Type="http://schemas.openxmlformats.org/officeDocument/2006/relationships/hyperlink" Target="http://www.directindustry.fr/prod/dematic/product-32730-574447.html" TargetMode="External"/><Relationship Id="rId4" Type="http://schemas.openxmlformats.org/officeDocument/2006/relationships/hyperlink" Target="https://www.youtube.com/watch?v=4XFO6_yLvq4"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60.xml.rels><?xml version="1.0" encoding="UTF-8" standalone="yes"?>
<Relationships xmlns="http://schemas.openxmlformats.org/package/2006/relationships"><Relationship Id="rId8" Type="http://schemas.openxmlformats.org/officeDocument/2006/relationships/image" Target="../media/image138.jpeg"/><Relationship Id="rId3" Type="http://schemas.openxmlformats.org/officeDocument/2006/relationships/hyperlink" Target="https://www.youtube.com/watch?v=ukhptypLuho" TargetMode="External"/><Relationship Id="rId7" Type="http://schemas.openxmlformats.org/officeDocument/2006/relationships/hyperlink" Target="https://www.youtube.com/watch?v=Rnotc_n_dvA"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37.jpeg"/><Relationship Id="rId5" Type="http://schemas.openxmlformats.org/officeDocument/2006/relationships/image" Target="../media/image135.jpg"/><Relationship Id="rId10" Type="http://schemas.openxmlformats.org/officeDocument/2006/relationships/image" Target="../media/image140.jpeg"/><Relationship Id="rId4" Type="http://schemas.openxmlformats.org/officeDocument/2006/relationships/hyperlink" Target="https://www.youtube.com/watch?v=NZcWn2sgyNk" TargetMode="External"/><Relationship Id="rId9" Type="http://schemas.openxmlformats.org/officeDocument/2006/relationships/image" Target="../media/image139.jpeg"/></Relationships>
</file>

<file path=ppt/slides/_rels/slide61.xml.rels><?xml version="1.0" encoding="UTF-8" standalone="yes"?>
<Relationships xmlns="http://schemas.openxmlformats.org/package/2006/relationships"><Relationship Id="rId3" Type="http://schemas.openxmlformats.org/officeDocument/2006/relationships/hyperlink" Target="https://www.youtube.com/watch?v=OBWF5dRoU5w" TargetMode="External"/><Relationship Id="rId2" Type="http://schemas.openxmlformats.org/officeDocument/2006/relationships/hyperlink" Target="http://www.choisis-ton-avenir.com/fileadmin/Contenu/MyLogisticSeriousGame/" TargetMode="External"/><Relationship Id="rId1" Type="http://schemas.openxmlformats.org/officeDocument/2006/relationships/slideLayout" Target="../slideLayouts/slideLayout2.xml"/><Relationship Id="rId6" Type="http://schemas.openxmlformats.org/officeDocument/2006/relationships/image" Target="../media/image141.jpeg"/><Relationship Id="rId5" Type="http://schemas.openxmlformats.org/officeDocument/2006/relationships/hyperlink" Target="https://www.youtube.com/watch?v=rjbH3d-PJ54" TargetMode="External"/><Relationship Id="rId4" Type="http://schemas.openxmlformats.org/officeDocument/2006/relationships/hyperlink" Target="https://www.youtube.com/watch?v=8QWt2k0SmkU" TargetMode="External"/></Relationships>
</file>

<file path=ppt/slides/_rels/slide62.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E9C12E94-F041-47C6-BE79-91075AA2E16C}" type="slidenum">
              <a:rPr lang="fr-FR" smtClean="0"/>
              <a:t>1</a:t>
            </a:fld>
            <a:endParaRPr lang="fr-FR"/>
          </a:p>
        </p:txBody>
      </p:sp>
      <p:sp>
        <p:nvSpPr>
          <p:cNvPr id="4" name="Espace réservé du texte 3"/>
          <p:cNvSpPr>
            <a:spLocks noGrp="1"/>
          </p:cNvSpPr>
          <p:nvPr>
            <p:ph type="body" sz="quarter" idx="13"/>
          </p:nvPr>
        </p:nvSpPr>
        <p:spPr/>
        <p:txBody>
          <a:bodyPr/>
          <a:lstStyle/>
          <a:p>
            <a:r>
              <a:rPr lang="fr-FR" dirty="0" smtClean="0"/>
              <a:t>HARDIS GROUP –12/10/2016</a:t>
            </a:r>
            <a:endParaRPr lang="fr-FR" dirty="0"/>
          </a:p>
        </p:txBody>
      </p:sp>
      <p:sp>
        <p:nvSpPr>
          <p:cNvPr id="6" name="Espace réservé du texte 5"/>
          <p:cNvSpPr>
            <a:spLocks noGrp="1"/>
          </p:cNvSpPr>
          <p:nvPr>
            <p:ph type="body" sz="quarter" idx="14"/>
          </p:nvPr>
        </p:nvSpPr>
        <p:spPr/>
        <p:txBody>
          <a:bodyPr>
            <a:normAutofit lnSpcReduction="10000"/>
          </a:bodyPr>
          <a:lstStyle/>
          <a:p>
            <a:r>
              <a:rPr lang="fr-FR" dirty="0" smtClean="0"/>
              <a:t>Formation Métier de l’entreposage</a:t>
            </a:r>
            <a:endParaRPr lang="fr-FR" dirty="0"/>
          </a:p>
        </p:txBody>
      </p:sp>
    </p:spTree>
    <p:extLst>
      <p:ext uri="{BB962C8B-B14F-4D97-AF65-F5344CB8AC3E}">
        <p14:creationId xmlns:p14="http://schemas.microsoft.com/office/powerpoint/2010/main" val="37453643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a:xfrm>
            <a:off x="92471" y="519021"/>
            <a:ext cx="6767512" cy="936625"/>
          </a:xfrm>
        </p:spPr>
        <p:txBody>
          <a:bodyPr/>
          <a:lstStyle/>
          <a:p>
            <a:r>
              <a:rPr lang="fr-FR" dirty="0" smtClean="0"/>
              <a:t>Tour de jeu</a:t>
            </a:r>
            <a:endParaRPr lang="fr-FR" dirty="0"/>
          </a:p>
        </p:txBody>
      </p:sp>
      <p:sp>
        <p:nvSpPr>
          <p:cNvPr id="4" name="Espace réservé du numéro de diapositive 3"/>
          <p:cNvSpPr>
            <a:spLocks noGrp="1"/>
          </p:cNvSpPr>
          <p:nvPr>
            <p:ph type="sldNum" sz="quarter" idx="12"/>
          </p:nvPr>
        </p:nvSpPr>
        <p:spPr/>
        <p:txBody>
          <a:bodyPr/>
          <a:lstStyle/>
          <a:p>
            <a:fld id="{4F81D135-329C-4302-B372-ECB4C1DD15C4}" type="slidenum">
              <a:rPr lang="fr-FR" smtClean="0"/>
              <a:t>10</a:t>
            </a:fld>
            <a:endParaRPr lang="fr-FR"/>
          </a:p>
        </p:txBody>
      </p:sp>
      <p:sp>
        <p:nvSpPr>
          <p:cNvPr id="5" name="Rectangle 4"/>
          <p:cNvSpPr>
            <a:spLocks noChangeArrowheads="1"/>
          </p:cNvSpPr>
          <p:nvPr/>
        </p:nvSpPr>
        <p:spPr bwMode="auto">
          <a:xfrm>
            <a:off x="179512" y="126422"/>
            <a:ext cx="4824536" cy="422258"/>
          </a:xfrm>
          <a:prstGeom prst="roundRect">
            <a:avLst/>
          </a:prstGeom>
          <a:solidFill>
            <a:schemeClr val="accent5">
              <a:lumMod val="40000"/>
              <a:lumOff val="60000"/>
            </a:schemeClr>
          </a:solidFill>
          <a:ln>
            <a:noFill/>
          </a:ln>
          <a:effectLst/>
        </p:spPr>
        <p:txBody>
          <a:bodyPr wrap="none" anchor="ctr"/>
          <a:lstStyle/>
          <a:p>
            <a:pPr marL="257175" indent="-257175">
              <a:spcBef>
                <a:spcPct val="0"/>
              </a:spcBef>
            </a:pPr>
            <a:r>
              <a:rPr lang="fr-FR" altLang="fr-FR" dirty="0" smtClean="0">
                <a:solidFill>
                  <a:srgbClr val="777777"/>
                </a:solidFill>
                <a:latin typeface="Arial" panose="020B0604020202020204" pitchFamily="34" charset="0"/>
                <a:cs typeface="Arial" panose="020B0604020202020204" pitchFamily="34" charset="0"/>
              </a:rPr>
              <a:t>Les contraintes de la </a:t>
            </a:r>
            <a:r>
              <a:rPr lang="fr-FR" altLang="fr-FR" dirty="0">
                <a:solidFill>
                  <a:srgbClr val="777777"/>
                </a:solidFill>
                <a:latin typeface="Arial" panose="020B0604020202020204" pitchFamily="34" charset="0"/>
                <a:cs typeface="Arial" panose="020B0604020202020204" pitchFamily="34" charset="0"/>
              </a:rPr>
              <a:t>Chaine Logistique </a:t>
            </a:r>
          </a:p>
        </p:txBody>
      </p:sp>
      <p:sp>
        <p:nvSpPr>
          <p:cNvPr id="14" name="Rectangle 13"/>
          <p:cNvSpPr/>
          <p:nvPr/>
        </p:nvSpPr>
        <p:spPr>
          <a:xfrm>
            <a:off x="92471" y="892569"/>
            <a:ext cx="8701361" cy="369332"/>
          </a:xfrm>
          <a:prstGeom prst="rect">
            <a:avLst/>
          </a:prstGeom>
        </p:spPr>
        <p:txBody>
          <a:bodyPr wrap="square">
            <a:spAutoFit/>
          </a:bodyPr>
          <a:lstStyle/>
          <a:p>
            <a:r>
              <a:rPr lang="fr-FR" dirty="0" smtClean="0"/>
              <a:t>Chaque tour de jeu représente une semaine et est divisé en plusieurs étapes : </a:t>
            </a:r>
          </a:p>
        </p:txBody>
      </p:sp>
      <p:sp>
        <p:nvSpPr>
          <p:cNvPr id="3" name="Rectangle 2"/>
          <p:cNvSpPr/>
          <p:nvPr/>
        </p:nvSpPr>
        <p:spPr>
          <a:xfrm>
            <a:off x="114440" y="1711847"/>
            <a:ext cx="2736304" cy="64807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Etape 1 : </a:t>
            </a:r>
          </a:p>
          <a:p>
            <a:pPr algn="ctr"/>
            <a:r>
              <a:rPr lang="fr-FR" dirty="0" smtClean="0">
                <a:solidFill>
                  <a:schemeClr val="tx1"/>
                </a:solidFill>
              </a:rPr>
              <a:t>Réceptionner</a:t>
            </a:r>
            <a:endParaRPr lang="fr-FR" dirty="0">
              <a:solidFill>
                <a:schemeClr val="tx1"/>
              </a:solidFill>
            </a:endParaRPr>
          </a:p>
        </p:txBody>
      </p:sp>
      <p:sp>
        <p:nvSpPr>
          <p:cNvPr id="36" name="Trapèze 35"/>
          <p:cNvSpPr/>
          <p:nvPr/>
        </p:nvSpPr>
        <p:spPr>
          <a:xfrm>
            <a:off x="2998594" y="1711847"/>
            <a:ext cx="1015654" cy="615920"/>
          </a:xfrm>
          <a:prstGeom prst="trapezoid">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smtClean="0"/>
              <a:t>Entrepôt</a:t>
            </a:r>
            <a:endParaRPr lang="fr-FR" sz="1100" dirty="0"/>
          </a:p>
        </p:txBody>
      </p:sp>
      <p:sp>
        <p:nvSpPr>
          <p:cNvPr id="37" name="Ellipse 36"/>
          <p:cNvSpPr/>
          <p:nvPr/>
        </p:nvSpPr>
        <p:spPr>
          <a:xfrm>
            <a:off x="4380531" y="1711847"/>
            <a:ext cx="1663438" cy="59694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Marchandise reçue</a:t>
            </a:r>
            <a:endParaRPr lang="fr-FR" sz="1000" dirty="0"/>
          </a:p>
        </p:txBody>
      </p:sp>
      <p:sp>
        <p:nvSpPr>
          <p:cNvPr id="38" name="Chevron 37"/>
          <p:cNvSpPr/>
          <p:nvPr/>
        </p:nvSpPr>
        <p:spPr>
          <a:xfrm flipH="1">
            <a:off x="4084984" y="1833751"/>
            <a:ext cx="224811" cy="353132"/>
          </a:xfrm>
          <a:prstGeom prst="chevro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solidFill>
                <a:schemeClr val="tx1"/>
              </a:solidFill>
            </a:endParaRPr>
          </a:p>
        </p:txBody>
      </p:sp>
      <p:pic>
        <p:nvPicPr>
          <p:cNvPr id="39" name="Image 38"/>
          <p:cNvPicPr>
            <a:picLocks noChangeAspect="1"/>
          </p:cNvPicPr>
          <p:nvPr/>
        </p:nvPicPr>
        <p:blipFill>
          <a:blip r:embed="rId2"/>
          <a:stretch>
            <a:fillRect/>
          </a:stretch>
        </p:blipFill>
        <p:spPr>
          <a:xfrm>
            <a:off x="5063181" y="1785796"/>
            <a:ext cx="298138" cy="98493"/>
          </a:xfrm>
          <a:prstGeom prst="rect">
            <a:avLst/>
          </a:prstGeom>
        </p:spPr>
      </p:pic>
      <p:sp>
        <p:nvSpPr>
          <p:cNvPr id="8" name="Flèche courbée vers le bas 7"/>
          <p:cNvSpPr/>
          <p:nvPr/>
        </p:nvSpPr>
        <p:spPr>
          <a:xfrm flipH="1">
            <a:off x="3299200" y="1287347"/>
            <a:ext cx="1965395" cy="424499"/>
          </a:xfrm>
          <a:prstGeom prst="curved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1" name="Rectangle 40"/>
          <p:cNvSpPr/>
          <p:nvPr/>
        </p:nvSpPr>
        <p:spPr>
          <a:xfrm>
            <a:off x="114440" y="2518770"/>
            <a:ext cx="2736304" cy="183795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Etape 2 : </a:t>
            </a:r>
          </a:p>
          <a:p>
            <a:pPr algn="ctr"/>
            <a:r>
              <a:rPr lang="fr-FR" dirty="0" smtClean="0">
                <a:solidFill>
                  <a:schemeClr val="tx1"/>
                </a:solidFill>
              </a:rPr>
              <a:t>Préparer</a:t>
            </a:r>
            <a:endParaRPr lang="fr-FR" dirty="0">
              <a:solidFill>
                <a:schemeClr val="tx1"/>
              </a:solidFill>
            </a:endParaRPr>
          </a:p>
        </p:txBody>
      </p:sp>
      <p:pic>
        <p:nvPicPr>
          <p:cNvPr id="42" name="Image 41"/>
          <p:cNvPicPr>
            <a:picLocks noChangeAspect="1"/>
          </p:cNvPicPr>
          <p:nvPr/>
        </p:nvPicPr>
        <p:blipFill>
          <a:blip r:embed="rId2"/>
          <a:stretch>
            <a:fillRect/>
          </a:stretch>
        </p:blipFill>
        <p:spPr>
          <a:xfrm>
            <a:off x="3299201" y="1726682"/>
            <a:ext cx="298138" cy="98493"/>
          </a:xfrm>
          <a:prstGeom prst="rect">
            <a:avLst/>
          </a:prstGeom>
        </p:spPr>
      </p:pic>
      <p:sp>
        <p:nvSpPr>
          <p:cNvPr id="46" name="Rectangle 45"/>
          <p:cNvSpPr/>
          <p:nvPr/>
        </p:nvSpPr>
        <p:spPr>
          <a:xfrm>
            <a:off x="3031457" y="2518770"/>
            <a:ext cx="1349074" cy="6480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Commande reçue (du client)</a:t>
            </a:r>
            <a:endParaRPr lang="fr-FR" sz="1000" dirty="0"/>
          </a:p>
        </p:txBody>
      </p:sp>
      <p:pic>
        <p:nvPicPr>
          <p:cNvPr id="11" name="Imag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7421" y="2906893"/>
            <a:ext cx="735126" cy="738802"/>
          </a:xfrm>
          <a:prstGeom prst="rect">
            <a:avLst/>
          </a:prstGeom>
        </p:spPr>
      </p:pic>
      <p:sp>
        <p:nvSpPr>
          <p:cNvPr id="12" name="ZoneTexte 11"/>
          <p:cNvSpPr txBox="1"/>
          <p:nvPr/>
        </p:nvSpPr>
        <p:spPr>
          <a:xfrm>
            <a:off x="4380531" y="2457747"/>
            <a:ext cx="4774509" cy="1815882"/>
          </a:xfrm>
          <a:prstGeom prst="rect">
            <a:avLst/>
          </a:prstGeom>
          <a:noFill/>
        </p:spPr>
        <p:txBody>
          <a:bodyPr wrap="square" rtlCol="0">
            <a:spAutoFit/>
          </a:bodyPr>
          <a:lstStyle/>
          <a:p>
            <a:r>
              <a:rPr lang="fr-FR" sz="1400" dirty="0" smtClean="0"/>
              <a:t>Prendre (l'éventuel) post-it correspondant à la commande de votre client. </a:t>
            </a:r>
          </a:p>
          <a:p>
            <a:r>
              <a:rPr lang="fr-FR" sz="1400" dirty="0" smtClean="0"/>
              <a:t>Tout ce qui peut être préparé par rapport à votre stock doit l'être. </a:t>
            </a:r>
          </a:p>
          <a:p>
            <a:r>
              <a:rPr lang="fr-FR" sz="1400" dirty="0" smtClean="0"/>
              <a:t>Si votre stock est insuffisant pour servir la totalité de la commande, notez la quantité que vous ne pouvez servir. (on parle de quantité en </a:t>
            </a:r>
            <a:r>
              <a:rPr lang="fr-FR" sz="1400" dirty="0" err="1" smtClean="0"/>
              <a:t>backlog</a:t>
            </a:r>
            <a:r>
              <a:rPr lang="fr-FR" sz="1400" dirty="0" smtClean="0"/>
              <a:t> ou en attente). Cette quantité reste en portefeuille de commande jusqu'à qu'elle soit servie</a:t>
            </a:r>
          </a:p>
        </p:txBody>
      </p:sp>
      <p:sp>
        <p:nvSpPr>
          <p:cNvPr id="61" name="ZoneTexte 60"/>
          <p:cNvSpPr txBox="1"/>
          <p:nvPr/>
        </p:nvSpPr>
        <p:spPr>
          <a:xfrm>
            <a:off x="6114705" y="1711846"/>
            <a:ext cx="2796087" cy="738664"/>
          </a:xfrm>
          <a:prstGeom prst="rect">
            <a:avLst/>
          </a:prstGeom>
          <a:noFill/>
        </p:spPr>
        <p:txBody>
          <a:bodyPr wrap="square" rtlCol="0">
            <a:spAutoFit/>
          </a:bodyPr>
          <a:lstStyle/>
          <a:p>
            <a:r>
              <a:rPr lang="fr-FR" sz="1400" dirty="0" smtClean="0"/>
              <a:t>Chaque unité de marchandise reçue coute 1€, diminuer votre budget de ce montant</a:t>
            </a:r>
            <a:endParaRPr lang="fr-FR" sz="1400" dirty="0"/>
          </a:p>
        </p:txBody>
      </p:sp>
      <p:sp>
        <p:nvSpPr>
          <p:cNvPr id="62" name="Rectangle 61"/>
          <p:cNvSpPr/>
          <p:nvPr/>
        </p:nvSpPr>
        <p:spPr>
          <a:xfrm>
            <a:off x="110783" y="4515576"/>
            <a:ext cx="2736304" cy="112692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Etape 3 : </a:t>
            </a:r>
          </a:p>
          <a:p>
            <a:pPr algn="ctr"/>
            <a:r>
              <a:rPr lang="fr-FR" dirty="0" smtClean="0">
                <a:solidFill>
                  <a:schemeClr val="tx1"/>
                </a:solidFill>
              </a:rPr>
              <a:t>Expédier</a:t>
            </a:r>
            <a:endParaRPr lang="fr-FR" dirty="0">
              <a:solidFill>
                <a:schemeClr val="tx1"/>
              </a:solidFill>
            </a:endParaRPr>
          </a:p>
        </p:txBody>
      </p:sp>
      <p:sp>
        <p:nvSpPr>
          <p:cNvPr id="84" name="Trapèze 83"/>
          <p:cNvSpPr/>
          <p:nvPr/>
        </p:nvSpPr>
        <p:spPr>
          <a:xfrm>
            <a:off x="4309795" y="4595661"/>
            <a:ext cx="1365496" cy="969783"/>
          </a:xfrm>
          <a:prstGeom prst="trapezoid">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smtClean="0"/>
              <a:t>Entrepôt</a:t>
            </a:r>
            <a:endParaRPr lang="fr-FR" sz="1100" dirty="0"/>
          </a:p>
        </p:txBody>
      </p:sp>
      <p:sp>
        <p:nvSpPr>
          <p:cNvPr id="85" name="Ellipse 84"/>
          <p:cNvSpPr/>
          <p:nvPr/>
        </p:nvSpPr>
        <p:spPr>
          <a:xfrm>
            <a:off x="2976385" y="4773990"/>
            <a:ext cx="1173050" cy="79145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Marchandise à expédier</a:t>
            </a:r>
            <a:endParaRPr lang="fr-FR" sz="1000" dirty="0"/>
          </a:p>
        </p:txBody>
      </p:sp>
      <p:sp>
        <p:nvSpPr>
          <p:cNvPr id="86" name="Chevron 85"/>
          <p:cNvSpPr/>
          <p:nvPr/>
        </p:nvSpPr>
        <p:spPr>
          <a:xfrm flipH="1">
            <a:off x="4149435" y="5002498"/>
            <a:ext cx="237216" cy="358855"/>
          </a:xfrm>
          <a:prstGeom prst="chevro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solidFill>
                <a:schemeClr val="tx1"/>
              </a:solidFill>
            </a:endParaRPr>
          </a:p>
        </p:txBody>
      </p:sp>
      <p:pic>
        <p:nvPicPr>
          <p:cNvPr id="87" name="Image 86"/>
          <p:cNvPicPr>
            <a:picLocks noChangeAspect="1"/>
          </p:cNvPicPr>
          <p:nvPr/>
        </p:nvPicPr>
        <p:blipFill>
          <a:blip r:embed="rId2"/>
          <a:stretch>
            <a:fillRect/>
          </a:stretch>
        </p:blipFill>
        <p:spPr>
          <a:xfrm>
            <a:off x="3299200" y="4888261"/>
            <a:ext cx="298138" cy="98493"/>
          </a:xfrm>
          <a:prstGeom prst="rect">
            <a:avLst/>
          </a:prstGeom>
        </p:spPr>
      </p:pic>
      <p:sp>
        <p:nvSpPr>
          <p:cNvPr id="88" name="Flèche courbée vers le bas 87"/>
          <p:cNvSpPr/>
          <p:nvPr/>
        </p:nvSpPr>
        <p:spPr>
          <a:xfrm flipH="1">
            <a:off x="3299200" y="4275086"/>
            <a:ext cx="1965395" cy="424499"/>
          </a:xfrm>
          <a:prstGeom prst="curved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89" name="Image 88"/>
          <p:cNvPicPr>
            <a:picLocks noChangeAspect="1"/>
          </p:cNvPicPr>
          <p:nvPr/>
        </p:nvPicPr>
        <p:blipFill>
          <a:blip r:embed="rId2"/>
          <a:stretch>
            <a:fillRect/>
          </a:stretch>
        </p:blipFill>
        <p:spPr>
          <a:xfrm>
            <a:off x="3635719" y="4888261"/>
            <a:ext cx="298138" cy="98493"/>
          </a:xfrm>
          <a:prstGeom prst="rect">
            <a:avLst/>
          </a:prstGeom>
        </p:spPr>
      </p:pic>
      <p:pic>
        <p:nvPicPr>
          <p:cNvPr id="90" name="Image 89"/>
          <p:cNvPicPr>
            <a:picLocks noChangeAspect="1"/>
          </p:cNvPicPr>
          <p:nvPr/>
        </p:nvPicPr>
        <p:blipFill>
          <a:blip r:embed="rId2"/>
          <a:stretch>
            <a:fillRect/>
          </a:stretch>
        </p:blipFill>
        <p:spPr>
          <a:xfrm>
            <a:off x="5045997" y="4752548"/>
            <a:ext cx="298138" cy="98493"/>
          </a:xfrm>
          <a:prstGeom prst="rect">
            <a:avLst/>
          </a:prstGeom>
        </p:spPr>
      </p:pic>
      <p:sp>
        <p:nvSpPr>
          <p:cNvPr id="91" name="ZoneTexte 90"/>
          <p:cNvSpPr txBox="1"/>
          <p:nvPr/>
        </p:nvSpPr>
        <p:spPr>
          <a:xfrm>
            <a:off x="5627272" y="4709706"/>
            <a:ext cx="2796087" cy="738664"/>
          </a:xfrm>
          <a:prstGeom prst="rect">
            <a:avLst/>
          </a:prstGeom>
          <a:noFill/>
        </p:spPr>
        <p:txBody>
          <a:bodyPr wrap="square" rtlCol="0">
            <a:spAutoFit/>
          </a:bodyPr>
          <a:lstStyle/>
          <a:p>
            <a:r>
              <a:rPr lang="fr-FR" sz="1400" dirty="0" smtClean="0"/>
              <a:t>Déplacer la marchandise préparée de l'entrepôt vers la marchandise à expédier</a:t>
            </a:r>
            <a:endParaRPr lang="fr-FR" sz="1400" dirty="0"/>
          </a:p>
        </p:txBody>
      </p:sp>
      <p:sp>
        <p:nvSpPr>
          <p:cNvPr id="92" name="Rectangle 91"/>
          <p:cNvSpPr/>
          <p:nvPr/>
        </p:nvSpPr>
        <p:spPr>
          <a:xfrm>
            <a:off x="107504" y="5733256"/>
            <a:ext cx="2808312" cy="968074"/>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Etape 4 : </a:t>
            </a:r>
          </a:p>
          <a:p>
            <a:pPr algn="ctr"/>
            <a:r>
              <a:rPr lang="fr-FR" dirty="0" smtClean="0">
                <a:solidFill>
                  <a:schemeClr val="tx1"/>
                </a:solidFill>
              </a:rPr>
              <a:t>Commander et gérer son budget</a:t>
            </a:r>
            <a:endParaRPr lang="fr-FR" dirty="0">
              <a:solidFill>
                <a:schemeClr val="tx1"/>
              </a:solidFill>
            </a:endParaRPr>
          </a:p>
        </p:txBody>
      </p:sp>
      <p:sp>
        <p:nvSpPr>
          <p:cNvPr id="93" name="ZoneTexte 92"/>
          <p:cNvSpPr txBox="1"/>
          <p:nvPr/>
        </p:nvSpPr>
        <p:spPr>
          <a:xfrm>
            <a:off x="4231709" y="5682011"/>
            <a:ext cx="4911115" cy="461665"/>
          </a:xfrm>
          <a:prstGeom prst="rect">
            <a:avLst/>
          </a:prstGeom>
          <a:noFill/>
        </p:spPr>
        <p:txBody>
          <a:bodyPr wrap="square" rtlCol="0">
            <a:spAutoFit/>
          </a:bodyPr>
          <a:lstStyle/>
          <a:p>
            <a:r>
              <a:rPr lang="fr-FR" sz="1200" dirty="0" smtClean="0"/>
              <a:t>Ecrire sur la face collante d'un post-it la quantité que vous souhaitez commander et poser le post-it dans commande passée au fournisseur</a:t>
            </a:r>
          </a:p>
        </p:txBody>
      </p:sp>
      <p:sp>
        <p:nvSpPr>
          <p:cNvPr id="95" name="Rectangle 94"/>
          <p:cNvSpPr/>
          <p:nvPr/>
        </p:nvSpPr>
        <p:spPr>
          <a:xfrm>
            <a:off x="3017179" y="5733256"/>
            <a:ext cx="1218475" cy="4334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Commande passée (au fournisseur)</a:t>
            </a:r>
            <a:endParaRPr lang="fr-FR" sz="1000" dirty="0"/>
          </a:p>
        </p:txBody>
      </p:sp>
      <p:pic>
        <p:nvPicPr>
          <p:cNvPr id="96" name="Image 9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36158" y="5898417"/>
            <a:ext cx="390739" cy="392693"/>
          </a:xfrm>
          <a:prstGeom prst="rect">
            <a:avLst/>
          </a:prstGeom>
        </p:spPr>
      </p:pic>
      <p:sp>
        <p:nvSpPr>
          <p:cNvPr id="97" name="ZoneTexte 96"/>
          <p:cNvSpPr txBox="1"/>
          <p:nvPr/>
        </p:nvSpPr>
        <p:spPr>
          <a:xfrm>
            <a:off x="4256247" y="6105287"/>
            <a:ext cx="4911115" cy="646331"/>
          </a:xfrm>
          <a:prstGeom prst="rect">
            <a:avLst/>
          </a:prstGeom>
          <a:noFill/>
        </p:spPr>
        <p:txBody>
          <a:bodyPr wrap="square" rtlCol="0">
            <a:spAutoFit/>
          </a:bodyPr>
          <a:lstStyle/>
          <a:p>
            <a:r>
              <a:rPr lang="fr-FR" sz="1200" dirty="0" smtClean="0"/>
              <a:t>Chaque unité dans marchandise à expédier vous rapporte 3€</a:t>
            </a:r>
          </a:p>
          <a:p>
            <a:r>
              <a:rPr lang="fr-FR" sz="1200" dirty="0" smtClean="0"/>
              <a:t>Chaque unité en stock vous coute 0,5€</a:t>
            </a:r>
          </a:p>
          <a:p>
            <a:r>
              <a:rPr lang="fr-FR" sz="1200" dirty="0" smtClean="0"/>
              <a:t>Chaque unité en back log vous coute 2€</a:t>
            </a:r>
          </a:p>
        </p:txBody>
      </p:sp>
    </p:spTree>
    <p:extLst>
      <p:ext uri="{BB962C8B-B14F-4D97-AF65-F5344CB8AC3E}">
        <p14:creationId xmlns:p14="http://schemas.microsoft.com/office/powerpoint/2010/main" val="33592116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a:xfrm>
            <a:off x="92471" y="519021"/>
            <a:ext cx="6767512" cy="936625"/>
          </a:xfrm>
        </p:spPr>
        <p:txBody>
          <a:bodyPr/>
          <a:lstStyle/>
          <a:p>
            <a:r>
              <a:rPr lang="fr-FR" dirty="0" smtClean="0"/>
              <a:t>Entre chaque tour</a:t>
            </a:r>
            <a:endParaRPr lang="fr-FR" dirty="0"/>
          </a:p>
        </p:txBody>
      </p:sp>
      <p:sp>
        <p:nvSpPr>
          <p:cNvPr id="4" name="Espace réservé du numéro de diapositive 3"/>
          <p:cNvSpPr>
            <a:spLocks noGrp="1"/>
          </p:cNvSpPr>
          <p:nvPr>
            <p:ph type="sldNum" sz="quarter" idx="12"/>
          </p:nvPr>
        </p:nvSpPr>
        <p:spPr/>
        <p:txBody>
          <a:bodyPr/>
          <a:lstStyle/>
          <a:p>
            <a:fld id="{4F81D135-329C-4302-B372-ECB4C1DD15C4}" type="slidenum">
              <a:rPr lang="fr-FR" smtClean="0"/>
              <a:t>11</a:t>
            </a:fld>
            <a:endParaRPr lang="fr-FR"/>
          </a:p>
        </p:txBody>
      </p:sp>
      <p:sp>
        <p:nvSpPr>
          <p:cNvPr id="5" name="Rectangle 4"/>
          <p:cNvSpPr>
            <a:spLocks noChangeArrowheads="1"/>
          </p:cNvSpPr>
          <p:nvPr/>
        </p:nvSpPr>
        <p:spPr bwMode="auto">
          <a:xfrm>
            <a:off x="179512" y="126422"/>
            <a:ext cx="4824536" cy="422258"/>
          </a:xfrm>
          <a:prstGeom prst="roundRect">
            <a:avLst/>
          </a:prstGeom>
          <a:solidFill>
            <a:schemeClr val="accent5">
              <a:lumMod val="40000"/>
              <a:lumOff val="60000"/>
            </a:schemeClr>
          </a:solidFill>
          <a:ln>
            <a:noFill/>
          </a:ln>
          <a:effectLst/>
        </p:spPr>
        <p:txBody>
          <a:bodyPr wrap="none" anchor="ctr"/>
          <a:lstStyle/>
          <a:p>
            <a:pPr marL="257175" indent="-257175">
              <a:spcBef>
                <a:spcPct val="0"/>
              </a:spcBef>
            </a:pPr>
            <a:r>
              <a:rPr lang="fr-FR" altLang="fr-FR" dirty="0" smtClean="0">
                <a:solidFill>
                  <a:srgbClr val="777777"/>
                </a:solidFill>
                <a:latin typeface="Arial" panose="020B0604020202020204" pitchFamily="34" charset="0"/>
                <a:cs typeface="Arial" panose="020B0604020202020204" pitchFamily="34" charset="0"/>
              </a:rPr>
              <a:t>Les contraintes de la </a:t>
            </a:r>
            <a:r>
              <a:rPr lang="fr-FR" altLang="fr-FR" dirty="0">
                <a:solidFill>
                  <a:srgbClr val="777777"/>
                </a:solidFill>
                <a:latin typeface="Arial" panose="020B0604020202020204" pitchFamily="34" charset="0"/>
                <a:cs typeface="Arial" panose="020B0604020202020204" pitchFamily="34" charset="0"/>
              </a:rPr>
              <a:t>Chaine Logistique </a:t>
            </a:r>
          </a:p>
        </p:txBody>
      </p:sp>
      <p:sp>
        <p:nvSpPr>
          <p:cNvPr id="14" name="Rectangle 13"/>
          <p:cNvSpPr/>
          <p:nvPr/>
        </p:nvSpPr>
        <p:spPr>
          <a:xfrm>
            <a:off x="92471" y="892569"/>
            <a:ext cx="8701361" cy="369332"/>
          </a:xfrm>
          <a:prstGeom prst="rect">
            <a:avLst/>
          </a:prstGeom>
        </p:spPr>
        <p:txBody>
          <a:bodyPr wrap="square">
            <a:spAutoFit/>
          </a:bodyPr>
          <a:lstStyle/>
          <a:p>
            <a:r>
              <a:rPr lang="fr-FR" dirty="0" smtClean="0"/>
              <a:t>Entre chaque tour de jeu, je vais : </a:t>
            </a:r>
          </a:p>
        </p:txBody>
      </p:sp>
      <p:sp>
        <p:nvSpPr>
          <p:cNvPr id="32" name="Rectangle 31"/>
          <p:cNvSpPr/>
          <p:nvPr/>
        </p:nvSpPr>
        <p:spPr>
          <a:xfrm>
            <a:off x="179512" y="1311413"/>
            <a:ext cx="2736304" cy="64807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Déplacer la marchandise</a:t>
            </a:r>
            <a:endParaRPr lang="fr-FR" dirty="0">
              <a:solidFill>
                <a:schemeClr val="tx1"/>
              </a:solidFill>
            </a:endParaRPr>
          </a:p>
        </p:txBody>
      </p:sp>
      <p:sp>
        <p:nvSpPr>
          <p:cNvPr id="33" name="Ellipse 32"/>
          <p:cNvSpPr/>
          <p:nvPr/>
        </p:nvSpPr>
        <p:spPr>
          <a:xfrm>
            <a:off x="3198195" y="1255578"/>
            <a:ext cx="1629409" cy="7914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Marchandise à expédier</a:t>
            </a:r>
            <a:endParaRPr lang="fr-FR" sz="1000" dirty="0"/>
          </a:p>
        </p:txBody>
      </p:sp>
      <p:sp>
        <p:nvSpPr>
          <p:cNvPr id="34" name="Ellipse 33"/>
          <p:cNvSpPr/>
          <p:nvPr/>
        </p:nvSpPr>
        <p:spPr>
          <a:xfrm>
            <a:off x="5496414" y="1329256"/>
            <a:ext cx="1501599" cy="75662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t>Marchandise reçue</a:t>
            </a:r>
            <a:endParaRPr lang="fr-FR" sz="800" dirty="0"/>
          </a:p>
        </p:txBody>
      </p:sp>
      <p:sp>
        <p:nvSpPr>
          <p:cNvPr id="6" name="Flèche droite 5"/>
          <p:cNvSpPr/>
          <p:nvPr/>
        </p:nvSpPr>
        <p:spPr>
          <a:xfrm>
            <a:off x="4827604" y="1605790"/>
            <a:ext cx="662247" cy="209375"/>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p:cNvSpPr/>
          <p:nvPr/>
        </p:nvSpPr>
        <p:spPr>
          <a:xfrm>
            <a:off x="179512" y="2348880"/>
            <a:ext cx="2736304" cy="64807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Déplacer les commandes</a:t>
            </a:r>
            <a:endParaRPr lang="fr-FR" dirty="0">
              <a:solidFill>
                <a:schemeClr val="tx1"/>
              </a:solidFill>
            </a:endParaRPr>
          </a:p>
        </p:txBody>
      </p:sp>
      <p:sp>
        <p:nvSpPr>
          <p:cNvPr id="43" name="Rectangle 42"/>
          <p:cNvSpPr/>
          <p:nvPr/>
        </p:nvSpPr>
        <p:spPr>
          <a:xfrm>
            <a:off x="3563888" y="2401288"/>
            <a:ext cx="1063915" cy="4334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Commande reçue (du client)</a:t>
            </a:r>
            <a:endParaRPr lang="fr-FR" sz="1000" dirty="0"/>
          </a:p>
        </p:txBody>
      </p:sp>
      <p:sp>
        <p:nvSpPr>
          <p:cNvPr id="44" name="Rectangle 43"/>
          <p:cNvSpPr/>
          <p:nvPr/>
        </p:nvSpPr>
        <p:spPr>
          <a:xfrm>
            <a:off x="5637975" y="2401289"/>
            <a:ext cx="1218475" cy="4334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Commande passée (au fournisseur)</a:t>
            </a:r>
            <a:endParaRPr lang="fr-FR" sz="1000" dirty="0"/>
          </a:p>
        </p:txBody>
      </p:sp>
      <p:sp>
        <p:nvSpPr>
          <p:cNvPr id="45" name="Flèche droite 44"/>
          <p:cNvSpPr/>
          <p:nvPr/>
        </p:nvSpPr>
        <p:spPr>
          <a:xfrm flipH="1">
            <a:off x="4605521" y="2554839"/>
            <a:ext cx="1032454" cy="209375"/>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Rectangle 46"/>
          <p:cNvSpPr/>
          <p:nvPr/>
        </p:nvSpPr>
        <p:spPr>
          <a:xfrm>
            <a:off x="179512" y="3241351"/>
            <a:ext cx="2736304" cy="64807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solidFill>
                  <a:schemeClr val="tx1"/>
                </a:solidFill>
              </a:rPr>
              <a:t>Récupérer ce que le magasin aura préparé pour moi et lui passer commande</a:t>
            </a:r>
            <a:endParaRPr lang="fr-FR" sz="1400" dirty="0">
              <a:solidFill>
                <a:schemeClr val="tx1"/>
              </a:solidFill>
            </a:endParaRPr>
          </a:p>
        </p:txBody>
      </p:sp>
    </p:spTree>
    <p:extLst>
      <p:ext uri="{BB962C8B-B14F-4D97-AF65-F5344CB8AC3E}">
        <p14:creationId xmlns:p14="http://schemas.microsoft.com/office/powerpoint/2010/main" val="6590169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a:xfrm>
            <a:off x="92471" y="519021"/>
            <a:ext cx="6767512" cy="936625"/>
          </a:xfrm>
        </p:spPr>
        <p:txBody>
          <a:bodyPr/>
          <a:lstStyle/>
          <a:p>
            <a:r>
              <a:rPr lang="fr-FR" dirty="0" smtClean="0"/>
              <a:t>Débriefing</a:t>
            </a:r>
            <a:endParaRPr lang="fr-FR" dirty="0"/>
          </a:p>
        </p:txBody>
      </p:sp>
      <p:sp>
        <p:nvSpPr>
          <p:cNvPr id="4" name="Espace réservé du numéro de diapositive 3"/>
          <p:cNvSpPr>
            <a:spLocks noGrp="1"/>
          </p:cNvSpPr>
          <p:nvPr>
            <p:ph type="sldNum" sz="quarter" idx="12"/>
          </p:nvPr>
        </p:nvSpPr>
        <p:spPr/>
        <p:txBody>
          <a:bodyPr/>
          <a:lstStyle/>
          <a:p>
            <a:fld id="{4F81D135-329C-4302-B372-ECB4C1DD15C4}" type="slidenum">
              <a:rPr lang="fr-FR" smtClean="0"/>
              <a:t>12</a:t>
            </a:fld>
            <a:endParaRPr lang="fr-FR"/>
          </a:p>
        </p:txBody>
      </p:sp>
      <p:sp>
        <p:nvSpPr>
          <p:cNvPr id="5" name="Rectangle 4"/>
          <p:cNvSpPr>
            <a:spLocks noChangeArrowheads="1"/>
          </p:cNvSpPr>
          <p:nvPr/>
        </p:nvSpPr>
        <p:spPr bwMode="auto">
          <a:xfrm>
            <a:off x="179512" y="126422"/>
            <a:ext cx="4824536" cy="422258"/>
          </a:xfrm>
          <a:prstGeom prst="roundRect">
            <a:avLst/>
          </a:prstGeom>
          <a:solidFill>
            <a:schemeClr val="accent5">
              <a:lumMod val="40000"/>
              <a:lumOff val="60000"/>
            </a:schemeClr>
          </a:solidFill>
          <a:ln>
            <a:noFill/>
          </a:ln>
          <a:effectLst/>
        </p:spPr>
        <p:txBody>
          <a:bodyPr wrap="none" anchor="ctr"/>
          <a:lstStyle/>
          <a:p>
            <a:pPr marL="257175" indent="-257175">
              <a:spcBef>
                <a:spcPct val="0"/>
              </a:spcBef>
            </a:pPr>
            <a:r>
              <a:rPr lang="fr-FR" altLang="fr-FR" dirty="0" smtClean="0">
                <a:solidFill>
                  <a:srgbClr val="777777"/>
                </a:solidFill>
                <a:latin typeface="Arial" panose="020B0604020202020204" pitchFamily="34" charset="0"/>
                <a:cs typeface="Arial" panose="020B0604020202020204" pitchFamily="34" charset="0"/>
              </a:rPr>
              <a:t>Les contraintes de la </a:t>
            </a:r>
            <a:r>
              <a:rPr lang="fr-FR" altLang="fr-FR" dirty="0">
                <a:solidFill>
                  <a:srgbClr val="777777"/>
                </a:solidFill>
                <a:latin typeface="Arial" panose="020B0604020202020204" pitchFamily="34" charset="0"/>
                <a:cs typeface="Arial" panose="020B0604020202020204" pitchFamily="34" charset="0"/>
              </a:rPr>
              <a:t>Chaine Logistique </a:t>
            </a:r>
          </a:p>
        </p:txBody>
      </p:sp>
      <p:sp>
        <p:nvSpPr>
          <p:cNvPr id="14" name="Rectangle 13"/>
          <p:cNvSpPr/>
          <p:nvPr/>
        </p:nvSpPr>
        <p:spPr>
          <a:xfrm>
            <a:off x="92471" y="1270980"/>
            <a:ext cx="8701361" cy="4801314"/>
          </a:xfrm>
          <a:prstGeom prst="rect">
            <a:avLst/>
          </a:prstGeom>
        </p:spPr>
        <p:txBody>
          <a:bodyPr wrap="square">
            <a:spAutoFit/>
          </a:bodyPr>
          <a:lstStyle/>
          <a:p>
            <a:r>
              <a:rPr lang="fr-FR" b="1" dirty="0" smtClean="0"/>
              <a:t>Comment vous-êtes vous senti durant ce jeu ? </a:t>
            </a:r>
          </a:p>
          <a:p>
            <a:r>
              <a:rPr lang="fr-FR" dirty="0" smtClean="0"/>
              <a:t>-&gt; Plutôt à l'aise ? Plutôt pas à l'aise ? </a:t>
            </a:r>
          </a:p>
          <a:p>
            <a:r>
              <a:rPr lang="fr-FR" dirty="0" smtClean="0"/>
              <a:t>-&gt; Aviez vous l'impression d'avoir le contrôle sur la situation ?</a:t>
            </a:r>
          </a:p>
          <a:p>
            <a:r>
              <a:rPr lang="fr-FR" dirty="0" smtClean="0"/>
              <a:t> </a:t>
            </a:r>
          </a:p>
          <a:p>
            <a:r>
              <a:rPr lang="fr-FR" b="1" dirty="0" smtClean="0"/>
              <a:t>Pour vous, la demande client a-t-elle beaucoup évolué?</a:t>
            </a:r>
            <a:endParaRPr lang="fr-FR" b="1" dirty="0"/>
          </a:p>
          <a:p>
            <a:endParaRPr lang="fr-FR" dirty="0" smtClean="0"/>
          </a:p>
          <a:p>
            <a:r>
              <a:rPr lang="fr-FR" b="1" dirty="0" smtClean="0"/>
              <a:t>Malgré le nombre relativement important d'acteurs (4), le contexte était plutôt simple (un client, un produit, pas de gestion de la péremption des stocks) d'après vous, cette chaîne d'approvisionnement a-t-elle été efficace (cout du sur-stockage, coup des ruptures)</a:t>
            </a:r>
          </a:p>
          <a:p>
            <a:endParaRPr lang="fr-FR" b="1" dirty="0"/>
          </a:p>
          <a:p>
            <a:endParaRPr lang="fr-FR" dirty="0"/>
          </a:p>
          <a:p>
            <a:endParaRPr lang="fr-FR" dirty="0" smtClean="0"/>
          </a:p>
          <a:p>
            <a:endParaRPr lang="fr-FR" dirty="0"/>
          </a:p>
          <a:p>
            <a:endParaRPr lang="fr-FR" dirty="0" smtClean="0"/>
          </a:p>
          <a:p>
            <a:endParaRPr lang="fr-FR" dirty="0"/>
          </a:p>
          <a:p>
            <a:endParaRPr lang="fr-FR" dirty="0" smtClean="0"/>
          </a:p>
          <a:p>
            <a:endParaRPr lang="fr-FR" dirty="0" smtClean="0"/>
          </a:p>
        </p:txBody>
      </p:sp>
    </p:spTree>
    <p:extLst>
      <p:ext uri="{BB962C8B-B14F-4D97-AF65-F5344CB8AC3E}">
        <p14:creationId xmlns:p14="http://schemas.microsoft.com/office/powerpoint/2010/main" val="38807636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4F81D135-329C-4302-B372-ECB4C1DD15C4}" type="slidenum">
              <a:rPr lang="fr-FR" smtClean="0"/>
              <a:t>13</a:t>
            </a:fld>
            <a:endParaRPr lang="fr-FR"/>
          </a:p>
        </p:txBody>
      </p:sp>
      <p:pic>
        <p:nvPicPr>
          <p:cNvPr id="2050" name="Picture 2" descr="Bullwhip effect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1844824"/>
            <a:ext cx="5276850" cy="3810000"/>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u texte 1"/>
          <p:cNvSpPr>
            <a:spLocks noGrp="1"/>
          </p:cNvSpPr>
          <p:nvPr>
            <p:ph type="body" sz="quarter" idx="13"/>
          </p:nvPr>
        </p:nvSpPr>
        <p:spPr>
          <a:xfrm>
            <a:off x="107504" y="332656"/>
            <a:ext cx="6767512" cy="936625"/>
          </a:xfrm>
        </p:spPr>
        <p:txBody>
          <a:bodyPr/>
          <a:lstStyle/>
          <a:p>
            <a:r>
              <a:rPr lang="fr-FR" dirty="0" smtClean="0"/>
              <a:t>Effet coup de fouet (amplification de la variabilité de la demande)</a:t>
            </a:r>
            <a:endParaRPr lang="fr-FR" dirty="0"/>
          </a:p>
        </p:txBody>
      </p:sp>
    </p:spTree>
    <p:extLst>
      <p:ext uri="{BB962C8B-B14F-4D97-AF65-F5344CB8AC3E}">
        <p14:creationId xmlns:p14="http://schemas.microsoft.com/office/powerpoint/2010/main" val="39398173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4F81D135-329C-4302-B372-ECB4C1DD15C4}" type="slidenum">
              <a:rPr lang="fr-FR" smtClean="0"/>
              <a:t>14</a:t>
            </a:fld>
            <a:endParaRPr lang="fr-FR"/>
          </a:p>
        </p:txBody>
      </p:sp>
      <p:sp>
        <p:nvSpPr>
          <p:cNvPr id="6" name="Espace réservé du texte 1"/>
          <p:cNvSpPr>
            <a:spLocks noGrp="1"/>
          </p:cNvSpPr>
          <p:nvPr>
            <p:ph type="body" sz="quarter" idx="13"/>
          </p:nvPr>
        </p:nvSpPr>
        <p:spPr>
          <a:xfrm>
            <a:off x="107504" y="332656"/>
            <a:ext cx="6767512" cy="936625"/>
          </a:xfrm>
        </p:spPr>
        <p:txBody>
          <a:bodyPr/>
          <a:lstStyle/>
          <a:p>
            <a:r>
              <a:rPr lang="fr-FR" dirty="0" smtClean="0"/>
              <a:t>Limiter cet effet </a:t>
            </a:r>
            <a:endParaRPr lang="fr-FR" dirty="0"/>
          </a:p>
        </p:txBody>
      </p:sp>
      <p:sp>
        <p:nvSpPr>
          <p:cNvPr id="5" name="Rectangle 4"/>
          <p:cNvSpPr/>
          <p:nvPr/>
        </p:nvSpPr>
        <p:spPr>
          <a:xfrm>
            <a:off x="248239" y="1340768"/>
            <a:ext cx="8124056" cy="1754326"/>
          </a:xfrm>
          <a:prstGeom prst="rect">
            <a:avLst/>
          </a:prstGeom>
        </p:spPr>
        <p:txBody>
          <a:bodyPr wrap="square">
            <a:spAutoFit/>
          </a:bodyPr>
          <a:lstStyle/>
          <a:p>
            <a:r>
              <a:rPr lang="fr-FR" b="1" dirty="0" smtClean="0"/>
              <a:t>Préparation : </a:t>
            </a:r>
            <a:r>
              <a:rPr lang="fr-FR" dirty="0" smtClean="0"/>
              <a:t>10 minutes </a:t>
            </a:r>
          </a:p>
          <a:p>
            <a:r>
              <a:rPr lang="fr-FR" b="1" dirty="0" smtClean="0"/>
              <a:t>Déroulement : </a:t>
            </a:r>
            <a:endParaRPr lang="fr-FR" dirty="0" smtClean="0"/>
          </a:p>
          <a:p>
            <a:r>
              <a:rPr lang="fr-FR" dirty="0" smtClean="0"/>
              <a:t>Se regrouper par équipe, proposer au tableau/</a:t>
            </a:r>
            <a:r>
              <a:rPr lang="fr-FR" dirty="0" err="1" smtClean="0"/>
              <a:t>paperboard</a:t>
            </a:r>
            <a:r>
              <a:rPr lang="fr-FR" dirty="0" smtClean="0"/>
              <a:t> des idées pour :</a:t>
            </a:r>
          </a:p>
          <a:p>
            <a:pPr marL="285750" indent="-285750">
              <a:buFontTx/>
              <a:buChar char="-"/>
            </a:pPr>
            <a:r>
              <a:rPr lang="fr-FR" dirty="0" smtClean="0"/>
              <a:t>Limiter cet effet coup de fouet</a:t>
            </a:r>
          </a:p>
          <a:p>
            <a:pPr marL="285750" indent="-285750">
              <a:buFontTx/>
              <a:buChar char="-"/>
            </a:pPr>
            <a:r>
              <a:rPr lang="fr-FR" dirty="0" smtClean="0"/>
              <a:t>En quoi l'informatisation des entrepôts peut aider pour ces différentes pistes</a:t>
            </a:r>
          </a:p>
          <a:p>
            <a:r>
              <a:rPr lang="fr-FR" dirty="0"/>
              <a:t>		</a:t>
            </a:r>
            <a:endParaRPr lang="fr-FR" dirty="0" smtClean="0"/>
          </a:p>
        </p:txBody>
      </p:sp>
    </p:spTree>
    <p:extLst>
      <p:ext uri="{BB962C8B-B14F-4D97-AF65-F5344CB8AC3E}">
        <p14:creationId xmlns:p14="http://schemas.microsoft.com/office/powerpoint/2010/main" val="19149485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4F81D135-329C-4302-B372-ECB4C1DD15C4}" type="slidenum">
              <a:rPr lang="fr-FR" smtClean="0"/>
              <a:t>15</a:t>
            </a:fld>
            <a:endParaRPr lang="fr-FR"/>
          </a:p>
        </p:txBody>
      </p:sp>
      <p:sp>
        <p:nvSpPr>
          <p:cNvPr id="6" name="Espace réservé du texte 1"/>
          <p:cNvSpPr>
            <a:spLocks noGrp="1"/>
          </p:cNvSpPr>
          <p:nvPr>
            <p:ph type="body" sz="quarter" idx="13"/>
          </p:nvPr>
        </p:nvSpPr>
        <p:spPr>
          <a:xfrm>
            <a:off x="0" y="390424"/>
            <a:ext cx="6767512" cy="936625"/>
          </a:xfrm>
        </p:spPr>
        <p:txBody>
          <a:bodyPr/>
          <a:lstStyle/>
          <a:p>
            <a:r>
              <a:rPr lang="fr-FR" dirty="0" err="1" smtClean="0"/>
              <a:t>Supply</a:t>
            </a:r>
            <a:r>
              <a:rPr lang="fr-FR" dirty="0" smtClean="0"/>
              <a:t> </a:t>
            </a:r>
            <a:r>
              <a:rPr lang="fr-FR" dirty="0" err="1" smtClean="0"/>
              <a:t>chain</a:t>
            </a:r>
            <a:endParaRPr lang="fr-FR" dirty="0"/>
          </a:p>
        </p:txBody>
      </p:sp>
      <p:sp>
        <p:nvSpPr>
          <p:cNvPr id="7" name="Rectangle 6"/>
          <p:cNvSpPr/>
          <p:nvPr/>
        </p:nvSpPr>
        <p:spPr>
          <a:xfrm>
            <a:off x="86620" y="2852936"/>
            <a:ext cx="9040820" cy="2862322"/>
          </a:xfrm>
          <a:prstGeom prst="rect">
            <a:avLst/>
          </a:prstGeom>
        </p:spPr>
        <p:txBody>
          <a:bodyPr wrap="square">
            <a:spAutoFit/>
          </a:bodyPr>
          <a:lstStyle/>
          <a:p>
            <a:r>
              <a:rPr lang="fr-FR" b="1" dirty="0" smtClean="0"/>
              <a:t>E.C.R : Efficient Consumer </a:t>
            </a:r>
            <a:r>
              <a:rPr lang="fr-FR" b="1" dirty="0" err="1" smtClean="0"/>
              <a:t>Response</a:t>
            </a:r>
            <a:r>
              <a:rPr lang="fr-FR" b="1" dirty="0" smtClean="0"/>
              <a:t> (fin des années 1980)</a:t>
            </a:r>
          </a:p>
          <a:p>
            <a:r>
              <a:rPr lang="fr-FR" dirty="0" smtClean="0"/>
              <a:t>	Procter &amp; </a:t>
            </a:r>
            <a:r>
              <a:rPr lang="fr-FR" dirty="0" err="1" smtClean="0"/>
              <a:t>Gamble</a:t>
            </a:r>
            <a:r>
              <a:rPr lang="fr-FR" dirty="0" smtClean="0"/>
              <a:t> et Wal-Mart</a:t>
            </a:r>
          </a:p>
          <a:p>
            <a:r>
              <a:rPr lang="fr-FR" dirty="0"/>
              <a:t>	</a:t>
            </a:r>
            <a:r>
              <a:rPr lang="fr-FR" dirty="0" smtClean="0"/>
              <a:t>Partager les informations entre distributeur et fournisseur </a:t>
            </a:r>
          </a:p>
          <a:p>
            <a:r>
              <a:rPr lang="fr-FR" dirty="0"/>
              <a:t>	</a:t>
            </a:r>
            <a:r>
              <a:rPr lang="fr-FR" dirty="0" smtClean="0"/>
              <a:t>	- EDI (Définition de normes d'échanges entre les différents acteurs)</a:t>
            </a:r>
          </a:p>
          <a:p>
            <a:r>
              <a:rPr lang="fr-FR" dirty="0"/>
              <a:t>	</a:t>
            </a:r>
            <a:r>
              <a:rPr lang="fr-FR" dirty="0" smtClean="0"/>
              <a:t>	- GPA (Gestion partagée des approvisionnements), coresponsabilité</a:t>
            </a:r>
          </a:p>
          <a:p>
            <a:r>
              <a:rPr lang="fr-FR" dirty="0"/>
              <a:t>	</a:t>
            </a:r>
            <a:r>
              <a:rPr lang="fr-FR" dirty="0" smtClean="0"/>
              <a:t>Le fournisseur ne livre plus à date fixe (</a:t>
            </a:r>
            <a:r>
              <a:rPr lang="fr-FR" dirty="0" smtClean="0">
                <a:solidFill>
                  <a:srgbClr val="00B0F0"/>
                </a:solidFill>
              </a:rPr>
              <a:t>flux poussé</a:t>
            </a:r>
            <a:r>
              <a:rPr lang="fr-FR" dirty="0" smtClean="0"/>
              <a:t>), mais uniquement quand les 	magasins sont près de la rupture de stock (</a:t>
            </a:r>
            <a:r>
              <a:rPr lang="fr-FR" dirty="0" smtClean="0">
                <a:solidFill>
                  <a:srgbClr val="00B0F0"/>
                </a:solidFill>
              </a:rPr>
              <a:t>flux tiré</a:t>
            </a:r>
            <a:r>
              <a:rPr lang="fr-FR" dirty="0" smtClean="0"/>
              <a:t>)</a:t>
            </a:r>
          </a:p>
          <a:p>
            <a:endParaRPr lang="fr-FR" dirty="0"/>
          </a:p>
          <a:p>
            <a:r>
              <a:rPr lang="fr-FR" b="1" dirty="0" smtClean="0"/>
              <a:t>Lean management et </a:t>
            </a:r>
            <a:r>
              <a:rPr lang="fr-FR" b="1" dirty="0" err="1" smtClean="0"/>
              <a:t>supply</a:t>
            </a:r>
            <a:r>
              <a:rPr lang="fr-FR" b="1" dirty="0" smtClean="0"/>
              <a:t> </a:t>
            </a:r>
            <a:r>
              <a:rPr lang="fr-FR" b="1" dirty="0" err="1" smtClean="0"/>
              <a:t>chain</a:t>
            </a:r>
            <a:r>
              <a:rPr lang="fr-FR" b="1" dirty="0" smtClean="0"/>
              <a:t> management (fin des années 1990)</a:t>
            </a:r>
          </a:p>
          <a:p>
            <a:r>
              <a:rPr lang="fr-FR" b="1" dirty="0"/>
              <a:t>	</a:t>
            </a:r>
            <a:r>
              <a:rPr lang="fr-FR" dirty="0" smtClean="0"/>
              <a:t>Amélioration continue, chasse au déchet (méthodes 5S et 6 sigmas)</a:t>
            </a:r>
            <a:endParaRPr lang="fr-FR" b="1" dirty="0" smtClean="0"/>
          </a:p>
        </p:txBody>
      </p:sp>
      <p:sp>
        <p:nvSpPr>
          <p:cNvPr id="8" name="Rectangle 7"/>
          <p:cNvSpPr/>
          <p:nvPr/>
        </p:nvSpPr>
        <p:spPr>
          <a:xfrm>
            <a:off x="-9955" y="834423"/>
            <a:ext cx="9039270" cy="2308324"/>
          </a:xfrm>
          <a:prstGeom prst="rect">
            <a:avLst/>
          </a:prstGeom>
        </p:spPr>
        <p:txBody>
          <a:bodyPr wrap="square">
            <a:spAutoFit/>
          </a:bodyPr>
          <a:lstStyle/>
          <a:p>
            <a:r>
              <a:rPr lang="fr-FR" b="1" dirty="0" smtClean="0"/>
              <a:t>Industrie, dans les années 1950 approche en flux tendu (Toyotisme), Kanban</a:t>
            </a:r>
          </a:p>
          <a:p>
            <a:r>
              <a:rPr lang="fr-FR" b="1" dirty="0" smtClean="0"/>
              <a:t>	</a:t>
            </a:r>
            <a:r>
              <a:rPr lang="fr-FR" dirty="0" smtClean="0"/>
              <a:t>Limiter la production d'un poste en amont au besoin exact du poste en aval</a:t>
            </a:r>
          </a:p>
          <a:p>
            <a:r>
              <a:rPr lang="fr-FR" dirty="0" smtClean="0"/>
              <a:t>				Exemple : </a:t>
            </a:r>
            <a:r>
              <a:rPr lang="fr-FR" dirty="0" err="1" smtClean="0"/>
              <a:t>MacDonald</a:t>
            </a:r>
            <a:r>
              <a:rPr lang="fr-FR" dirty="0" smtClean="0"/>
              <a:t>  :</a:t>
            </a:r>
          </a:p>
          <a:p>
            <a:endParaRPr lang="fr-FR" b="1" dirty="0"/>
          </a:p>
          <a:p>
            <a:r>
              <a:rPr lang="fr-FR" b="1" dirty="0"/>
              <a:t>	</a:t>
            </a:r>
            <a:r>
              <a:rPr lang="fr-FR" dirty="0" smtClean="0"/>
              <a:t>Minimiser les stocks et les encours de production </a:t>
            </a:r>
          </a:p>
          <a:p>
            <a:r>
              <a:rPr lang="fr-FR" b="1" dirty="0"/>
              <a:t>	</a:t>
            </a:r>
            <a:r>
              <a:rPr lang="fr-FR" dirty="0" smtClean="0"/>
              <a:t>Juste à temps, </a:t>
            </a:r>
            <a:r>
              <a:rPr lang="fr-FR" dirty="0" smtClean="0">
                <a:solidFill>
                  <a:srgbClr val="00B0F0"/>
                </a:solidFill>
              </a:rPr>
              <a:t>Flux tendus</a:t>
            </a:r>
            <a:endParaRPr lang="fr-FR" b="1" dirty="0">
              <a:solidFill>
                <a:srgbClr val="00B0F0"/>
              </a:solidFill>
            </a:endParaRPr>
          </a:p>
          <a:p>
            <a:endParaRPr lang="fr-FR" b="1" dirty="0"/>
          </a:p>
          <a:p>
            <a:endParaRPr lang="fr-FR" dirty="0" smtClean="0"/>
          </a:p>
        </p:txBody>
      </p:sp>
      <p:pic>
        <p:nvPicPr>
          <p:cNvPr id="10" name="Image 9"/>
          <p:cNvPicPr>
            <a:picLocks noChangeAspect="1"/>
          </p:cNvPicPr>
          <p:nvPr/>
        </p:nvPicPr>
        <p:blipFill>
          <a:blip r:embed="rId2"/>
          <a:stretch>
            <a:fillRect/>
          </a:stretch>
        </p:blipFill>
        <p:spPr>
          <a:xfrm>
            <a:off x="6084168" y="1484784"/>
            <a:ext cx="2277207" cy="1707905"/>
          </a:xfrm>
          <a:prstGeom prst="rect">
            <a:avLst/>
          </a:prstGeom>
        </p:spPr>
      </p:pic>
      <p:pic>
        <p:nvPicPr>
          <p:cNvPr id="2" name="Image 1"/>
          <p:cNvPicPr>
            <a:picLocks noChangeAspect="1"/>
          </p:cNvPicPr>
          <p:nvPr/>
        </p:nvPicPr>
        <p:blipFill>
          <a:blip r:embed="rId3"/>
          <a:stretch>
            <a:fillRect/>
          </a:stretch>
        </p:blipFill>
        <p:spPr>
          <a:xfrm>
            <a:off x="2302507" y="5674530"/>
            <a:ext cx="1096015" cy="946226"/>
          </a:xfrm>
          <a:prstGeom prst="rect">
            <a:avLst/>
          </a:prstGeom>
        </p:spPr>
      </p:pic>
    </p:spTree>
    <p:extLst>
      <p:ext uri="{BB962C8B-B14F-4D97-AF65-F5344CB8AC3E}">
        <p14:creationId xmlns:p14="http://schemas.microsoft.com/office/powerpoint/2010/main" val="20368927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4F81D135-329C-4302-B372-ECB4C1DD15C4}" type="slidenum">
              <a:rPr lang="fr-FR" smtClean="0"/>
              <a:t>16</a:t>
            </a:fld>
            <a:endParaRPr lang="fr-FR"/>
          </a:p>
        </p:txBody>
      </p:sp>
      <p:sp>
        <p:nvSpPr>
          <p:cNvPr id="6" name="Espace réservé du texte 1"/>
          <p:cNvSpPr>
            <a:spLocks noGrp="1"/>
          </p:cNvSpPr>
          <p:nvPr>
            <p:ph type="body" sz="quarter" idx="13"/>
          </p:nvPr>
        </p:nvSpPr>
        <p:spPr>
          <a:xfrm>
            <a:off x="0" y="390424"/>
            <a:ext cx="7596336" cy="936625"/>
          </a:xfrm>
        </p:spPr>
        <p:txBody>
          <a:bodyPr/>
          <a:lstStyle/>
          <a:p>
            <a:r>
              <a:rPr lang="fr-FR" dirty="0" smtClean="0"/>
              <a:t>Informatisation au service de la </a:t>
            </a:r>
            <a:r>
              <a:rPr lang="fr-FR" dirty="0" err="1" smtClean="0"/>
              <a:t>supply</a:t>
            </a:r>
            <a:r>
              <a:rPr lang="fr-FR" dirty="0" smtClean="0"/>
              <a:t> </a:t>
            </a:r>
            <a:r>
              <a:rPr lang="fr-FR" dirty="0" err="1" smtClean="0"/>
              <a:t>chain</a:t>
            </a:r>
            <a:endParaRPr lang="fr-FR" dirty="0"/>
          </a:p>
        </p:txBody>
      </p:sp>
      <p:sp>
        <p:nvSpPr>
          <p:cNvPr id="2" name="Rectangle 1"/>
          <p:cNvSpPr/>
          <p:nvPr/>
        </p:nvSpPr>
        <p:spPr>
          <a:xfrm>
            <a:off x="0" y="858736"/>
            <a:ext cx="9144000" cy="369332"/>
          </a:xfrm>
          <a:prstGeom prst="rect">
            <a:avLst/>
          </a:prstGeom>
        </p:spPr>
        <p:txBody>
          <a:bodyPr wrap="square">
            <a:spAutoFit/>
          </a:bodyPr>
          <a:lstStyle/>
          <a:p>
            <a:r>
              <a:rPr lang="fr-FR" b="1" dirty="0" smtClean="0"/>
              <a:t>Une multitude d'outils</a:t>
            </a:r>
            <a:endParaRPr lang="fr-FR" b="1" dirty="0"/>
          </a:p>
        </p:txBody>
      </p:sp>
      <p:graphicFrame>
        <p:nvGraphicFramePr>
          <p:cNvPr id="3" name="Diagramme 2"/>
          <p:cNvGraphicFramePr/>
          <p:nvPr>
            <p:extLst>
              <p:ext uri="{D42A27DB-BD31-4B8C-83A1-F6EECF244321}">
                <p14:modId xmlns:p14="http://schemas.microsoft.com/office/powerpoint/2010/main" val="3797831184"/>
              </p:ext>
            </p:extLst>
          </p:nvPr>
        </p:nvGraphicFramePr>
        <p:xfrm>
          <a:off x="179512" y="1807227"/>
          <a:ext cx="7776864" cy="43924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Flèche vers le bas 15"/>
          <p:cNvSpPr/>
          <p:nvPr/>
        </p:nvSpPr>
        <p:spPr>
          <a:xfrm>
            <a:off x="7956376" y="1794540"/>
            <a:ext cx="360040" cy="4104456"/>
          </a:xfrm>
          <a:prstGeom prst="down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t="100000" r="100000"/>
            </a:path>
            <a:tileRect l="-100000" b="-10000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p:cNvSpPr txBox="1"/>
          <p:nvPr/>
        </p:nvSpPr>
        <p:spPr>
          <a:xfrm>
            <a:off x="8207896" y="1926978"/>
            <a:ext cx="936104" cy="369332"/>
          </a:xfrm>
          <a:prstGeom prst="rect">
            <a:avLst/>
          </a:prstGeom>
          <a:noFill/>
        </p:spPr>
        <p:txBody>
          <a:bodyPr wrap="square" rtlCol="0">
            <a:spAutoFit/>
          </a:bodyPr>
          <a:lstStyle/>
          <a:p>
            <a:r>
              <a:rPr lang="fr-FR" dirty="0" smtClean="0">
                <a:solidFill>
                  <a:schemeClr val="accent5">
                    <a:lumMod val="50000"/>
                  </a:schemeClr>
                </a:solidFill>
              </a:rPr>
              <a:t>Année</a:t>
            </a:r>
            <a:endParaRPr lang="fr-FR" dirty="0">
              <a:solidFill>
                <a:schemeClr val="accent5">
                  <a:lumMod val="50000"/>
                </a:schemeClr>
              </a:solidFill>
            </a:endParaRPr>
          </a:p>
        </p:txBody>
      </p:sp>
      <p:sp>
        <p:nvSpPr>
          <p:cNvPr id="18" name="ZoneTexte 17"/>
          <p:cNvSpPr txBox="1"/>
          <p:nvPr/>
        </p:nvSpPr>
        <p:spPr>
          <a:xfrm>
            <a:off x="8207896" y="2684355"/>
            <a:ext cx="936104" cy="369332"/>
          </a:xfrm>
          <a:prstGeom prst="rect">
            <a:avLst/>
          </a:prstGeom>
          <a:noFill/>
        </p:spPr>
        <p:txBody>
          <a:bodyPr wrap="square" rtlCol="0">
            <a:spAutoFit/>
          </a:bodyPr>
          <a:lstStyle/>
          <a:p>
            <a:r>
              <a:rPr lang="fr-FR" dirty="0" smtClean="0">
                <a:solidFill>
                  <a:schemeClr val="accent5">
                    <a:lumMod val="50000"/>
                  </a:schemeClr>
                </a:solidFill>
              </a:rPr>
              <a:t>Mois</a:t>
            </a:r>
            <a:endParaRPr lang="fr-FR" dirty="0">
              <a:solidFill>
                <a:schemeClr val="accent5">
                  <a:lumMod val="50000"/>
                </a:schemeClr>
              </a:solidFill>
            </a:endParaRPr>
          </a:p>
        </p:txBody>
      </p:sp>
      <p:sp>
        <p:nvSpPr>
          <p:cNvPr id="19" name="ZoneTexte 18"/>
          <p:cNvSpPr txBox="1"/>
          <p:nvPr/>
        </p:nvSpPr>
        <p:spPr>
          <a:xfrm>
            <a:off x="8207896" y="3651470"/>
            <a:ext cx="1044624" cy="369332"/>
          </a:xfrm>
          <a:prstGeom prst="rect">
            <a:avLst/>
          </a:prstGeom>
          <a:noFill/>
        </p:spPr>
        <p:txBody>
          <a:bodyPr wrap="square" rtlCol="0">
            <a:spAutoFit/>
          </a:bodyPr>
          <a:lstStyle/>
          <a:p>
            <a:r>
              <a:rPr lang="fr-FR" dirty="0" smtClean="0">
                <a:solidFill>
                  <a:schemeClr val="accent5">
                    <a:lumMod val="50000"/>
                  </a:schemeClr>
                </a:solidFill>
              </a:rPr>
              <a:t>Semaine</a:t>
            </a:r>
            <a:endParaRPr lang="fr-FR" dirty="0">
              <a:solidFill>
                <a:schemeClr val="accent5">
                  <a:lumMod val="50000"/>
                </a:schemeClr>
              </a:solidFill>
            </a:endParaRPr>
          </a:p>
        </p:txBody>
      </p:sp>
      <p:sp>
        <p:nvSpPr>
          <p:cNvPr id="20" name="ZoneTexte 19"/>
          <p:cNvSpPr txBox="1"/>
          <p:nvPr/>
        </p:nvSpPr>
        <p:spPr>
          <a:xfrm>
            <a:off x="8176856" y="4516460"/>
            <a:ext cx="1044624" cy="369332"/>
          </a:xfrm>
          <a:prstGeom prst="rect">
            <a:avLst/>
          </a:prstGeom>
          <a:noFill/>
        </p:spPr>
        <p:txBody>
          <a:bodyPr wrap="square" rtlCol="0">
            <a:spAutoFit/>
          </a:bodyPr>
          <a:lstStyle/>
          <a:p>
            <a:r>
              <a:rPr lang="fr-FR" dirty="0" smtClean="0">
                <a:solidFill>
                  <a:schemeClr val="accent5">
                    <a:lumMod val="50000"/>
                  </a:schemeClr>
                </a:solidFill>
              </a:rPr>
              <a:t>Jour</a:t>
            </a:r>
            <a:endParaRPr lang="fr-FR" dirty="0">
              <a:solidFill>
                <a:schemeClr val="accent5">
                  <a:lumMod val="50000"/>
                </a:schemeClr>
              </a:solidFill>
            </a:endParaRPr>
          </a:p>
        </p:txBody>
      </p:sp>
      <p:sp>
        <p:nvSpPr>
          <p:cNvPr id="21" name="ZoneTexte 20"/>
          <p:cNvSpPr txBox="1"/>
          <p:nvPr/>
        </p:nvSpPr>
        <p:spPr>
          <a:xfrm>
            <a:off x="8196364" y="5406275"/>
            <a:ext cx="1044624" cy="646331"/>
          </a:xfrm>
          <a:prstGeom prst="rect">
            <a:avLst/>
          </a:prstGeom>
          <a:noFill/>
        </p:spPr>
        <p:txBody>
          <a:bodyPr wrap="square" rtlCol="0">
            <a:spAutoFit/>
          </a:bodyPr>
          <a:lstStyle/>
          <a:p>
            <a:r>
              <a:rPr lang="fr-FR" dirty="0" smtClean="0">
                <a:solidFill>
                  <a:schemeClr val="accent5">
                    <a:lumMod val="50000"/>
                  </a:schemeClr>
                </a:solidFill>
              </a:rPr>
              <a:t>"Temps réel"</a:t>
            </a:r>
            <a:endParaRPr lang="fr-FR" dirty="0">
              <a:solidFill>
                <a:schemeClr val="accent5">
                  <a:lumMod val="50000"/>
                </a:schemeClr>
              </a:solidFill>
            </a:endParaRPr>
          </a:p>
        </p:txBody>
      </p:sp>
      <p:grpSp>
        <p:nvGrpSpPr>
          <p:cNvPr id="22" name="Group 46"/>
          <p:cNvGrpSpPr>
            <a:grpSpLocks/>
          </p:cNvGrpSpPr>
          <p:nvPr/>
        </p:nvGrpSpPr>
        <p:grpSpPr bwMode="auto">
          <a:xfrm>
            <a:off x="803588" y="1372664"/>
            <a:ext cx="7429500" cy="357187"/>
            <a:chOff x="434" y="695"/>
            <a:chExt cx="4680" cy="225"/>
          </a:xfrm>
        </p:grpSpPr>
        <p:sp>
          <p:nvSpPr>
            <p:cNvPr id="23" name="Text Box 47"/>
            <p:cNvSpPr txBox="1">
              <a:spLocks noChangeArrowheads="1"/>
            </p:cNvSpPr>
            <p:nvPr/>
          </p:nvSpPr>
          <p:spPr bwMode="auto">
            <a:xfrm>
              <a:off x="434" y="709"/>
              <a:ext cx="907" cy="211"/>
            </a:xfrm>
            <a:prstGeom prst="rect">
              <a:avLst/>
            </a:prstGeom>
            <a:noFill/>
            <a:ln>
              <a:noFill/>
            </a:ln>
            <a:effectLst/>
            <a:extLst>
              <a:ext uri="{909E8E84-426E-40DD-AFC4-6F175D3DCCD1}">
                <a14:hiddenFill xmlns:a14="http://schemas.microsoft.com/office/drawing/2010/main">
                  <a:solidFill>
                    <a:srgbClr val="CBCBCB"/>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FFFFF"/>
                    </a:outerShdw>
                  </a:effectLst>
                </a14:hiddenEffects>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fr-FR" sz="1600">
                  <a:solidFill>
                    <a:srgbClr val="7030A0"/>
                  </a:solidFill>
                  <a:latin typeface="Arial" charset="0"/>
                </a:rPr>
                <a:t>Acheter</a:t>
              </a:r>
            </a:p>
          </p:txBody>
        </p:sp>
        <p:sp>
          <p:nvSpPr>
            <p:cNvPr id="24" name="Text Box 48"/>
            <p:cNvSpPr txBox="1">
              <a:spLocks noChangeArrowheads="1"/>
            </p:cNvSpPr>
            <p:nvPr/>
          </p:nvSpPr>
          <p:spPr bwMode="auto">
            <a:xfrm>
              <a:off x="1341" y="695"/>
              <a:ext cx="908" cy="211"/>
            </a:xfrm>
            <a:prstGeom prst="rect">
              <a:avLst/>
            </a:prstGeom>
            <a:noFill/>
            <a:ln>
              <a:noFill/>
            </a:ln>
            <a:effectLst/>
            <a:extLst>
              <a:ext uri="{909E8E84-426E-40DD-AFC4-6F175D3DCCD1}">
                <a14:hiddenFill xmlns:a14="http://schemas.microsoft.com/office/drawing/2010/main">
                  <a:solidFill>
                    <a:srgbClr val="CBCBCB"/>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FFFFF"/>
                    </a:outerShdw>
                  </a:effectLst>
                </a14:hiddenEffects>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fr-FR" sz="1600" dirty="0">
                  <a:solidFill>
                    <a:srgbClr val="7030A0"/>
                  </a:solidFill>
                  <a:latin typeface="Arial" charset="0"/>
                </a:rPr>
                <a:t>Fabriquer</a:t>
              </a:r>
            </a:p>
          </p:txBody>
        </p:sp>
        <p:sp>
          <p:nvSpPr>
            <p:cNvPr id="25" name="Text Box 49"/>
            <p:cNvSpPr txBox="1">
              <a:spLocks noChangeArrowheads="1"/>
            </p:cNvSpPr>
            <p:nvPr/>
          </p:nvSpPr>
          <p:spPr bwMode="auto">
            <a:xfrm>
              <a:off x="2296" y="709"/>
              <a:ext cx="908" cy="211"/>
            </a:xfrm>
            <a:prstGeom prst="rect">
              <a:avLst/>
            </a:prstGeom>
            <a:noFill/>
            <a:ln>
              <a:noFill/>
            </a:ln>
            <a:effectLst/>
            <a:extLst>
              <a:ext uri="{909E8E84-426E-40DD-AFC4-6F175D3DCCD1}">
                <a14:hiddenFill xmlns:a14="http://schemas.microsoft.com/office/drawing/2010/main">
                  <a:solidFill>
                    <a:srgbClr val="CBCBCB"/>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FFFFF"/>
                    </a:outerShdw>
                  </a:effectLst>
                </a14:hiddenEffects>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fr-FR" sz="1600">
                  <a:solidFill>
                    <a:srgbClr val="7030A0"/>
                  </a:solidFill>
                  <a:latin typeface="Arial" charset="0"/>
                </a:rPr>
                <a:t>Stocker</a:t>
              </a:r>
            </a:p>
          </p:txBody>
        </p:sp>
        <p:sp>
          <p:nvSpPr>
            <p:cNvPr id="26" name="Text Box 50"/>
            <p:cNvSpPr txBox="1">
              <a:spLocks noChangeArrowheads="1"/>
            </p:cNvSpPr>
            <p:nvPr/>
          </p:nvSpPr>
          <p:spPr bwMode="auto">
            <a:xfrm>
              <a:off x="3252" y="709"/>
              <a:ext cx="907" cy="211"/>
            </a:xfrm>
            <a:prstGeom prst="rect">
              <a:avLst/>
            </a:prstGeom>
            <a:noFill/>
            <a:ln>
              <a:noFill/>
            </a:ln>
            <a:effectLst/>
            <a:extLst>
              <a:ext uri="{909E8E84-426E-40DD-AFC4-6F175D3DCCD1}">
                <a14:hiddenFill xmlns:a14="http://schemas.microsoft.com/office/drawing/2010/main">
                  <a:solidFill>
                    <a:srgbClr val="CBCBCB"/>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FFFFF"/>
                    </a:outerShdw>
                  </a:effectLst>
                </a14:hiddenEffects>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fr-FR" sz="1600">
                  <a:solidFill>
                    <a:srgbClr val="7030A0"/>
                  </a:solidFill>
                  <a:latin typeface="Arial" charset="0"/>
                </a:rPr>
                <a:t>Livrer</a:t>
              </a:r>
            </a:p>
          </p:txBody>
        </p:sp>
        <p:sp>
          <p:nvSpPr>
            <p:cNvPr id="27" name="Text Box 51"/>
            <p:cNvSpPr txBox="1">
              <a:spLocks noChangeArrowheads="1"/>
            </p:cNvSpPr>
            <p:nvPr/>
          </p:nvSpPr>
          <p:spPr bwMode="auto">
            <a:xfrm>
              <a:off x="4207" y="709"/>
              <a:ext cx="907" cy="211"/>
            </a:xfrm>
            <a:prstGeom prst="rect">
              <a:avLst/>
            </a:prstGeom>
            <a:noFill/>
            <a:ln>
              <a:noFill/>
            </a:ln>
            <a:effectLst/>
            <a:extLst>
              <a:ext uri="{909E8E84-426E-40DD-AFC4-6F175D3DCCD1}">
                <a14:hiddenFill xmlns:a14="http://schemas.microsoft.com/office/drawing/2010/main">
                  <a:solidFill>
                    <a:srgbClr val="CBCBCB"/>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FFFFF"/>
                    </a:outerShdw>
                  </a:effectLst>
                </a14:hiddenEffects>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fr-FR" sz="1600">
                  <a:solidFill>
                    <a:srgbClr val="7030A0"/>
                  </a:solidFill>
                  <a:latin typeface="Arial" charset="0"/>
                </a:rPr>
                <a:t>Vendre</a:t>
              </a:r>
            </a:p>
          </p:txBody>
        </p:sp>
      </p:grpSp>
      <p:sp>
        <p:nvSpPr>
          <p:cNvPr id="28" name="ZoneTexte 27"/>
          <p:cNvSpPr txBox="1"/>
          <p:nvPr/>
        </p:nvSpPr>
        <p:spPr>
          <a:xfrm>
            <a:off x="1163479" y="2025363"/>
            <a:ext cx="720080" cy="369332"/>
          </a:xfrm>
          <a:prstGeom prst="rect">
            <a:avLst/>
          </a:prstGeom>
          <a:noFill/>
        </p:spPr>
        <p:txBody>
          <a:bodyPr wrap="square" rtlCol="0">
            <a:spAutoFit/>
          </a:bodyPr>
          <a:lstStyle/>
          <a:p>
            <a:r>
              <a:rPr lang="fr-FR" dirty="0" smtClean="0"/>
              <a:t>SRM</a:t>
            </a:r>
            <a:endParaRPr lang="fr-FR" dirty="0"/>
          </a:p>
        </p:txBody>
      </p:sp>
      <p:sp>
        <p:nvSpPr>
          <p:cNvPr id="29" name="ZoneTexte 28"/>
          <p:cNvSpPr txBox="1"/>
          <p:nvPr/>
        </p:nvSpPr>
        <p:spPr>
          <a:xfrm>
            <a:off x="7153117" y="1981336"/>
            <a:ext cx="720080" cy="369332"/>
          </a:xfrm>
          <a:prstGeom prst="rect">
            <a:avLst/>
          </a:prstGeom>
          <a:noFill/>
        </p:spPr>
        <p:txBody>
          <a:bodyPr wrap="square" rtlCol="0">
            <a:spAutoFit/>
          </a:bodyPr>
          <a:lstStyle/>
          <a:p>
            <a:r>
              <a:rPr lang="fr-FR" dirty="0" smtClean="0"/>
              <a:t>CPFR</a:t>
            </a:r>
            <a:endParaRPr lang="fr-FR" dirty="0"/>
          </a:p>
        </p:txBody>
      </p:sp>
      <p:sp>
        <p:nvSpPr>
          <p:cNvPr id="31" name="Oval 32"/>
          <p:cNvSpPr>
            <a:spLocks noChangeArrowheads="1"/>
          </p:cNvSpPr>
          <p:nvPr/>
        </p:nvSpPr>
        <p:spPr bwMode="auto">
          <a:xfrm>
            <a:off x="1201281" y="2418748"/>
            <a:ext cx="6713505" cy="2378403"/>
          </a:xfrm>
          <a:prstGeom prst="ellipse">
            <a:avLst/>
          </a:prstGeom>
          <a:gradFill rotWithShape="0">
            <a:gsLst>
              <a:gs pos="0">
                <a:srgbClr val="99CCFF"/>
              </a:gs>
              <a:gs pos="100000">
                <a:srgbClr val="FFFFCC"/>
              </a:gs>
            </a:gsLst>
            <a:lin ang="5400000" scaled="1"/>
          </a:gradFill>
          <a:ln w="9525" cap="rnd">
            <a:solidFill>
              <a:srgbClr val="000000"/>
            </a:solidFill>
            <a:prstDash val="sysDot"/>
            <a:round/>
            <a:headEnd/>
            <a:tailEnd/>
          </a:ln>
          <a:effectLst/>
          <a:extLst>
            <a:ext uri="{AF507438-7753-43E0-B8FC-AC1667EBCBE1}">
              <a14:hiddenEffects xmlns:a14="http://schemas.microsoft.com/office/drawing/2010/main">
                <a:effectLst>
                  <a:outerShdw dist="35921" dir="2700000" algn="ctr" rotWithShape="0">
                    <a:srgbClr val="FFFFFF"/>
                  </a:outerShdw>
                </a:effectLst>
              </a14:hiddenEffects>
            </a:ext>
          </a:extLst>
        </p:spPr>
        <p:txBody>
          <a:bodyPr wrap="none" anchor="ctr"/>
          <a:lstStyle/>
          <a:p>
            <a:endParaRPr lang="fr-FR"/>
          </a:p>
        </p:txBody>
      </p:sp>
      <p:sp>
        <p:nvSpPr>
          <p:cNvPr id="32" name="ZoneTexte 31"/>
          <p:cNvSpPr txBox="1"/>
          <p:nvPr/>
        </p:nvSpPr>
        <p:spPr>
          <a:xfrm>
            <a:off x="4127880" y="3271175"/>
            <a:ext cx="792088" cy="523220"/>
          </a:xfrm>
          <a:prstGeom prst="rect">
            <a:avLst/>
          </a:prstGeom>
          <a:noFill/>
        </p:spPr>
        <p:txBody>
          <a:bodyPr wrap="square" rtlCol="0">
            <a:spAutoFit/>
          </a:bodyPr>
          <a:lstStyle/>
          <a:p>
            <a:r>
              <a:rPr lang="fr-FR" sz="2800" dirty="0" smtClean="0"/>
              <a:t>ERP</a:t>
            </a:r>
            <a:endParaRPr lang="fr-FR" sz="2800" dirty="0"/>
          </a:p>
        </p:txBody>
      </p:sp>
      <p:sp>
        <p:nvSpPr>
          <p:cNvPr id="34" name="Text Box 40"/>
          <p:cNvSpPr txBox="1">
            <a:spLocks noChangeArrowheads="1"/>
          </p:cNvSpPr>
          <p:nvPr/>
        </p:nvSpPr>
        <p:spPr bwMode="auto">
          <a:xfrm>
            <a:off x="3186214" y="4271302"/>
            <a:ext cx="1700212" cy="336550"/>
          </a:xfrm>
          <a:prstGeom prst="rect">
            <a:avLst/>
          </a:prstGeom>
          <a:noFill/>
          <a:ln>
            <a:noFill/>
          </a:ln>
          <a:effectLst/>
          <a:extLst>
            <a:ext uri="{909E8E84-426E-40DD-AFC4-6F175D3DCCD1}">
              <a14:hiddenFill xmlns:a14="http://schemas.microsoft.com/office/drawing/2010/main">
                <a:solidFill>
                  <a:srgbClr val="CBCBCB"/>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FFFFF"/>
                  </a:outerShdw>
                </a:effectLst>
              </a14:hiddenEffects>
            </a:ext>
          </a:extLst>
        </p:spPr>
        <p:txBody>
          <a:bodyPr wrap="non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fr-FR" sz="1600">
                <a:solidFill>
                  <a:srgbClr val="000000"/>
                </a:solidFill>
              </a:rPr>
              <a:t>Gestion des stocks</a:t>
            </a:r>
          </a:p>
        </p:txBody>
      </p:sp>
      <p:sp>
        <p:nvSpPr>
          <p:cNvPr id="35" name="Text Box 41"/>
          <p:cNvSpPr txBox="1">
            <a:spLocks noChangeArrowheads="1"/>
          </p:cNvSpPr>
          <p:nvPr/>
        </p:nvSpPr>
        <p:spPr bwMode="auto">
          <a:xfrm>
            <a:off x="1773339" y="4271302"/>
            <a:ext cx="735012" cy="336550"/>
          </a:xfrm>
          <a:prstGeom prst="rect">
            <a:avLst/>
          </a:prstGeom>
          <a:noFill/>
          <a:ln>
            <a:noFill/>
          </a:ln>
          <a:effectLst/>
          <a:extLst>
            <a:ext uri="{909E8E84-426E-40DD-AFC4-6F175D3DCCD1}">
              <a14:hiddenFill xmlns:a14="http://schemas.microsoft.com/office/drawing/2010/main">
                <a:solidFill>
                  <a:srgbClr val="CBCBCB"/>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FFFFF"/>
                  </a:outerShdw>
                </a:effectLst>
              </a14:hiddenEffects>
            </a:ext>
          </a:extLst>
        </p:spPr>
        <p:txBody>
          <a:bodyPr wrap="non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fr-FR" sz="1600" dirty="0">
                <a:solidFill>
                  <a:srgbClr val="000000"/>
                </a:solidFill>
              </a:rPr>
              <a:t>GPAO</a:t>
            </a:r>
          </a:p>
        </p:txBody>
      </p:sp>
      <p:sp>
        <p:nvSpPr>
          <p:cNvPr id="36" name="Text Box 42"/>
          <p:cNvSpPr txBox="1">
            <a:spLocks noChangeArrowheads="1"/>
          </p:cNvSpPr>
          <p:nvPr/>
        </p:nvSpPr>
        <p:spPr bwMode="auto">
          <a:xfrm>
            <a:off x="4930877" y="4271302"/>
            <a:ext cx="1933575" cy="336550"/>
          </a:xfrm>
          <a:prstGeom prst="rect">
            <a:avLst/>
          </a:prstGeom>
          <a:noFill/>
          <a:ln>
            <a:noFill/>
          </a:ln>
          <a:effectLst/>
          <a:extLst>
            <a:ext uri="{909E8E84-426E-40DD-AFC4-6F175D3DCCD1}">
              <a14:hiddenFill xmlns:a14="http://schemas.microsoft.com/office/drawing/2010/main">
                <a:solidFill>
                  <a:srgbClr val="CBCBCB"/>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FFFFF"/>
                  </a:outerShdw>
                </a:effectLst>
              </a14:hiddenEffects>
            </a:ext>
          </a:extLst>
        </p:spPr>
        <p:txBody>
          <a:bodyPr wrap="non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fr-FR" sz="1600">
                <a:solidFill>
                  <a:srgbClr val="000000"/>
                </a:solidFill>
              </a:rPr>
              <a:t>Gestion transporteurs</a:t>
            </a:r>
          </a:p>
        </p:txBody>
      </p:sp>
      <p:sp>
        <p:nvSpPr>
          <p:cNvPr id="37" name="Text Box 43"/>
          <p:cNvSpPr txBox="1">
            <a:spLocks noChangeArrowheads="1"/>
          </p:cNvSpPr>
          <p:nvPr/>
        </p:nvSpPr>
        <p:spPr bwMode="auto">
          <a:xfrm>
            <a:off x="1736826" y="2755240"/>
            <a:ext cx="1277938" cy="581025"/>
          </a:xfrm>
          <a:prstGeom prst="rect">
            <a:avLst/>
          </a:prstGeom>
          <a:noFill/>
          <a:ln>
            <a:noFill/>
          </a:ln>
          <a:effectLst/>
          <a:extLst>
            <a:ext uri="{909E8E84-426E-40DD-AFC4-6F175D3DCCD1}">
              <a14:hiddenFill xmlns:a14="http://schemas.microsoft.com/office/drawing/2010/main">
                <a:solidFill>
                  <a:srgbClr val="CBCBCB"/>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FFFFF"/>
                  </a:outerShdw>
                </a:effectLst>
              </a14:hiddenEffects>
            </a:ext>
          </a:extLst>
        </p:spPr>
        <p:txBody>
          <a:bodyPr wrap="non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fr-FR" sz="1600" dirty="0">
                <a:solidFill>
                  <a:srgbClr val="000000"/>
                </a:solidFill>
              </a:rPr>
              <a:t>Planification </a:t>
            </a:r>
          </a:p>
          <a:p>
            <a:pPr algn="ctr"/>
            <a:r>
              <a:rPr lang="fr-FR" sz="1600" dirty="0">
                <a:solidFill>
                  <a:srgbClr val="000000"/>
                </a:solidFill>
              </a:rPr>
              <a:t>Production</a:t>
            </a:r>
          </a:p>
        </p:txBody>
      </p:sp>
      <p:sp>
        <p:nvSpPr>
          <p:cNvPr id="38" name="Text Box 44"/>
          <p:cNvSpPr txBox="1">
            <a:spLocks noChangeArrowheads="1"/>
          </p:cNvSpPr>
          <p:nvPr/>
        </p:nvSpPr>
        <p:spPr bwMode="auto">
          <a:xfrm>
            <a:off x="3424340" y="2755240"/>
            <a:ext cx="1277937" cy="581025"/>
          </a:xfrm>
          <a:prstGeom prst="rect">
            <a:avLst/>
          </a:prstGeom>
          <a:noFill/>
          <a:ln>
            <a:noFill/>
          </a:ln>
          <a:effectLst/>
          <a:extLst>
            <a:ext uri="{909E8E84-426E-40DD-AFC4-6F175D3DCCD1}">
              <a14:hiddenFill xmlns:a14="http://schemas.microsoft.com/office/drawing/2010/main">
                <a:solidFill>
                  <a:srgbClr val="CBCBCB"/>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FFFFF"/>
                  </a:outerShdw>
                </a:effectLst>
              </a14:hiddenEffects>
            </a:ext>
          </a:extLst>
        </p:spPr>
        <p:txBody>
          <a:bodyPr wrap="non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fr-FR" sz="1600" dirty="0">
                <a:solidFill>
                  <a:srgbClr val="000000"/>
                </a:solidFill>
              </a:rPr>
              <a:t>Planification </a:t>
            </a:r>
          </a:p>
          <a:p>
            <a:pPr algn="ctr"/>
            <a:r>
              <a:rPr lang="fr-FR" sz="1600" dirty="0">
                <a:solidFill>
                  <a:srgbClr val="000000"/>
                </a:solidFill>
              </a:rPr>
              <a:t>Distribution</a:t>
            </a:r>
          </a:p>
        </p:txBody>
      </p:sp>
      <p:sp>
        <p:nvSpPr>
          <p:cNvPr id="39" name="Text Box 45"/>
          <p:cNvSpPr txBox="1">
            <a:spLocks noChangeArrowheads="1"/>
          </p:cNvSpPr>
          <p:nvPr/>
        </p:nvSpPr>
        <p:spPr bwMode="auto">
          <a:xfrm>
            <a:off x="5148365" y="2786990"/>
            <a:ext cx="1227137" cy="581025"/>
          </a:xfrm>
          <a:prstGeom prst="rect">
            <a:avLst/>
          </a:prstGeom>
          <a:noFill/>
          <a:ln>
            <a:noFill/>
          </a:ln>
          <a:effectLst/>
          <a:extLst>
            <a:ext uri="{909E8E84-426E-40DD-AFC4-6F175D3DCCD1}">
              <a14:hiddenFill xmlns:a14="http://schemas.microsoft.com/office/drawing/2010/main">
                <a:solidFill>
                  <a:srgbClr val="CBCBCB"/>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FFFFF"/>
                  </a:outerShdw>
                </a:effectLst>
              </a14:hiddenEffects>
            </a:ext>
          </a:extLst>
        </p:spPr>
        <p:txBody>
          <a:bodyPr wrap="non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fr-FR" sz="1600" dirty="0">
                <a:solidFill>
                  <a:srgbClr val="000000"/>
                </a:solidFill>
              </a:rPr>
              <a:t>Planification</a:t>
            </a:r>
          </a:p>
          <a:p>
            <a:pPr algn="ctr"/>
            <a:r>
              <a:rPr lang="fr-FR" sz="1600" dirty="0">
                <a:solidFill>
                  <a:srgbClr val="000000"/>
                </a:solidFill>
              </a:rPr>
              <a:t>Transport</a:t>
            </a:r>
          </a:p>
        </p:txBody>
      </p:sp>
      <p:sp>
        <p:nvSpPr>
          <p:cNvPr id="40" name="Text Box 53"/>
          <p:cNvSpPr txBox="1">
            <a:spLocks noChangeArrowheads="1"/>
          </p:cNvSpPr>
          <p:nvPr/>
        </p:nvSpPr>
        <p:spPr bwMode="auto">
          <a:xfrm>
            <a:off x="4116730" y="5344451"/>
            <a:ext cx="1138238" cy="333375"/>
          </a:xfrm>
          <a:prstGeom prst="rect">
            <a:avLst/>
          </a:prstGeom>
          <a:noFill/>
          <a:ln>
            <a:noFill/>
          </a:ln>
          <a:effectLst/>
          <a:extLst>
            <a:ext uri="{909E8E84-426E-40DD-AFC4-6F175D3DCCD1}">
              <a14:hiddenFill xmlns:a14="http://schemas.microsoft.com/office/drawing/2010/main">
                <a:solidFill>
                  <a:srgbClr val="CBCBCB"/>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FFFFF"/>
                  </a:outerShdw>
                </a:effectLst>
              </a14:hiddenEffects>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fr-FR" sz="1600" b="1" dirty="0" smtClean="0">
                <a:solidFill>
                  <a:srgbClr val="3333FF"/>
                </a:solidFill>
                <a:latin typeface="Arial" charset="0"/>
              </a:rPr>
              <a:t>WMS</a:t>
            </a:r>
            <a:endParaRPr lang="fr-FR" sz="1600" b="1" dirty="0">
              <a:solidFill>
                <a:srgbClr val="3333FF"/>
              </a:solidFill>
              <a:latin typeface="Arial" charset="0"/>
            </a:endParaRPr>
          </a:p>
        </p:txBody>
      </p:sp>
      <p:sp>
        <p:nvSpPr>
          <p:cNvPr id="42" name="Text Box 68"/>
          <p:cNvSpPr txBox="1">
            <a:spLocks noChangeArrowheads="1"/>
          </p:cNvSpPr>
          <p:nvPr/>
        </p:nvSpPr>
        <p:spPr bwMode="auto">
          <a:xfrm>
            <a:off x="1451801" y="3672756"/>
            <a:ext cx="1700213" cy="336550"/>
          </a:xfrm>
          <a:prstGeom prst="rect">
            <a:avLst/>
          </a:prstGeom>
          <a:noFill/>
          <a:ln>
            <a:noFill/>
          </a:ln>
          <a:effectLst/>
          <a:extLst>
            <a:ext uri="{909E8E84-426E-40DD-AFC4-6F175D3DCCD1}">
              <a14:hiddenFill xmlns:a14="http://schemas.microsoft.com/office/drawing/2010/main">
                <a:solidFill>
                  <a:srgbClr val="CBCBCB"/>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FFFFF"/>
                  </a:outerShdw>
                </a:effectLst>
              </a14:hiddenEffects>
            </a:ext>
          </a:extLst>
        </p:spPr>
        <p:txBody>
          <a:bodyPr wrap="non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fr-FR" sz="1600">
                <a:solidFill>
                  <a:srgbClr val="000000"/>
                </a:solidFill>
              </a:rPr>
              <a:t>Gestion des achats</a:t>
            </a:r>
          </a:p>
        </p:txBody>
      </p:sp>
      <p:sp>
        <p:nvSpPr>
          <p:cNvPr id="43" name="Text Box 69"/>
          <p:cNvSpPr txBox="1">
            <a:spLocks noChangeArrowheads="1"/>
          </p:cNvSpPr>
          <p:nvPr/>
        </p:nvSpPr>
        <p:spPr bwMode="auto">
          <a:xfrm>
            <a:off x="6123859" y="3695452"/>
            <a:ext cx="1741488" cy="581025"/>
          </a:xfrm>
          <a:prstGeom prst="rect">
            <a:avLst/>
          </a:prstGeom>
          <a:noFill/>
          <a:ln>
            <a:noFill/>
          </a:ln>
          <a:effectLst/>
          <a:extLst>
            <a:ext uri="{909E8E84-426E-40DD-AFC4-6F175D3DCCD1}">
              <a14:hiddenFill xmlns:a14="http://schemas.microsoft.com/office/drawing/2010/main">
                <a:solidFill>
                  <a:srgbClr val="CBCBCB"/>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FFFFF"/>
                  </a:outerShdw>
                </a:effectLst>
              </a14:hiddenEffects>
            </a:ext>
          </a:extLst>
        </p:spPr>
        <p:txBody>
          <a:bodyPr wrap="non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fr-FR" sz="1600" dirty="0">
                <a:solidFill>
                  <a:srgbClr val="000000"/>
                </a:solidFill>
              </a:rPr>
              <a:t>Administration des</a:t>
            </a:r>
          </a:p>
          <a:p>
            <a:pPr algn="ctr"/>
            <a:r>
              <a:rPr lang="fr-FR" sz="1600" dirty="0">
                <a:solidFill>
                  <a:srgbClr val="000000"/>
                </a:solidFill>
              </a:rPr>
              <a:t>ventes</a:t>
            </a:r>
          </a:p>
        </p:txBody>
      </p:sp>
      <p:sp>
        <p:nvSpPr>
          <p:cNvPr id="44" name="Text Box 70"/>
          <p:cNvSpPr txBox="1">
            <a:spLocks noChangeArrowheads="1"/>
          </p:cNvSpPr>
          <p:nvPr/>
        </p:nvSpPr>
        <p:spPr bwMode="auto">
          <a:xfrm>
            <a:off x="6431022" y="2968739"/>
            <a:ext cx="1033463" cy="336550"/>
          </a:xfrm>
          <a:prstGeom prst="rect">
            <a:avLst/>
          </a:prstGeom>
          <a:noFill/>
          <a:ln>
            <a:noFill/>
          </a:ln>
          <a:effectLst/>
          <a:extLst>
            <a:ext uri="{909E8E84-426E-40DD-AFC4-6F175D3DCCD1}">
              <a14:hiddenFill xmlns:a14="http://schemas.microsoft.com/office/drawing/2010/main">
                <a:solidFill>
                  <a:srgbClr val="CBCBCB"/>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FFFFF"/>
                  </a:outerShdw>
                </a:effectLst>
              </a14:hiddenEffects>
            </a:ext>
          </a:extLst>
        </p:spPr>
        <p:txBody>
          <a:bodyPr wrap="non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fr-FR" sz="1600">
                <a:solidFill>
                  <a:srgbClr val="000000"/>
                </a:solidFill>
              </a:rPr>
              <a:t>Prévisions</a:t>
            </a:r>
          </a:p>
        </p:txBody>
      </p:sp>
      <p:sp>
        <p:nvSpPr>
          <p:cNvPr id="45" name="ZoneTexte 44"/>
          <p:cNvSpPr txBox="1"/>
          <p:nvPr/>
        </p:nvSpPr>
        <p:spPr>
          <a:xfrm>
            <a:off x="3344260" y="4980727"/>
            <a:ext cx="3025237" cy="369332"/>
          </a:xfrm>
          <a:prstGeom prst="rect">
            <a:avLst/>
          </a:prstGeom>
          <a:noFill/>
        </p:spPr>
        <p:txBody>
          <a:bodyPr wrap="square" rtlCol="0">
            <a:spAutoFit/>
          </a:bodyPr>
          <a:lstStyle/>
          <a:p>
            <a:r>
              <a:rPr lang="fr-FR" dirty="0" err="1" smtClean="0"/>
              <a:t>Supply</a:t>
            </a:r>
            <a:r>
              <a:rPr lang="fr-FR" dirty="0" smtClean="0"/>
              <a:t> Chain </a:t>
            </a:r>
            <a:r>
              <a:rPr lang="fr-FR" dirty="0" err="1" smtClean="0"/>
              <a:t>execution</a:t>
            </a:r>
            <a:endParaRPr lang="fr-FR" dirty="0"/>
          </a:p>
        </p:txBody>
      </p:sp>
      <p:sp>
        <p:nvSpPr>
          <p:cNvPr id="46" name="Text Box 53"/>
          <p:cNvSpPr txBox="1">
            <a:spLocks noChangeArrowheads="1"/>
          </p:cNvSpPr>
          <p:nvPr/>
        </p:nvSpPr>
        <p:spPr bwMode="auto">
          <a:xfrm>
            <a:off x="5726214" y="5324235"/>
            <a:ext cx="1138238" cy="333375"/>
          </a:xfrm>
          <a:prstGeom prst="rect">
            <a:avLst/>
          </a:prstGeom>
          <a:noFill/>
          <a:ln>
            <a:noFill/>
          </a:ln>
          <a:effectLst/>
          <a:extLst>
            <a:ext uri="{909E8E84-426E-40DD-AFC4-6F175D3DCCD1}">
              <a14:hiddenFill xmlns:a14="http://schemas.microsoft.com/office/drawing/2010/main">
                <a:solidFill>
                  <a:srgbClr val="CBCBCB"/>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FFFFF"/>
                  </a:outerShdw>
                </a:effectLst>
              </a14:hiddenEffects>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fr-FR" sz="1600" b="1" dirty="0" smtClean="0">
                <a:solidFill>
                  <a:srgbClr val="3333FF"/>
                </a:solidFill>
                <a:latin typeface="Arial" charset="0"/>
              </a:rPr>
              <a:t>TMS</a:t>
            </a:r>
            <a:endParaRPr lang="fr-FR" sz="1600" b="1" dirty="0">
              <a:solidFill>
                <a:srgbClr val="3333FF"/>
              </a:solidFill>
              <a:latin typeface="Arial" charset="0"/>
            </a:endParaRPr>
          </a:p>
        </p:txBody>
      </p:sp>
      <p:sp>
        <p:nvSpPr>
          <p:cNvPr id="47" name="Double flèche verticale 46"/>
          <p:cNvSpPr/>
          <p:nvPr/>
        </p:nvSpPr>
        <p:spPr>
          <a:xfrm>
            <a:off x="4627545" y="4731351"/>
            <a:ext cx="239027" cy="36824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8298690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a:xfrm>
            <a:off x="7010400" y="6490701"/>
            <a:ext cx="2133600" cy="365125"/>
          </a:xfrm>
        </p:spPr>
        <p:txBody>
          <a:bodyPr/>
          <a:lstStyle/>
          <a:p>
            <a:fld id="{4F81D135-329C-4302-B372-ECB4C1DD15C4}" type="slidenum">
              <a:rPr lang="fr-FR" smtClean="0">
                <a:solidFill>
                  <a:srgbClr val="FF0000"/>
                </a:solidFill>
              </a:rPr>
              <a:t>17</a:t>
            </a:fld>
            <a:endParaRPr lang="fr-FR">
              <a:solidFill>
                <a:srgbClr val="FF0000"/>
              </a:solidFill>
            </a:endParaRPr>
          </a:p>
        </p:txBody>
      </p:sp>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29952" y="4250468"/>
            <a:ext cx="3852936" cy="623809"/>
          </a:xfrm>
          <a:prstGeom prst="rect">
            <a:avLst/>
          </a:prstGeom>
          <a:noFill/>
          <a:ln w="9525" cap="flat" cmpd="sng" algn="ctr">
            <a:noFill/>
            <a:prstDash val="solid"/>
            <a:miter lim="800000"/>
            <a:headEnd/>
            <a:tailEnd/>
          </a:ln>
        </p:spPr>
      </p:pic>
      <p:sp>
        <p:nvSpPr>
          <p:cNvPr id="7" name="Rectangle 20"/>
          <p:cNvSpPr txBox="1">
            <a:spLocks noChangeArrowheads="1"/>
          </p:cNvSpPr>
          <p:nvPr/>
        </p:nvSpPr>
        <p:spPr>
          <a:xfrm>
            <a:off x="208975" y="4221088"/>
            <a:ext cx="8773913" cy="1152128"/>
          </a:xfrm>
          <a:prstGeom prst="rect">
            <a:avLst/>
          </a:prstGeom>
        </p:spPr>
        <p:txBody>
          <a:bodyPr/>
          <a:lstStyle>
            <a:lvl1pPr marL="0" indent="0" algn="l" defTabSz="914400" rtl="0" eaLnBrk="1" latinLnBrk="0" hangingPunct="1">
              <a:spcBef>
                <a:spcPct val="2000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355600" indent="-177800" algn="l" defTabSz="914400" rtl="0" eaLnBrk="1" latinLnBrk="0" hangingPunct="1">
              <a:spcBef>
                <a:spcPct val="20000"/>
              </a:spcBef>
              <a:buClr>
                <a:srgbClr val="0092CF"/>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531813" indent="-176213" algn="l" defTabSz="914400" rtl="0" eaLnBrk="1" latinLnBrk="0" hangingPunct="1">
              <a:spcBef>
                <a:spcPct val="20000"/>
              </a:spcBef>
              <a:buClr>
                <a:srgbClr val="0092CF"/>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23900" indent="-192088" algn="l" defTabSz="914400" rtl="0" eaLnBrk="1" latinLnBrk="0" hangingPunct="1">
              <a:spcBef>
                <a:spcPct val="20000"/>
              </a:spcBef>
              <a:buClr>
                <a:srgbClr val="0092CF"/>
              </a:buClr>
              <a:buFont typeface="Arial" panose="020B0604020202020204" pitchFamily="34" charset="0"/>
              <a:buChar char="–"/>
              <a:defRPr sz="1200" kern="1200">
                <a:solidFill>
                  <a:schemeClr val="tx1">
                    <a:lumMod val="75000"/>
                    <a:lumOff val="25000"/>
                  </a:schemeClr>
                </a:solidFill>
                <a:latin typeface="+mn-lt"/>
                <a:ea typeface="+mn-ea"/>
                <a:cs typeface="+mn-cs"/>
              </a:defRPr>
            </a:lvl4pPr>
            <a:lvl5pPr marL="900113" indent="-176213" algn="l" defTabSz="914400" rtl="0" eaLnBrk="1" latinLnBrk="0" hangingPunct="1">
              <a:spcBef>
                <a:spcPct val="20000"/>
              </a:spcBef>
              <a:buClr>
                <a:srgbClr val="0092CF"/>
              </a:buClr>
              <a:buFont typeface="Wingdings" panose="05000000000000000000" pitchFamily="2" charset="2"/>
              <a:buChar char="Ø"/>
              <a:tabLst>
                <a:tab pos="900113" algn="l"/>
              </a:tabLst>
              <a:defRPr sz="12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fr-FR" altLang="fr-FR" b="1" dirty="0" smtClean="0">
                <a:solidFill>
                  <a:schemeClr val="tx1"/>
                </a:solidFill>
              </a:rPr>
              <a:t>Le code article</a:t>
            </a:r>
            <a:r>
              <a:rPr lang="fr-FR" altLang="fr-FR" dirty="0" smtClean="0">
                <a:solidFill>
                  <a:schemeClr val="tx1"/>
                </a:solidFill>
              </a:rPr>
              <a:t/>
            </a:r>
            <a:br>
              <a:rPr lang="fr-FR" altLang="fr-FR" dirty="0" smtClean="0">
                <a:solidFill>
                  <a:schemeClr val="tx1"/>
                </a:solidFill>
              </a:rPr>
            </a:br>
            <a:r>
              <a:rPr lang="fr-FR" altLang="fr-FR" sz="1600" dirty="0" smtClean="0">
                <a:solidFill>
                  <a:schemeClr val="tx1"/>
                </a:solidFill>
              </a:rPr>
              <a:t>C’est le code du client qui sert dans les interfaces.</a:t>
            </a:r>
          </a:p>
          <a:p>
            <a:r>
              <a:rPr lang="fr-FR" altLang="fr-FR" sz="1600" dirty="0" smtClean="0">
                <a:solidFill>
                  <a:schemeClr val="tx1"/>
                </a:solidFill>
              </a:rPr>
              <a:t>Il est propre au système informatique des différents acteurs (fournisseur, magasin, etc…)</a:t>
            </a:r>
          </a:p>
        </p:txBody>
      </p:sp>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3465" y="2422941"/>
            <a:ext cx="1835150" cy="1243020"/>
          </a:xfrm>
          <a:prstGeom prst="rect">
            <a:avLst/>
          </a:prstGeom>
        </p:spPr>
      </p:pic>
      <p:sp>
        <p:nvSpPr>
          <p:cNvPr id="13" name="Rectangle 4"/>
          <p:cNvSpPr>
            <a:spLocks noChangeArrowheads="1"/>
          </p:cNvSpPr>
          <p:nvPr/>
        </p:nvSpPr>
        <p:spPr bwMode="auto">
          <a:xfrm>
            <a:off x="179512" y="126422"/>
            <a:ext cx="6840760" cy="530868"/>
          </a:xfrm>
          <a:prstGeom prst="roundRect">
            <a:avLst/>
          </a:prstGeom>
          <a:solidFill>
            <a:schemeClr val="accent5">
              <a:lumMod val="40000"/>
              <a:lumOff val="60000"/>
            </a:schemeClr>
          </a:solidFill>
          <a:ln>
            <a:noFill/>
          </a:ln>
          <a:effectLst/>
        </p:spPr>
        <p:txBody>
          <a:bodyPr wrap="none" anchor="ctr"/>
          <a:lstStyle/>
          <a:p>
            <a:pPr marL="257175" indent="-257175">
              <a:spcBef>
                <a:spcPct val="0"/>
              </a:spcBef>
            </a:pPr>
            <a:r>
              <a:rPr lang="fr-FR" altLang="fr-FR" dirty="0" smtClean="0">
                <a:solidFill>
                  <a:srgbClr val="777777"/>
                </a:solidFill>
                <a:latin typeface="Arial" panose="020B0604020202020204" pitchFamily="34" charset="0"/>
                <a:cs typeface="Arial" panose="020B0604020202020204" pitchFamily="34" charset="0"/>
              </a:rPr>
              <a:t>Communiquer entre les différents acteurs / référentiel commun</a:t>
            </a:r>
            <a:endParaRPr lang="fr-FR" altLang="fr-FR" dirty="0">
              <a:solidFill>
                <a:srgbClr val="777777"/>
              </a:solidFill>
              <a:latin typeface="Arial" panose="020B0604020202020204" pitchFamily="34" charset="0"/>
              <a:cs typeface="Arial" panose="020B0604020202020204" pitchFamily="34" charset="0"/>
            </a:endParaRPr>
          </a:p>
        </p:txBody>
      </p:sp>
      <p:sp>
        <p:nvSpPr>
          <p:cNvPr id="10" name="Rectangle 20"/>
          <p:cNvSpPr txBox="1">
            <a:spLocks noChangeArrowheads="1"/>
          </p:cNvSpPr>
          <p:nvPr/>
        </p:nvSpPr>
        <p:spPr>
          <a:xfrm>
            <a:off x="169779" y="864130"/>
            <a:ext cx="8459855" cy="2246704"/>
          </a:xfrm>
          <a:prstGeom prst="rect">
            <a:avLst/>
          </a:prstGeom>
        </p:spPr>
        <p:txBody>
          <a:bodyPr/>
          <a:lstStyle>
            <a:lvl1pPr marL="0" indent="0" algn="l" defTabSz="914400" rtl="0" eaLnBrk="1" latinLnBrk="0" hangingPunct="1">
              <a:spcBef>
                <a:spcPct val="2000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355600" indent="-177800" algn="l" defTabSz="914400" rtl="0" eaLnBrk="1" latinLnBrk="0" hangingPunct="1">
              <a:spcBef>
                <a:spcPct val="20000"/>
              </a:spcBef>
              <a:buClr>
                <a:srgbClr val="0092CF"/>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531813" indent="-176213" algn="l" defTabSz="914400" rtl="0" eaLnBrk="1" latinLnBrk="0" hangingPunct="1">
              <a:spcBef>
                <a:spcPct val="20000"/>
              </a:spcBef>
              <a:buClr>
                <a:srgbClr val="0092CF"/>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23900" indent="-192088" algn="l" defTabSz="914400" rtl="0" eaLnBrk="1" latinLnBrk="0" hangingPunct="1">
              <a:spcBef>
                <a:spcPct val="20000"/>
              </a:spcBef>
              <a:buClr>
                <a:srgbClr val="0092CF"/>
              </a:buClr>
              <a:buFont typeface="Arial" panose="020B0604020202020204" pitchFamily="34" charset="0"/>
              <a:buChar char="–"/>
              <a:defRPr sz="1200" kern="1200">
                <a:solidFill>
                  <a:schemeClr val="tx1">
                    <a:lumMod val="75000"/>
                    <a:lumOff val="25000"/>
                  </a:schemeClr>
                </a:solidFill>
                <a:latin typeface="+mn-lt"/>
                <a:ea typeface="+mn-ea"/>
                <a:cs typeface="+mn-cs"/>
              </a:defRPr>
            </a:lvl4pPr>
            <a:lvl5pPr marL="900113" indent="-176213" algn="l" defTabSz="914400" rtl="0" eaLnBrk="1" latinLnBrk="0" hangingPunct="1">
              <a:spcBef>
                <a:spcPct val="20000"/>
              </a:spcBef>
              <a:buClr>
                <a:srgbClr val="0092CF"/>
              </a:buClr>
              <a:buFont typeface="Wingdings" panose="05000000000000000000" pitchFamily="2" charset="2"/>
              <a:buChar char="Ø"/>
              <a:tabLst>
                <a:tab pos="900113" algn="l"/>
              </a:tabLst>
              <a:defRPr sz="12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fr-FR" altLang="fr-FR" b="1" dirty="0" smtClean="0">
                <a:solidFill>
                  <a:schemeClr val="tx1"/>
                </a:solidFill>
              </a:rPr>
              <a:t>EDIFACT </a:t>
            </a:r>
            <a:r>
              <a:rPr lang="fr-FR" altLang="fr-FR" dirty="0" smtClean="0">
                <a:solidFill>
                  <a:schemeClr val="tx1"/>
                </a:solidFill>
              </a:rPr>
              <a:t/>
            </a:r>
            <a:br>
              <a:rPr lang="fr-FR" altLang="fr-FR" dirty="0" smtClean="0">
                <a:solidFill>
                  <a:schemeClr val="tx1"/>
                </a:solidFill>
              </a:rPr>
            </a:br>
            <a:r>
              <a:rPr lang="fr-FR" altLang="fr-FR" sz="1600" dirty="0" smtClean="0">
                <a:solidFill>
                  <a:schemeClr val="tx1"/>
                </a:solidFill>
              </a:rPr>
              <a:t>Echange de données informatisées pour l'administration, le commerce et le transport </a:t>
            </a:r>
          </a:p>
          <a:p>
            <a:r>
              <a:rPr lang="fr-FR" altLang="fr-FR" sz="1600" dirty="0" smtClean="0">
                <a:solidFill>
                  <a:schemeClr val="tx1"/>
                </a:solidFill>
              </a:rPr>
              <a:t>Syntaxe et contenu pour les messages EDI. </a:t>
            </a:r>
          </a:p>
          <a:p>
            <a:r>
              <a:rPr lang="fr-FR" altLang="fr-FR" sz="1600" dirty="0" smtClean="0">
                <a:solidFill>
                  <a:schemeClr val="tx1"/>
                </a:solidFill>
              </a:rPr>
              <a:t>Organisme de normalisation par secteur, GS1 (anciennement GENCOD) pour ce qui nous concerne le plus)</a:t>
            </a:r>
          </a:p>
          <a:p>
            <a:endParaRPr lang="fr-FR" altLang="fr-FR" dirty="0" smtClean="0">
              <a:solidFill>
                <a:schemeClr val="tx1"/>
              </a:solidFill>
            </a:endParaRPr>
          </a:p>
          <a:p>
            <a:r>
              <a:rPr lang="fr-FR" altLang="fr-FR" b="1" dirty="0" smtClean="0">
                <a:solidFill>
                  <a:schemeClr val="tx1"/>
                </a:solidFill>
              </a:rPr>
              <a:t>L’EAN 13</a:t>
            </a:r>
            <a:r>
              <a:rPr lang="fr-FR" altLang="fr-FR" dirty="0" smtClean="0">
                <a:solidFill>
                  <a:schemeClr val="tx1"/>
                </a:solidFill>
              </a:rPr>
              <a:t/>
            </a:r>
            <a:br>
              <a:rPr lang="fr-FR" altLang="fr-FR" dirty="0" smtClean="0">
                <a:solidFill>
                  <a:schemeClr val="tx1"/>
                </a:solidFill>
              </a:rPr>
            </a:br>
            <a:r>
              <a:rPr lang="fr-FR" altLang="fr-FR" sz="1600" dirty="0" smtClean="0">
                <a:solidFill>
                  <a:schemeClr val="tx1"/>
                </a:solidFill>
              </a:rPr>
              <a:t>C’est le code normé qui identifie l’article de manière unique (clé de calcul).</a:t>
            </a:r>
          </a:p>
          <a:p>
            <a:endParaRPr lang="fr-FR" altLang="fr-FR" sz="1600" dirty="0">
              <a:solidFill>
                <a:schemeClr val="tx1"/>
              </a:solidFill>
            </a:endParaRPr>
          </a:p>
          <a:p>
            <a:endParaRPr lang="fr-FR" altLang="fr-FR" sz="1600" dirty="0" smtClean="0">
              <a:solidFill>
                <a:schemeClr val="tx1"/>
              </a:solidFill>
            </a:endParaRPr>
          </a:p>
          <a:p>
            <a:r>
              <a:rPr lang="fr-FR" altLang="fr-FR" sz="1600" dirty="0" smtClean="0">
                <a:solidFill>
                  <a:schemeClr val="tx1"/>
                </a:solidFill>
              </a:rPr>
              <a:t>A distinguer du : </a:t>
            </a:r>
            <a:endParaRPr lang="fr-FR" altLang="fr-FR" sz="1200" dirty="0">
              <a:solidFill>
                <a:schemeClr val="tx1"/>
              </a:solidFill>
            </a:endParaRPr>
          </a:p>
          <a:p>
            <a:endParaRPr lang="fr-FR" altLang="fr-FR" dirty="0" smtClean="0">
              <a:solidFill>
                <a:schemeClr val="tx1"/>
              </a:solidFill>
            </a:endParaRPr>
          </a:p>
          <a:p>
            <a:endParaRPr lang="fr-FR" altLang="fr-FR" dirty="0" smtClean="0">
              <a:solidFill>
                <a:schemeClr val="tx1"/>
              </a:solidFill>
            </a:endParaRPr>
          </a:p>
        </p:txBody>
      </p:sp>
    </p:spTree>
    <p:extLst>
      <p:ext uri="{BB962C8B-B14F-4D97-AF65-F5344CB8AC3E}">
        <p14:creationId xmlns:p14="http://schemas.microsoft.com/office/powerpoint/2010/main" val="2067238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a:xfrm>
            <a:off x="7010400" y="6490701"/>
            <a:ext cx="2133600" cy="365125"/>
          </a:xfrm>
        </p:spPr>
        <p:txBody>
          <a:bodyPr/>
          <a:lstStyle/>
          <a:p>
            <a:fld id="{4F81D135-329C-4302-B372-ECB4C1DD15C4}" type="slidenum">
              <a:rPr lang="fr-FR" smtClean="0">
                <a:solidFill>
                  <a:srgbClr val="FF0000"/>
                </a:solidFill>
              </a:rPr>
              <a:t>18</a:t>
            </a:fld>
            <a:endParaRPr lang="fr-FR">
              <a:solidFill>
                <a:srgbClr val="FF0000"/>
              </a:solidFill>
            </a:endParaRPr>
          </a:p>
        </p:txBody>
      </p:sp>
      <p:sp>
        <p:nvSpPr>
          <p:cNvPr id="13" name="Rectangle 4"/>
          <p:cNvSpPr>
            <a:spLocks noChangeArrowheads="1"/>
          </p:cNvSpPr>
          <p:nvPr/>
        </p:nvSpPr>
        <p:spPr bwMode="auto">
          <a:xfrm>
            <a:off x="179512" y="126422"/>
            <a:ext cx="6840760" cy="530868"/>
          </a:xfrm>
          <a:prstGeom prst="roundRect">
            <a:avLst/>
          </a:prstGeom>
          <a:solidFill>
            <a:schemeClr val="accent5">
              <a:lumMod val="40000"/>
              <a:lumOff val="60000"/>
            </a:schemeClr>
          </a:solidFill>
          <a:ln>
            <a:noFill/>
          </a:ln>
          <a:effectLst/>
        </p:spPr>
        <p:txBody>
          <a:bodyPr wrap="none" anchor="ctr"/>
          <a:lstStyle/>
          <a:p>
            <a:pPr marL="257175" indent="-257175">
              <a:spcBef>
                <a:spcPct val="0"/>
              </a:spcBef>
            </a:pPr>
            <a:r>
              <a:rPr lang="fr-FR" altLang="fr-FR" dirty="0" smtClean="0">
                <a:solidFill>
                  <a:srgbClr val="777777"/>
                </a:solidFill>
                <a:latin typeface="Arial" panose="020B0604020202020204" pitchFamily="34" charset="0"/>
                <a:cs typeface="Arial" panose="020B0604020202020204" pitchFamily="34" charset="0"/>
              </a:rPr>
              <a:t>Référentiel commun GS1</a:t>
            </a:r>
            <a:endParaRPr lang="fr-FR" altLang="fr-FR" dirty="0">
              <a:solidFill>
                <a:srgbClr val="777777"/>
              </a:solidFill>
              <a:latin typeface="Arial" panose="020B0604020202020204" pitchFamily="34" charset="0"/>
              <a:cs typeface="Arial" panose="020B0604020202020204" pitchFamily="34" charset="0"/>
            </a:endParaRPr>
          </a:p>
        </p:txBody>
      </p:sp>
      <p:sp>
        <p:nvSpPr>
          <p:cNvPr id="10" name="Rectangle 20"/>
          <p:cNvSpPr txBox="1">
            <a:spLocks noChangeArrowheads="1"/>
          </p:cNvSpPr>
          <p:nvPr/>
        </p:nvSpPr>
        <p:spPr>
          <a:xfrm>
            <a:off x="208975" y="865722"/>
            <a:ext cx="8459855" cy="2246704"/>
          </a:xfrm>
          <a:prstGeom prst="rect">
            <a:avLst/>
          </a:prstGeom>
        </p:spPr>
        <p:txBody>
          <a:bodyPr/>
          <a:lstStyle>
            <a:lvl1pPr marL="0" indent="0" algn="l" defTabSz="914400" rtl="0" eaLnBrk="1" latinLnBrk="0" hangingPunct="1">
              <a:spcBef>
                <a:spcPct val="2000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355600" indent="-177800" algn="l" defTabSz="914400" rtl="0" eaLnBrk="1" latinLnBrk="0" hangingPunct="1">
              <a:spcBef>
                <a:spcPct val="20000"/>
              </a:spcBef>
              <a:buClr>
                <a:srgbClr val="0092CF"/>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531813" indent="-176213" algn="l" defTabSz="914400" rtl="0" eaLnBrk="1" latinLnBrk="0" hangingPunct="1">
              <a:spcBef>
                <a:spcPct val="20000"/>
              </a:spcBef>
              <a:buClr>
                <a:srgbClr val="0092CF"/>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23900" indent="-192088" algn="l" defTabSz="914400" rtl="0" eaLnBrk="1" latinLnBrk="0" hangingPunct="1">
              <a:spcBef>
                <a:spcPct val="20000"/>
              </a:spcBef>
              <a:buClr>
                <a:srgbClr val="0092CF"/>
              </a:buClr>
              <a:buFont typeface="Arial" panose="020B0604020202020204" pitchFamily="34" charset="0"/>
              <a:buChar char="–"/>
              <a:defRPr sz="1200" kern="1200">
                <a:solidFill>
                  <a:schemeClr val="tx1">
                    <a:lumMod val="75000"/>
                    <a:lumOff val="25000"/>
                  </a:schemeClr>
                </a:solidFill>
                <a:latin typeface="+mn-lt"/>
                <a:ea typeface="+mn-ea"/>
                <a:cs typeface="+mn-cs"/>
              </a:defRPr>
            </a:lvl4pPr>
            <a:lvl5pPr marL="900113" indent="-176213" algn="l" defTabSz="914400" rtl="0" eaLnBrk="1" latinLnBrk="0" hangingPunct="1">
              <a:spcBef>
                <a:spcPct val="20000"/>
              </a:spcBef>
              <a:buClr>
                <a:srgbClr val="0092CF"/>
              </a:buClr>
              <a:buFont typeface="Wingdings" panose="05000000000000000000" pitchFamily="2" charset="2"/>
              <a:buChar char="Ø"/>
              <a:tabLst>
                <a:tab pos="900113" algn="l"/>
              </a:tabLst>
              <a:defRPr sz="12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fr-FR" altLang="fr-FR" b="1" dirty="0" smtClean="0">
                <a:solidFill>
                  <a:schemeClr val="tx1"/>
                </a:solidFill>
              </a:rPr>
              <a:t>SSCC</a:t>
            </a:r>
            <a:r>
              <a:rPr lang="fr-FR" altLang="fr-FR" dirty="0" smtClean="0">
                <a:solidFill>
                  <a:schemeClr val="tx1"/>
                </a:solidFill>
              </a:rPr>
              <a:t/>
            </a:r>
            <a:br>
              <a:rPr lang="fr-FR" altLang="fr-FR" dirty="0" smtClean="0">
                <a:solidFill>
                  <a:schemeClr val="tx1"/>
                </a:solidFill>
              </a:rPr>
            </a:br>
            <a:r>
              <a:rPr lang="fr-FR" altLang="fr-FR" sz="1600" dirty="0" smtClean="0">
                <a:solidFill>
                  <a:schemeClr val="tx1"/>
                </a:solidFill>
              </a:rPr>
              <a:t>Serial Shipping Container Code : Numéro unique attribuée à une palette/colis</a:t>
            </a:r>
          </a:p>
          <a:p>
            <a:endParaRPr lang="fr-FR" altLang="fr-FR" dirty="0" smtClean="0">
              <a:solidFill>
                <a:schemeClr val="tx1"/>
              </a:solidFill>
            </a:endParaRPr>
          </a:p>
          <a:p>
            <a:endParaRPr lang="fr-FR" altLang="fr-FR" dirty="0" smtClean="0">
              <a:solidFill>
                <a:schemeClr val="tx1"/>
              </a:solidFill>
            </a:endParaRPr>
          </a:p>
        </p:txBody>
      </p:sp>
      <p:pic>
        <p:nvPicPr>
          <p:cNvPr id="3" name="Image 2"/>
          <p:cNvPicPr>
            <a:picLocks noChangeAspect="1"/>
          </p:cNvPicPr>
          <p:nvPr/>
        </p:nvPicPr>
        <p:blipFill>
          <a:blip r:embed="rId3"/>
          <a:stretch>
            <a:fillRect/>
          </a:stretch>
        </p:blipFill>
        <p:spPr>
          <a:xfrm>
            <a:off x="1691680" y="1556792"/>
            <a:ext cx="2936072" cy="2287767"/>
          </a:xfrm>
          <a:prstGeom prst="rect">
            <a:avLst/>
          </a:prstGeom>
        </p:spPr>
      </p:pic>
      <p:sp>
        <p:nvSpPr>
          <p:cNvPr id="11" name="Rectangle 20"/>
          <p:cNvSpPr txBox="1">
            <a:spLocks noChangeArrowheads="1"/>
          </p:cNvSpPr>
          <p:nvPr/>
        </p:nvSpPr>
        <p:spPr>
          <a:xfrm>
            <a:off x="179512" y="3516541"/>
            <a:ext cx="8459855" cy="2246704"/>
          </a:xfrm>
          <a:prstGeom prst="rect">
            <a:avLst/>
          </a:prstGeom>
        </p:spPr>
        <p:txBody>
          <a:bodyPr/>
          <a:lstStyle>
            <a:lvl1pPr marL="0" indent="0" algn="l" defTabSz="914400" rtl="0" eaLnBrk="1" latinLnBrk="0" hangingPunct="1">
              <a:spcBef>
                <a:spcPct val="2000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355600" indent="-177800" algn="l" defTabSz="914400" rtl="0" eaLnBrk="1" latinLnBrk="0" hangingPunct="1">
              <a:spcBef>
                <a:spcPct val="20000"/>
              </a:spcBef>
              <a:buClr>
                <a:srgbClr val="0092CF"/>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531813" indent="-176213" algn="l" defTabSz="914400" rtl="0" eaLnBrk="1" latinLnBrk="0" hangingPunct="1">
              <a:spcBef>
                <a:spcPct val="20000"/>
              </a:spcBef>
              <a:buClr>
                <a:srgbClr val="0092CF"/>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23900" indent="-192088" algn="l" defTabSz="914400" rtl="0" eaLnBrk="1" latinLnBrk="0" hangingPunct="1">
              <a:spcBef>
                <a:spcPct val="20000"/>
              </a:spcBef>
              <a:buClr>
                <a:srgbClr val="0092CF"/>
              </a:buClr>
              <a:buFont typeface="Arial" panose="020B0604020202020204" pitchFamily="34" charset="0"/>
              <a:buChar char="–"/>
              <a:defRPr sz="1200" kern="1200">
                <a:solidFill>
                  <a:schemeClr val="tx1">
                    <a:lumMod val="75000"/>
                    <a:lumOff val="25000"/>
                  </a:schemeClr>
                </a:solidFill>
                <a:latin typeface="+mn-lt"/>
                <a:ea typeface="+mn-ea"/>
                <a:cs typeface="+mn-cs"/>
              </a:defRPr>
            </a:lvl4pPr>
            <a:lvl5pPr marL="900113" indent="-176213" algn="l" defTabSz="914400" rtl="0" eaLnBrk="1" latinLnBrk="0" hangingPunct="1">
              <a:spcBef>
                <a:spcPct val="20000"/>
              </a:spcBef>
              <a:buClr>
                <a:srgbClr val="0092CF"/>
              </a:buClr>
              <a:buFont typeface="Wingdings" panose="05000000000000000000" pitchFamily="2" charset="2"/>
              <a:buChar char="Ø"/>
              <a:tabLst>
                <a:tab pos="900113" algn="l"/>
              </a:tabLst>
              <a:defRPr sz="12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fr-FR" altLang="fr-FR" b="1" dirty="0" smtClean="0">
                <a:solidFill>
                  <a:schemeClr val="tx1"/>
                </a:solidFill>
              </a:rPr>
              <a:t>EAN128</a:t>
            </a:r>
            <a:r>
              <a:rPr lang="fr-FR" altLang="fr-FR" dirty="0" smtClean="0">
                <a:solidFill>
                  <a:schemeClr val="tx1"/>
                </a:solidFill>
              </a:rPr>
              <a:t/>
            </a:r>
            <a:br>
              <a:rPr lang="fr-FR" altLang="fr-FR" dirty="0" smtClean="0">
                <a:solidFill>
                  <a:schemeClr val="tx1"/>
                </a:solidFill>
              </a:rPr>
            </a:br>
            <a:r>
              <a:rPr lang="fr-FR" altLang="fr-FR" sz="1600" dirty="0" smtClean="0">
                <a:solidFill>
                  <a:schemeClr val="tx1"/>
                </a:solidFill>
              </a:rPr>
              <a:t>Etiquette contenant toutes les informations sur la marchandise (EAN13, date et lot éventuel), etc…</a:t>
            </a:r>
            <a:endParaRPr lang="fr-FR" altLang="fr-FR" dirty="0" smtClean="0">
              <a:solidFill>
                <a:schemeClr val="tx1"/>
              </a:solidFill>
            </a:endParaRPr>
          </a:p>
          <a:p>
            <a:endParaRPr lang="fr-FR" altLang="fr-FR" dirty="0" smtClean="0">
              <a:solidFill>
                <a:schemeClr val="tx1"/>
              </a:solidFill>
            </a:endParaRPr>
          </a:p>
        </p:txBody>
      </p:sp>
      <p:pic>
        <p:nvPicPr>
          <p:cNvPr id="1026" name="Picture 2" descr="Afficher l'image d'orig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668" y="4066898"/>
            <a:ext cx="1890259" cy="2636912"/>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 1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275856" y="4363941"/>
            <a:ext cx="2978773" cy="2336796"/>
          </a:xfrm>
          <a:prstGeom prst="rect">
            <a:avLst/>
          </a:prstGeom>
        </p:spPr>
      </p:pic>
    </p:spTree>
    <p:extLst>
      <p:ext uri="{BB962C8B-B14F-4D97-AF65-F5344CB8AC3E}">
        <p14:creationId xmlns:p14="http://schemas.microsoft.com/office/powerpoint/2010/main" val="10583420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4F81D135-329C-4302-B372-ECB4C1DD15C4}" type="slidenum">
              <a:rPr lang="fr-FR" smtClean="0"/>
              <a:t>19</a:t>
            </a:fld>
            <a:endParaRPr lang="fr-FR"/>
          </a:p>
        </p:txBody>
      </p:sp>
      <p:pic>
        <p:nvPicPr>
          <p:cNvPr id="6" name="Picture 2" descr="http://www.gs1.fr/var/gs1/storage/fckeditor/File/GS1partenaires.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464709" y="6234292"/>
            <a:ext cx="1687612" cy="62107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86677" y="4054874"/>
            <a:ext cx="2552700" cy="227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l="2072"/>
          <a:stretch/>
        </p:blipFill>
        <p:spPr bwMode="auto">
          <a:xfrm>
            <a:off x="-11967" y="2273852"/>
            <a:ext cx="5128014" cy="1699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à coins arrondis 8"/>
          <p:cNvSpPr/>
          <p:nvPr/>
        </p:nvSpPr>
        <p:spPr bwMode="auto">
          <a:xfrm>
            <a:off x="1201621" y="1697788"/>
            <a:ext cx="2808312" cy="504056"/>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1800" b="1" i="0" u="none" strike="noStrike" cap="none" normalizeH="0" baseline="0" dirty="0" smtClean="0">
                <a:ln>
                  <a:noFill/>
                </a:ln>
                <a:solidFill>
                  <a:schemeClr val="bg1"/>
                </a:solidFill>
                <a:effectLst/>
                <a:latin typeface="Arial" charset="0"/>
              </a:rPr>
              <a:t>Etiquettes</a:t>
            </a:r>
          </a:p>
        </p:txBody>
      </p:sp>
      <p:sp>
        <p:nvSpPr>
          <p:cNvPr id="10" name="Rectangle à coins arrondis 9"/>
          <p:cNvSpPr/>
          <p:nvPr/>
        </p:nvSpPr>
        <p:spPr bwMode="auto">
          <a:xfrm>
            <a:off x="5784169" y="1697788"/>
            <a:ext cx="2808312" cy="504056"/>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1800" b="1" i="0" u="none" strike="noStrike" cap="none" normalizeH="0" baseline="0" dirty="0" smtClean="0">
                <a:ln>
                  <a:noFill/>
                </a:ln>
                <a:solidFill>
                  <a:schemeClr val="bg1"/>
                </a:solidFill>
                <a:effectLst/>
                <a:latin typeface="Arial" charset="0"/>
              </a:rPr>
              <a:t>EDI</a:t>
            </a:r>
          </a:p>
        </p:txBody>
      </p:sp>
      <p:cxnSp>
        <p:nvCxnSpPr>
          <p:cNvPr id="11" name="Connecteur droit 10"/>
          <p:cNvCxnSpPr/>
          <p:nvPr/>
        </p:nvCxnSpPr>
        <p:spPr bwMode="auto">
          <a:xfrm>
            <a:off x="5005335" y="1876156"/>
            <a:ext cx="0" cy="4373373"/>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nvGrpSpPr>
          <p:cNvPr id="12" name="Group 540"/>
          <p:cNvGrpSpPr>
            <a:grpSpLocks/>
          </p:cNvGrpSpPr>
          <p:nvPr/>
        </p:nvGrpSpPr>
        <p:grpSpPr bwMode="auto">
          <a:xfrm>
            <a:off x="5793051" y="2930789"/>
            <a:ext cx="2740591" cy="711215"/>
            <a:chOff x="4368" y="960"/>
            <a:chExt cx="960" cy="384"/>
          </a:xfrm>
        </p:grpSpPr>
        <p:grpSp>
          <p:nvGrpSpPr>
            <p:cNvPr id="13" name="Group 6"/>
            <p:cNvGrpSpPr>
              <a:grpSpLocks/>
            </p:cNvGrpSpPr>
            <p:nvPr/>
          </p:nvGrpSpPr>
          <p:grpSpPr bwMode="auto">
            <a:xfrm>
              <a:off x="4368" y="960"/>
              <a:ext cx="739" cy="384"/>
              <a:chOff x="4418" y="2784"/>
              <a:chExt cx="1025" cy="323"/>
            </a:xfrm>
          </p:grpSpPr>
          <p:grpSp>
            <p:nvGrpSpPr>
              <p:cNvPr id="69" name="Group 7"/>
              <p:cNvGrpSpPr>
                <a:grpSpLocks/>
              </p:cNvGrpSpPr>
              <p:nvPr/>
            </p:nvGrpSpPr>
            <p:grpSpPr bwMode="auto">
              <a:xfrm>
                <a:off x="4418" y="2784"/>
                <a:ext cx="1025" cy="238"/>
                <a:chOff x="4418" y="2784"/>
                <a:chExt cx="1025" cy="238"/>
              </a:xfrm>
            </p:grpSpPr>
            <p:sp>
              <p:nvSpPr>
                <p:cNvPr id="96" name="Freeform 8"/>
                <p:cNvSpPr>
                  <a:spLocks/>
                </p:cNvSpPr>
                <p:nvPr/>
              </p:nvSpPr>
              <p:spPr bwMode="auto">
                <a:xfrm>
                  <a:off x="4418" y="2784"/>
                  <a:ext cx="1025" cy="238"/>
                </a:xfrm>
                <a:custGeom>
                  <a:avLst/>
                  <a:gdLst>
                    <a:gd name="T0" fmla="*/ 1024 w 1025"/>
                    <a:gd name="T1" fmla="*/ 0 h 238"/>
                    <a:gd name="T2" fmla="*/ 0 w 1025"/>
                    <a:gd name="T3" fmla="*/ 0 h 238"/>
                    <a:gd name="T4" fmla="*/ 0 w 1025"/>
                    <a:gd name="T5" fmla="*/ 237 h 238"/>
                    <a:gd name="T6" fmla="*/ 1024 w 1025"/>
                    <a:gd name="T7" fmla="*/ 237 h 238"/>
                    <a:gd name="T8" fmla="*/ 1024 w 1025"/>
                    <a:gd name="T9" fmla="*/ 0 h 238"/>
                  </a:gdLst>
                  <a:ahLst/>
                  <a:cxnLst>
                    <a:cxn ang="0">
                      <a:pos x="T0" y="T1"/>
                    </a:cxn>
                    <a:cxn ang="0">
                      <a:pos x="T2" y="T3"/>
                    </a:cxn>
                    <a:cxn ang="0">
                      <a:pos x="T4" y="T5"/>
                    </a:cxn>
                    <a:cxn ang="0">
                      <a:pos x="T6" y="T7"/>
                    </a:cxn>
                    <a:cxn ang="0">
                      <a:pos x="T8" y="T9"/>
                    </a:cxn>
                  </a:cxnLst>
                  <a:rect l="0" t="0" r="r" b="b"/>
                  <a:pathLst>
                    <a:path w="1025" h="238">
                      <a:moveTo>
                        <a:pt x="1024" y="0"/>
                      </a:moveTo>
                      <a:lnTo>
                        <a:pt x="0" y="0"/>
                      </a:lnTo>
                      <a:lnTo>
                        <a:pt x="0" y="237"/>
                      </a:lnTo>
                      <a:lnTo>
                        <a:pt x="1024" y="237"/>
                      </a:lnTo>
                      <a:lnTo>
                        <a:pt x="1024" y="0"/>
                      </a:lnTo>
                    </a:path>
                  </a:pathLst>
                </a:custGeom>
                <a:solidFill>
                  <a:srgbClr val="FF0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97" name="Freeform 9"/>
                <p:cNvSpPr>
                  <a:spLocks/>
                </p:cNvSpPr>
                <p:nvPr/>
              </p:nvSpPr>
              <p:spPr bwMode="auto">
                <a:xfrm>
                  <a:off x="4418" y="2792"/>
                  <a:ext cx="1025" cy="222"/>
                </a:xfrm>
                <a:custGeom>
                  <a:avLst/>
                  <a:gdLst>
                    <a:gd name="T0" fmla="*/ 1024 w 1025"/>
                    <a:gd name="T1" fmla="*/ 0 h 222"/>
                    <a:gd name="T2" fmla="*/ 0 w 1025"/>
                    <a:gd name="T3" fmla="*/ 0 h 222"/>
                    <a:gd name="T4" fmla="*/ 0 w 1025"/>
                    <a:gd name="T5" fmla="*/ 221 h 222"/>
                    <a:gd name="T6" fmla="*/ 1024 w 1025"/>
                    <a:gd name="T7" fmla="*/ 221 h 222"/>
                    <a:gd name="T8" fmla="*/ 1024 w 1025"/>
                    <a:gd name="T9" fmla="*/ 0 h 222"/>
                  </a:gdLst>
                  <a:ahLst/>
                  <a:cxnLst>
                    <a:cxn ang="0">
                      <a:pos x="T0" y="T1"/>
                    </a:cxn>
                    <a:cxn ang="0">
                      <a:pos x="T2" y="T3"/>
                    </a:cxn>
                    <a:cxn ang="0">
                      <a:pos x="T4" y="T5"/>
                    </a:cxn>
                    <a:cxn ang="0">
                      <a:pos x="T6" y="T7"/>
                    </a:cxn>
                    <a:cxn ang="0">
                      <a:pos x="T8" y="T9"/>
                    </a:cxn>
                  </a:cxnLst>
                  <a:rect l="0" t="0" r="r" b="b"/>
                  <a:pathLst>
                    <a:path w="1025" h="222">
                      <a:moveTo>
                        <a:pt x="1024" y="0"/>
                      </a:moveTo>
                      <a:lnTo>
                        <a:pt x="0" y="0"/>
                      </a:lnTo>
                      <a:lnTo>
                        <a:pt x="0" y="221"/>
                      </a:lnTo>
                      <a:lnTo>
                        <a:pt x="1024" y="221"/>
                      </a:lnTo>
                      <a:lnTo>
                        <a:pt x="1024"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grpSp>
            <p:nvGrpSpPr>
              <p:cNvPr id="70" name="Group 10"/>
              <p:cNvGrpSpPr>
                <a:grpSpLocks/>
              </p:cNvGrpSpPr>
              <p:nvPr/>
            </p:nvGrpSpPr>
            <p:grpSpPr bwMode="auto">
              <a:xfrm>
                <a:off x="4474" y="3021"/>
                <a:ext cx="684" cy="86"/>
                <a:chOff x="4474" y="3021"/>
                <a:chExt cx="684" cy="86"/>
              </a:xfrm>
            </p:grpSpPr>
            <p:grpSp>
              <p:nvGrpSpPr>
                <p:cNvPr id="71" name="Group 11"/>
                <p:cNvGrpSpPr>
                  <a:grpSpLocks/>
                </p:cNvGrpSpPr>
                <p:nvPr/>
              </p:nvGrpSpPr>
              <p:grpSpPr bwMode="auto">
                <a:xfrm>
                  <a:off x="4474" y="3021"/>
                  <a:ext cx="684" cy="83"/>
                  <a:chOff x="4474" y="3021"/>
                  <a:chExt cx="684" cy="83"/>
                </a:xfrm>
              </p:grpSpPr>
              <p:grpSp>
                <p:nvGrpSpPr>
                  <p:cNvPr id="80" name="Group 12"/>
                  <p:cNvGrpSpPr>
                    <a:grpSpLocks/>
                  </p:cNvGrpSpPr>
                  <p:nvPr/>
                </p:nvGrpSpPr>
                <p:grpSpPr bwMode="auto">
                  <a:xfrm>
                    <a:off x="5074" y="3021"/>
                    <a:ext cx="84" cy="67"/>
                    <a:chOff x="5074" y="3021"/>
                    <a:chExt cx="84" cy="67"/>
                  </a:xfrm>
                </p:grpSpPr>
                <p:sp>
                  <p:nvSpPr>
                    <p:cNvPr id="93" name="Freeform 13"/>
                    <p:cNvSpPr>
                      <a:spLocks/>
                    </p:cNvSpPr>
                    <p:nvPr/>
                  </p:nvSpPr>
                  <p:spPr bwMode="auto">
                    <a:xfrm>
                      <a:off x="5074" y="3021"/>
                      <a:ext cx="84" cy="12"/>
                    </a:xfrm>
                    <a:custGeom>
                      <a:avLst/>
                      <a:gdLst>
                        <a:gd name="T0" fmla="*/ 83 w 84"/>
                        <a:gd name="T1" fmla="*/ 1 h 12"/>
                        <a:gd name="T2" fmla="*/ 0 w 84"/>
                        <a:gd name="T3" fmla="*/ 0 h 12"/>
                        <a:gd name="T4" fmla="*/ 11 w 84"/>
                        <a:gd name="T5" fmla="*/ 10 h 12"/>
                        <a:gd name="T6" fmla="*/ 74 w 84"/>
                        <a:gd name="T7" fmla="*/ 11 h 12"/>
                        <a:gd name="T8" fmla="*/ 83 w 84"/>
                        <a:gd name="T9" fmla="*/ 1 h 12"/>
                      </a:gdLst>
                      <a:ahLst/>
                      <a:cxnLst>
                        <a:cxn ang="0">
                          <a:pos x="T0" y="T1"/>
                        </a:cxn>
                        <a:cxn ang="0">
                          <a:pos x="T2" y="T3"/>
                        </a:cxn>
                        <a:cxn ang="0">
                          <a:pos x="T4" y="T5"/>
                        </a:cxn>
                        <a:cxn ang="0">
                          <a:pos x="T6" y="T7"/>
                        </a:cxn>
                        <a:cxn ang="0">
                          <a:pos x="T8" y="T9"/>
                        </a:cxn>
                      </a:cxnLst>
                      <a:rect l="0" t="0" r="r" b="b"/>
                      <a:pathLst>
                        <a:path w="84" h="12">
                          <a:moveTo>
                            <a:pt x="83" y="1"/>
                          </a:moveTo>
                          <a:lnTo>
                            <a:pt x="0" y="0"/>
                          </a:lnTo>
                          <a:lnTo>
                            <a:pt x="11" y="10"/>
                          </a:lnTo>
                          <a:lnTo>
                            <a:pt x="74" y="11"/>
                          </a:lnTo>
                          <a:lnTo>
                            <a:pt x="83" y="1"/>
                          </a:lnTo>
                        </a:path>
                      </a:pathLst>
                    </a:custGeom>
                    <a:solidFill>
                      <a:srgbClr val="606060"/>
                    </a:solidFill>
                    <a:ln w="12700" cap="rnd" cmpd="sng">
                      <a:solidFill>
                        <a:srgbClr val="404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94" name="Freeform 14"/>
                    <p:cNvSpPr>
                      <a:spLocks/>
                    </p:cNvSpPr>
                    <p:nvPr/>
                  </p:nvSpPr>
                  <p:spPr bwMode="auto">
                    <a:xfrm>
                      <a:off x="5094" y="3032"/>
                      <a:ext cx="44" cy="5"/>
                    </a:xfrm>
                    <a:custGeom>
                      <a:avLst/>
                      <a:gdLst>
                        <a:gd name="T0" fmla="*/ 43 w 44"/>
                        <a:gd name="T1" fmla="*/ 0 h 5"/>
                        <a:gd name="T2" fmla="*/ 0 w 44"/>
                        <a:gd name="T3" fmla="*/ 0 h 5"/>
                        <a:gd name="T4" fmla="*/ 6 w 44"/>
                        <a:gd name="T5" fmla="*/ 4 h 5"/>
                        <a:gd name="T6" fmla="*/ 37 w 44"/>
                        <a:gd name="T7" fmla="*/ 4 h 5"/>
                        <a:gd name="T8" fmla="*/ 43 w 44"/>
                        <a:gd name="T9" fmla="*/ 0 h 5"/>
                      </a:gdLst>
                      <a:ahLst/>
                      <a:cxnLst>
                        <a:cxn ang="0">
                          <a:pos x="T0" y="T1"/>
                        </a:cxn>
                        <a:cxn ang="0">
                          <a:pos x="T2" y="T3"/>
                        </a:cxn>
                        <a:cxn ang="0">
                          <a:pos x="T4" y="T5"/>
                        </a:cxn>
                        <a:cxn ang="0">
                          <a:pos x="T6" y="T7"/>
                        </a:cxn>
                        <a:cxn ang="0">
                          <a:pos x="T8" y="T9"/>
                        </a:cxn>
                      </a:cxnLst>
                      <a:rect l="0" t="0" r="r" b="b"/>
                      <a:pathLst>
                        <a:path w="44" h="5">
                          <a:moveTo>
                            <a:pt x="43" y="0"/>
                          </a:moveTo>
                          <a:lnTo>
                            <a:pt x="0" y="0"/>
                          </a:lnTo>
                          <a:lnTo>
                            <a:pt x="6" y="4"/>
                          </a:lnTo>
                          <a:lnTo>
                            <a:pt x="37" y="4"/>
                          </a:lnTo>
                          <a:lnTo>
                            <a:pt x="43" y="0"/>
                          </a:lnTo>
                        </a:path>
                      </a:pathLst>
                    </a:custGeom>
                    <a:solidFill>
                      <a:srgbClr val="606060"/>
                    </a:solidFill>
                    <a:ln w="12700" cap="rnd" cmpd="sng">
                      <a:solidFill>
                        <a:srgbClr val="404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95" name="Freeform 15"/>
                    <p:cNvSpPr>
                      <a:spLocks/>
                    </p:cNvSpPr>
                    <p:nvPr/>
                  </p:nvSpPr>
                  <p:spPr bwMode="auto">
                    <a:xfrm>
                      <a:off x="5112" y="3036"/>
                      <a:ext cx="10" cy="52"/>
                    </a:xfrm>
                    <a:custGeom>
                      <a:avLst/>
                      <a:gdLst>
                        <a:gd name="T0" fmla="*/ 9 w 10"/>
                        <a:gd name="T1" fmla="*/ 0 h 52"/>
                        <a:gd name="T2" fmla="*/ 0 w 10"/>
                        <a:gd name="T3" fmla="*/ 0 h 52"/>
                        <a:gd name="T4" fmla="*/ 0 w 10"/>
                        <a:gd name="T5" fmla="*/ 51 h 52"/>
                        <a:gd name="T6" fmla="*/ 9 w 10"/>
                        <a:gd name="T7" fmla="*/ 51 h 52"/>
                        <a:gd name="T8" fmla="*/ 9 w 10"/>
                        <a:gd name="T9" fmla="*/ 0 h 52"/>
                      </a:gdLst>
                      <a:ahLst/>
                      <a:cxnLst>
                        <a:cxn ang="0">
                          <a:pos x="T0" y="T1"/>
                        </a:cxn>
                        <a:cxn ang="0">
                          <a:pos x="T2" y="T3"/>
                        </a:cxn>
                        <a:cxn ang="0">
                          <a:pos x="T4" y="T5"/>
                        </a:cxn>
                        <a:cxn ang="0">
                          <a:pos x="T6" y="T7"/>
                        </a:cxn>
                        <a:cxn ang="0">
                          <a:pos x="T8" y="T9"/>
                        </a:cxn>
                      </a:cxnLst>
                      <a:rect l="0" t="0" r="r" b="b"/>
                      <a:pathLst>
                        <a:path w="10" h="52">
                          <a:moveTo>
                            <a:pt x="9" y="0"/>
                          </a:moveTo>
                          <a:lnTo>
                            <a:pt x="0" y="0"/>
                          </a:lnTo>
                          <a:lnTo>
                            <a:pt x="0" y="51"/>
                          </a:lnTo>
                          <a:lnTo>
                            <a:pt x="9" y="51"/>
                          </a:lnTo>
                          <a:lnTo>
                            <a:pt x="9" y="0"/>
                          </a:lnTo>
                        </a:path>
                      </a:pathLst>
                    </a:custGeom>
                    <a:solidFill>
                      <a:srgbClr val="606060"/>
                    </a:solidFill>
                    <a:ln w="12700" cap="rnd" cmpd="sng">
                      <a:solidFill>
                        <a:srgbClr val="404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grpSp>
                <p:nvGrpSpPr>
                  <p:cNvPr id="81" name="Group 16"/>
                  <p:cNvGrpSpPr>
                    <a:grpSpLocks/>
                  </p:cNvGrpSpPr>
                  <p:nvPr/>
                </p:nvGrpSpPr>
                <p:grpSpPr bwMode="auto">
                  <a:xfrm>
                    <a:off x="4614" y="3022"/>
                    <a:ext cx="132" cy="82"/>
                    <a:chOff x="4614" y="3022"/>
                    <a:chExt cx="132" cy="82"/>
                  </a:xfrm>
                </p:grpSpPr>
                <p:sp>
                  <p:nvSpPr>
                    <p:cNvPr id="88" name="Freeform 17"/>
                    <p:cNvSpPr>
                      <a:spLocks/>
                    </p:cNvSpPr>
                    <p:nvPr/>
                  </p:nvSpPr>
                  <p:spPr bwMode="auto">
                    <a:xfrm>
                      <a:off x="4614" y="3022"/>
                      <a:ext cx="132" cy="18"/>
                    </a:xfrm>
                    <a:custGeom>
                      <a:avLst/>
                      <a:gdLst>
                        <a:gd name="T0" fmla="*/ 131 w 132"/>
                        <a:gd name="T1" fmla="*/ 0 h 18"/>
                        <a:gd name="T2" fmla="*/ 0 w 132"/>
                        <a:gd name="T3" fmla="*/ 0 h 18"/>
                        <a:gd name="T4" fmla="*/ 0 w 132"/>
                        <a:gd name="T5" fmla="*/ 17 h 18"/>
                        <a:gd name="T6" fmla="*/ 120 w 132"/>
                        <a:gd name="T7" fmla="*/ 17 h 18"/>
                        <a:gd name="T8" fmla="*/ 131 w 132"/>
                        <a:gd name="T9" fmla="*/ 0 h 18"/>
                      </a:gdLst>
                      <a:ahLst/>
                      <a:cxnLst>
                        <a:cxn ang="0">
                          <a:pos x="T0" y="T1"/>
                        </a:cxn>
                        <a:cxn ang="0">
                          <a:pos x="T2" y="T3"/>
                        </a:cxn>
                        <a:cxn ang="0">
                          <a:pos x="T4" y="T5"/>
                        </a:cxn>
                        <a:cxn ang="0">
                          <a:pos x="T6" y="T7"/>
                        </a:cxn>
                        <a:cxn ang="0">
                          <a:pos x="T8" y="T9"/>
                        </a:cxn>
                      </a:cxnLst>
                      <a:rect l="0" t="0" r="r" b="b"/>
                      <a:pathLst>
                        <a:path w="132" h="18">
                          <a:moveTo>
                            <a:pt x="131" y="0"/>
                          </a:moveTo>
                          <a:lnTo>
                            <a:pt x="0" y="0"/>
                          </a:lnTo>
                          <a:lnTo>
                            <a:pt x="0" y="17"/>
                          </a:lnTo>
                          <a:lnTo>
                            <a:pt x="120" y="17"/>
                          </a:lnTo>
                          <a:lnTo>
                            <a:pt x="131" y="0"/>
                          </a:lnTo>
                        </a:path>
                      </a:pathLst>
                    </a:custGeom>
                    <a:solidFill>
                      <a:srgbClr val="606060"/>
                    </a:solidFill>
                    <a:ln w="12700" cap="rnd" cmpd="sng">
                      <a:solidFill>
                        <a:srgbClr val="404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nvGrpSpPr>
                    <p:cNvPr id="89" name="Group 18"/>
                    <p:cNvGrpSpPr>
                      <a:grpSpLocks/>
                    </p:cNvGrpSpPr>
                    <p:nvPr/>
                  </p:nvGrpSpPr>
                  <p:grpSpPr bwMode="auto">
                    <a:xfrm>
                      <a:off x="4624" y="3025"/>
                      <a:ext cx="110" cy="15"/>
                      <a:chOff x="4624" y="3025"/>
                      <a:chExt cx="110" cy="15"/>
                    </a:xfrm>
                  </p:grpSpPr>
                  <p:sp>
                    <p:nvSpPr>
                      <p:cNvPr id="91" name="Freeform 19"/>
                      <p:cNvSpPr>
                        <a:spLocks/>
                      </p:cNvSpPr>
                      <p:nvPr/>
                    </p:nvSpPr>
                    <p:spPr bwMode="auto">
                      <a:xfrm>
                        <a:off x="4635" y="3027"/>
                        <a:ext cx="99" cy="13"/>
                      </a:xfrm>
                      <a:custGeom>
                        <a:avLst/>
                        <a:gdLst>
                          <a:gd name="T0" fmla="*/ 98 w 99"/>
                          <a:gd name="T1" fmla="*/ 12 h 13"/>
                          <a:gd name="T2" fmla="*/ 83 w 99"/>
                          <a:gd name="T3" fmla="*/ 0 h 13"/>
                          <a:gd name="T4" fmla="*/ 0 w 99"/>
                          <a:gd name="T5" fmla="*/ 0 h 13"/>
                          <a:gd name="T6" fmla="*/ 0 w 99"/>
                          <a:gd name="T7" fmla="*/ 12 h 13"/>
                        </a:gdLst>
                        <a:ahLst/>
                        <a:cxnLst>
                          <a:cxn ang="0">
                            <a:pos x="T0" y="T1"/>
                          </a:cxn>
                          <a:cxn ang="0">
                            <a:pos x="T2" y="T3"/>
                          </a:cxn>
                          <a:cxn ang="0">
                            <a:pos x="T4" y="T5"/>
                          </a:cxn>
                          <a:cxn ang="0">
                            <a:pos x="T6" y="T7"/>
                          </a:cxn>
                        </a:cxnLst>
                        <a:rect l="0" t="0" r="r" b="b"/>
                        <a:pathLst>
                          <a:path w="99" h="13">
                            <a:moveTo>
                              <a:pt x="98" y="12"/>
                            </a:moveTo>
                            <a:lnTo>
                              <a:pt x="83" y="0"/>
                            </a:lnTo>
                            <a:lnTo>
                              <a:pt x="0" y="0"/>
                            </a:lnTo>
                            <a:lnTo>
                              <a:pt x="0" y="12"/>
                            </a:lnTo>
                          </a:path>
                        </a:pathLst>
                      </a:custGeom>
                      <a:noFill/>
                      <a:ln w="12700" cap="rnd" cmpd="sng">
                        <a:solidFill>
                          <a:srgbClr val="40404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92" name="Line 20"/>
                      <p:cNvSpPr>
                        <a:spLocks noChangeShapeType="1"/>
                      </p:cNvSpPr>
                      <p:nvPr/>
                    </p:nvSpPr>
                    <p:spPr bwMode="auto">
                      <a:xfrm>
                        <a:off x="4624" y="3025"/>
                        <a:ext cx="0" cy="13"/>
                      </a:xfrm>
                      <a:prstGeom prst="line">
                        <a:avLst/>
                      </a:prstGeom>
                      <a:noFill/>
                      <a:ln w="12700">
                        <a:solidFill>
                          <a:srgbClr val="40404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grpSp>
                <p:sp>
                  <p:nvSpPr>
                    <p:cNvPr id="90" name="Line 21"/>
                    <p:cNvSpPr>
                      <a:spLocks noChangeShapeType="1"/>
                    </p:cNvSpPr>
                    <p:nvPr/>
                  </p:nvSpPr>
                  <p:spPr bwMode="auto">
                    <a:xfrm>
                      <a:off x="4614" y="3043"/>
                      <a:ext cx="0" cy="61"/>
                    </a:xfrm>
                    <a:prstGeom prst="line">
                      <a:avLst/>
                    </a:prstGeom>
                    <a:noFill/>
                    <a:ln w="12700">
                      <a:solidFill>
                        <a:srgbClr val="20202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grpSp>
              <p:grpSp>
                <p:nvGrpSpPr>
                  <p:cNvPr id="82" name="Group 22"/>
                  <p:cNvGrpSpPr>
                    <a:grpSpLocks/>
                  </p:cNvGrpSpPr>
                  <p:nvPr/>
                </p:nvGrpSpPr>
                <p:grpSpPr bwMode="auto">
                  <a:xfrm>
                    <a:off x="4474" y="3022"/>
                    <a:ext cx="131" cy="82"/>
                    <a:chOff x="4474" y="3022"/>
                    <a:chExt cx="131" cy="82"/>
                  </a:xfrm>
                </p:grpSpPr>
                <p:sp>
                  <p:nvSpPr>
                    <p:cNvPr id="83" name="Freeform 23"/>
                    <p:cNvSpPr>
                      <a:spLocks/>
                    </p:cNvSpPr>
                    <p:nvPr/>
                  </p:nvSpPr>
                  <p:spPr bwMode="auto">
                    <a:xfrm>
                      <a:off x="4474" y="3022"/>
                      <a:ext cx="131" cy="18"/>
                    </a:xfrm>
                    <a:custGeom>
                      <a:avLst/>
                      <a:gdLst>
                        <a:gd name="T0" fmla="*/ 130 w 131"/>
                        <a:gd name="T1" fmla="*/ 0 h 18"/>
                        <a:gd name="T2" fmla="*/ 0 w 131"/>
                        <a:gd name="T3" fmla="*/ 0 h 18"/>
                        <a:gd name="T4" fmla="*/ 0 w 131"/>
                        <a:gd name="T5" fmla="*/ 17 h 18"/>
                        <a:gd name="T6" fmla="*/ 121 w 131"/>
                        <a:gd name="T7" fmla="*/ 17 h 18"/>
                        <a:gd name="T8" fmla="*/ 130 w 131"/>
                        <a:gd name="T9" fmla="*/ 0 h 18"/>
                      </a:gdLst>
                      <a:ahLst/>
                      <a:cxnLst>
                        <a:cxn ang="0">
                          <a:pos x="T0" y="T1"/>
                        </a:cxn>
                        <a:cxn ang="0">
                          <a:pos x="T2" y="T3"/>
                        </a:cxn>
                        <a:cxn ang="0">
                          <a:pos x="T4" y="T5"/>
                        </a:cxn>
                        <a:cxn ang="0">
                          <a:pos x="T6" y="T7"/>
                        </a:cxn>
                        <a:cxn ang="0">
                          <a:pos x="T8" y="T9"/>
                        </a:cxn>
                      </a:cxnLst>
                      <a:rect l="0" t="0" r="r" b="b"/>
                      <a:pathLst>
                        <a:path w="131" h="18">
                          <a:moveTo>
                            <a:pt x="130" y="0"/>
                          </a:moveTo>
                          <a:lnTo>
                            <a:pt x="0" y="0"/>
                          </a:lnTo>
                          <a:lnTo>
                            <a:pt x="0" y="17"/>
                          </a:lnTo>
                          <a:lnTo>
                            <a:pt x="121" y="17"/>
                          </a:lnTo>
                          <a:lnTo>
                            <a:pt x="130" y="0"/>
                          </a:lnTo>
                        </a:path>
                      </a:pathLst>
                    </a:custGeom>
                    <a:solidFill>
                      <a:srgbClr val="606060"/>
                    </a:solidFill>
                    <a:ln w="12700" cap="rnd" cmpd="sng">
                      <a:solidFill>
                        <a:srgbClr val="404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nvGrpSpPr>
                    <p:cNvPr id="84" name="Group 24"/>
                    <p:cNvGrpSpPr>
                      <a:grpSpLocks/>
                    </p:cNvGrpSpPr>
                    <p:nvPr/>
                  </p:nvGrpSpPr>
                  <p:grpSpPr bwMode="auto">
                    <a:xfrm>
                      <a:off x="4486" y="3025"/>
                      <a:ext cx="110" cy="15"/>
                      <a:chOff x="4486" y="3025"/>
                      <a:chExt cx="110" cy="15"/>
                    </a:xfrm>
                  </p:grpSpPr>
                  <p:sp>
                    <p:nvSpPr>
                      <p:cNvPr id="86" name="Freeform 25"/>
                      <p:cNvSpPr>
                        <a:spLocks/>
                      </p:cNvSpPr>
                      <p:nvPr/>
                    </p:nvSpPr>
                    <p:spPr bwMode="auto">
                      <a:xfrm>
                        <a:off x="4494" y="3027"/>
                        <a:ext cx="102" cy="13"/>
                      </a:xfrm>
                      <a:custGeom>
                        <a:avLst/>
                        <a:gdLst>
                          <a:gd name="T0" fmla="*/ 101 w 102"/>
                          <a:gd name="T1" fmla="*/ 12 h 13"/>
                          <a:gd name="T2" fmla="*/ 84 w 102"/>
                          <a:gd name="T3" fmla="*/ 0 h 13"/>
                          <a:gd name="T4" fmla="*/ 0 w 102"/>
                          <a:gd name="T5" fmla="*/ 0 h 13"/>
                          <a:gd name="T6" fmla="*/ 0 w 102"/>
                          <a:gd name="T7" fmla="*/ 12 h 13"/>
                        </a:gdLst>
                        <a:ahLst/>
                        <a:cxnLst>
                          <a:cxn ang="0">
                            <a:pos x="T0" y="T1"/>
                          </a:cxn>
                          <a:cxn ang="0">
                            <a:pos x="T2" y="T3"/>
                          </a:cxn>
                          <a:cxn ang="0">
                            <a:pos x="T4" y="T5"/>
                          </a:cxn>
                          <a:cxn ang="0">
                            <a:pos x="T6" y="T7"/>
                          </a:cxn>
                        </a:cxnLst>
                        <a:rect l="0" t="0" r="r" b="b"/>
                        <a:pathLst>
                          <a:path w="102" h="13">
                            <a:moveTo>
                              <a:pt x="101" y="12"/>
                            </a:moveTo>
                            <a:lnTo>
                              <a:pt x="84" y="0"/>
                            </a:lnTo>
                            <a:lnTo>
                              <a:pt x="0" y="0"/>
                            </a:lnTo>
                            <a:lnTo>
                              <a:pt x="0" y="12"/>
                            </a:lnTo>
                          </a:path>
                        </a:pathLst>
                      </a:custGeom>
                      <a:noFill/>
                      <a:ln w="12700" cap="rnd" cmpd="sng">
                        <a:solidFill>
                          <a:srgbClr val="40404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87" name="Line 26"/>
                      <p:cNvSpPr>
                        <a:spLocks noChangeShapeType="1"/>
                      </p:cNvSpPr>
                      <p:nvPr/>
                    </p:nvSpPr>
                    <p:spPr bwMode="auto">
                      <a:xfrm>
                        <a:off x="4486" y="3025"/>
                        <a:ext cx="0" cy="13"/>
                      </a:xfrm>
                      <a:prstGeom prst="line">
                        <a:avLst/>
                      </a:prstGeom>
                      <a:noFill/>
                      <a:ln w="12700">
                        <a:solidFill>
                          <a:srgbClr val="40404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grpSp>
                <p:sp>
                  <p:nvSpPr>
                    <p:cNvPr id="85" name="Line 27"/>
                    <p:cNvSpPr>
                      <a:spLocks noChangeShapeType="1"/>
                    </p:cNvSpPr>
                    <p:nvPr/>
                  </p:nvSpPr>
                  <p:spPr bwMode="auto">
                    <a:xfrm>
                      <a:off x="4474" y="3043"/>
                      <a:ext cx="0" cy="61"/>
                    </a:xfrm>
                    <a:prstGeom prst="line">
                      <a:avLst/>
                    </a:prstGeom>
                    <a:noFill/>
                    <a:ln w="12700">
                      <a:solidFill>
                        <a:srgbClr val="20202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grpSp>
            </p:grpSp>
            <p:grpSp>
              <p:nvGrpSpPr>
                <p:cNvPr id="72" name="Group 28"/>
                <p:cNvGrpSpPr>
                  <a:grpSpLocks/>
                </p:cNvGrpSpPr>
                <p:nvPr/>
              </p:nvGrpSpPr>
              <p:grpSpPr bwMode="auto">
                <a:xfrm>
                  <a:off x="4639" y="3033"/>
                  <a:ext cx="86" cy="74"/>
                  <a:chOff x="4639" y="3033"/>
                  <a:chExt cx="86" cy="74"/>
                </a:xfrm>
              </p:grpSpPr>
              <p:sp>
                <p:nvSpPr>
                  <p:cNvPr id="77" name="Oval 29"/>
                  <p:cNvSpPr>
                    <a:spLocks noChangeArrowheads="1"/>
                  </p:cNvSpPr>
                  <p:nvPr/>
                </p:nvSpPr>
                <p:spPr bwMode="auto">
                  <a:xfrm>
                    <a:off x="4639" y="3033"/>
                    <a:ext cx="86" cy="74"/>
                  </a:xfrm>
                  <a:prstGeom prst="ellipse">
                    <a:avLst/>
                  </a:prstGeom>
                  <a:solidFill>
                    <a:srgbClr val="20202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78" name="Oval 30"/>
                  <p:cNvSpPr>
                    <a:spLocks noChangeArrowheads="1"/>
                  </p:cNvSpPr>
                  <p:nvPr/>
                </p:nvSpPr>
                <p:spPr bwMode="auto">
                  <a:xfrm>
                    <a:off x="4655" y="3047"/>
                    <a:ext cx="55" cy="47"/>
                  </a:xfrm>
                  <a:prstGeom prst="ellipse">
                    <a:avLst/>
                  </a:prstGeom>
                  <a:solidFill>
                    <a:srgbClr val="A0A0A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79" name="Oval 31"/>
                  <p:cNvSpPr>
                    <a:spLocks noChangeArrowheads="1"/>
                  </p:cNvSpPr>
                  <p:nvPr/>
                </p:nvSpPr>
                <p:spPr bwMode="auto">
                  <a:xfrm>
                    <a:off x="4676" y="3064"/>
                    <a:ext cx="13" cy="13"/>
                  </a:xfrm>
                  <a:prstGeom prst="ellipse">
                    <a:avLst/>
                  </a:prstGeom>
                  <a:solidFill>
                    <a:srgbClr val="60606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grpSp>
            <p:grpSp>
              <p:nvGrpSpPr>
                <p:cNvPr id="73" name="Group 32"/>
                <p:cNvGrpSpPr>
                  <a:grpSpLocks/>
                </p:cNvGrpSpPr>
                <p:nvPr/>
              </p:nvGrpSpPr>
              <p:grpSpPr bwMode="auto">
                <a:xfrm>
                  <a:off x="4501" y="3033"/>
                  <a:ext cx="85" cy="74"/>
                  <a:chOff x="4501" y="3033"/>
                  <a:chExt cx="85" cy="74"/>
                </a:xfrm>
              </p:grpSpPr>
              <p:sp>
                <p:nvSpPr>
                  <p:cNvPr id="74" name="Oval 33"/>
                  <p:cNvSpPr>
                    <a:spLocks noChangeArrowheads="1"/>
                  </p:cNvSpPr>
                  <p:nvPr/>
                </p:nvSpPr>
                <p:spPr bwMode="auto">
                  <a:xfrm>
                    <a:off x="4501" y="3033"/>
                    <a:ext cx="85" cy="74"/>
                  </a:xfrm>
                  <a:prstGeom prst="ellipse">
                    <a:avLst/>
                  </a:prstGeom>
                  <a:solidFill>
                    <a:srgbClr val="20202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75" name="Oval 34"/>
                  <p:cNvSpPr>
                    <a:spLocks noChangeArrowheads="1"/>
                  </p:cNvSpPr>
                  <p:nvPr/>
                </p:nvSpPr>
                <p:spPr bwMode="auto">
                  <a:xfrm>
                    <a:off x="4516" y="3047"/>
                    <a:ext cx="56" cy="47"/>
                  </a:xfrm>
                  <a:prstGeom prst="ellipse">
                    <a:avLst/>
                  </a:prstGeom>
                  <a:solidFill>
                    <a:srgbClr val="A0A0A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76" name="Oval 35"/>
                  <p:cNvSpPr>
                    <a:spLocks noChangeArrowheads="1"/>
                  </p:cNvSpPr>
                  <p:nvPr/>
                </p:nvSpPr>
                <p:spPr bwMode="auto">
                  <a:xfrm>
                    <a:off x="4534" y="3064"/>
                    <a:ext cx="16" cy="13"/>
                  </a:xfrm>
                  <a:prstGeom prst="ellipse">
                    <a:avLst/>
                  </a:prstGeom>
                  <a:solidFill>
                    <a:srgbClr val="60606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grpSp>
          </p:grpSp>
        </p:grpSp>
        <p:grpSp>
          <p:nvGrpSpPr>
            <p:cNvPr id="14" name="Group 36"/>
            <p:cNvGrpSpPr>
              <a:grpSpLocks/>
            </p:cNvGrpSpPr>
            <p:nvPr/>
          </p:nvGrpSpPr>
          <p:grpSpPr bwMode="auto">
            <a:xfrm>
              <a:off x="4958" y="1062"/>
              <a:ext cx="370" cy="282"/>
              <a:chOff x="5236" y="2870"/>
              <a:chExt cx="513" cy="237"/>
            </a:xfrm>
          </p:grpSpPr>
          <p:grpSp>
            <p:nvGrpSpPr>
              <p:cNvPr id="15" name="Group 37"/>
              <p:cNvGrpSpPr>
                <a:grpSpLocks/>
              </p:cNvGrpSpPr>
              <p:nvPr/>
            </p:nvGrpSpPr>
            <p:grpSpPr bwMode="auto">
              <a:xfrm>
                <a:off x="5537" y="2870"/>
                <a:ext cx="212" cy="197"/>
                <a:chOff x="5537" y="2870"/>
                <a:chExt cx="212" cy="197"/>
              </a:xfrm>
            </p:grpSpPr>
            <p:sp>
              <p:nvSpPr>
                <p:cNvPr id="47" name="Freeform 38"/>
                <p:cNvSpPr>
                  <a:spLocks/>
                </p:cNvSpPr>
                <p:nvPr/>
              </p:nvSpPr>
              <p:spPr bwMode="auto">
                <a:xfrm>
                  <a:off x="5537" y="2961"/>
                  <a:ext cx="10" cy="27"/>
                </a:xfrm>
                <a:custGeom>
                  <a:avLst/>
                  <a:gdLst>
                    <a:gd name="T0" fmla="*/ 9 w 10"/>
                    <a:gd name="T1" fmla="*/ 0 h 27"/>
                    <a:gd name="T2" fmla="*/ 0 w 10"/>
                    <a:gd name="T3" fmla="*/ 0 h 27"/>
                    <a:gd name="T4" fmla="*/ 0 w 10"/>
                    <a:gd name="T5" fmla="*/ 26 h 27"/>
                    <a:gd name="T6" fmla="*/ 9 w 10"/>
                    <a:gd name="T7" fmla="*/ 26 h 27"/>
                    <a:gd name="T8" fmla="*/ 9 w 10"/>
                    <a:gd name="T9" fmla="*/ 0 h 27"/>
                  </a:gdLst>
                  <a:ahLst/>
                  <a:cxnLst>
                    <a:cxn ang="0">
                      <a:pos x="T0" y="T1"/>
                    </a:cxn>
                    <a:cxn ang="0">
                      <a:pos x="T2" y="T3"/>
                    </a:cxn>
                    <a:cxn ang="0">
                      <a:pos x="T4" y="T5"/>
                    </a:cxn>
                    <a:cxn ang="0">
                      <a:pos x="T6" y="T7"/>
                    </a:cxn>
                    <a:cxn ang="0">
                      <a:pos x="T8" y="T9"/>
                    </a:cxn>
                  </a:cxnLst>
                  <a:rect l="0" t="0" r="r" b="b"/>
                  <a:pathLst>
                    <a:path w="10" h="27">
                      <a:moveTo>
                        <a:pt x="9" y="0"/>
                      </a:moveTo>
                      <a:lnTo>
                        <a:pt x="0" y="0"/>
                      </a:lnTo>
                      <a:lnTo>
                        <a:pt x="0" y="26"/>
                      </a:lnTo>
                      <a:lnTo>
                        <a:pt x="9" y="26"/>
                      </a:lnTo>
                      <a:lnTo>
                        <a:pt x="9" y="0"/>
                      </a:lnTo>
                    </a:path>
                  </a:pathLst>
                </a:custGeom>
                <a:solidFill>
                  <a:srgbClr val="60606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48" name="Freeform 39"/>
                <p:cNvSpPr>
                  <a:spLocks/>
                </p:cNvSpPr>
                <p:nvPr/>
              </p:nvSpPr>
              <p:spPr bwMode="auto">
                <a:xfrm>
                  <a:off x="5546" y="2870"/>
                  <a:ext cx="198" cy="152"/>
                </a:xfrm>
                <a:custGeom>
                  <a:avLst/>
                  <a:gdLst>
                    <a:gd name="T0" fmla="*/ 155 w 198"/>
                    <a:gd name="T1" fmla="*/ 4 h 152"/>
                    <a:gd name="T2" fmla="*/ 144 w 198"/>
                    <a:gd name="T3" fmla="*/ 0 h 152"/>
                    <a:gd name="T4" fmla="*/ 15 w 198"/>
                    <a:gd name="T5" fmla="*/ 0 h 152"/>
                    <a:gd name="T6" fmla="*/ 5 w 198"/>
                    <a:gd name="T7" fmla="*/ 4 h 152"/>
                    <a:gd name="T8" fmla="*/ 5 w 198"/>
                    <a:gd name="T9" fmla="*/ 56 h 152"/>
                    <a:gd name="T10" fmla="*/ 0 w 198"/>
                    <a:gd name="T11" fmla="*/ 69 h 152"/>
                    <a:gd name="T12" fmla="*/ 0 w 198"/>
                    <a:gd name="T13" fmla="*/ 151 h 152"/>
                    <a:gd name="T14" fmla="*/ 197 w 198"/>
                    <a:gd name="T15" fmla="*/ 151 h 152"/>
                    <a:gd name="T16" fmla="*/ 197 w 198"/>
                    <a:gd name="T17" fmla="*/ 78 h 152"/>
                    <a:gd name="T18" fmla="*/ 182 w 198"/>
                    <a:gd name="T19" fmla="*/ 69 h 152"/>
                    <a:gd name="T20" fmla="*/ 161 w 198"/>
                    <a:gd name="T21" fmla="*/ 17 h 152"/>
                    <a:gd name="T22" fmla="*/ 155 w 198"/>
                    <a:gd name="T23" fmla="*/ 17 h 152"/>
                    <a:gd name="T24" fmla="*/ 176 w 198"/>
                    <a:gd name="T25" fmla="*/ 69 h 152"/>
                    <a:gd name="T26" fmla="*/ 139 w 198"/>
                    <a:gd name="T27" fmla="*/ 69 h 152"/>
                    <a:gd name="T28" fmla="*/ 155 w 198"/>
                    <a:gd name="T29" fmla="*/ 17 h 152"/>
                    <a:gd name="T30" fmla="*/ 150 w 198"/>
                    <a:gd name="T31" fmla="*/ 17 h 152"/>
                    <a:gd name="T32" fmla="*/ 135 w 198"/>
                    <a:gd name="T33" fmla="*/ 69 h 152"/>
                    <a:gd name="T34" fmla="*/ 67 w 198"/>
                    <a:gd name="T35" fmla="*/ 69 h 152"/>
                    <a:gd name="T36" fmla="*/ 88 w 198"/>
                    <a:gd name="T37" fmla="*/ 17 h 152"/>
                    <a:gd name="T38" fmla="*/ 77 w 198"/>
                    <a:gd name="T39" fmla="*/ 17 h 152"/>
                    <a:gd name="T40" fmla="*/ 56 w 198"/>
                    <a:gd name="T41" fmla="*/ 69 h 152"/>
                    <a:gd name="T42" fmla="*/ 5 w 198"/>
                    <a:gd name="T43" fmla="*/ 69 h 152"/>
                    <a:gd name="T44" fmla="*/ 26 w 198"/>
                    <a:gd name="T45" fmla="*/ 17 h 152"/>
                    <a:gd name="T46" fmla="*/ 77 w 198"/>
                    <a:gd name="T47" fmla="*/ 17 h 152"/>
                    <a:gd name="T48" fmla="*/ 88 w 198"/>
                    <a:gd name="T49" fmla="*/ 17 h 152"/>
                    <a:gd name="T50" fmla="*/ 150 w 198"/>
                    <a:gd name="T51" fmla="*/ 17 h 152"/>
                    <a:gd name="T52" fmla="*/ 155 w 198"/>
                    <a:gd name="T53" fmla="*/ 17 h 152"/>
                    <a:gd name="T54" fmla="*/ 161 w 198"/>
                    <a:gd name="T55" fmla="*/ 17 h 152"/>
                    <a:gd name="T56" fmla="*/ 155 w 198"/>
                    <a:gd name="T57" fmla="*/ 8 h 152"/>
                    <a:gd name="T58" fmla="*/ 155 w 198"/>
                    <a:gd name="T59"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8" h="152">
                      <a:moveTo>
                        <a:pt x="155" y="4"/>
                      </a:moveTo>
                      <a:lnTo>
                        <a:pt x="144" y="0"/>
                      </a:lnTo>
                      <a:lnTo>
                        <a:pt x="15" y="0"/>
                      </a:lnTo>
                      <a:lnTo>
                        <a:pt x="5" y="4"/>
                      </a:lnTo>
                      <a:lnTo>
                        <a:pt x="5" y="56"/>
                      </a:lnTo>
                      <a:lnTo>
                        <a:pt x="0" y="69"/>
                      </a:lnTo>
                      <a:lnTo>
                        <a:pt x="0" y="151"/>
                      </a:lnTo>
                      <a:lnTo>
                        <a:pt x="197" y="151"/>
                      </a:lnTo>
                      <a:lnTo>
                        <a:pt x="197" y="78"/>
                      </a:lnTo>
                      <a:lnTo>
                        <a:pt x="182" y="69"/>
                      </a:lnTo>
                      <a:lnTo>
                        <a:pt x="161" y="17"/>
                      </a:lnTo>
                      <a:lnTo>
                        <a:pt x="155" y="17"/>
                      </a:lnTo>
                      <a:lnTo>
                        <a:pt x="176" y="69"/>
                      </a:lnTo>
                      <a:lnTo>
                        <a:pt x="139" y="69"/>
                      </a:lnTo>
                      <a:lnTo>
                        <a:pt x="155" y="17"/>
                      </a:lnTo>
                      <a:lnTo>
                        <a:pt x="150" y="17"/>
                      </a:lnTo>
                      <a:lnTo>
                        <a:pt x="135" y="69"/>
                      </a:lnTo>
                      <a:lnTo>
                        <a:pt x="67" y="69"/>
                      </a:lnTo>
                      <a:lnTo>
                        <a:pt x="88" y="17"/>
                      </a:lnTo>
                      <a:lnTo>
                        <a:pt x="77" y="17"/>
                      </a:lnTo>
                      <a:lnTo>
                        <a:pt x="56" y="69"/>
                      </a:lnTo>
                      <a:lnTo>
                        <a:pt x="5" y="69"/>
                      </a:lnTo>
                      <a:lnTo>
                        <a:pt x="26" y="17"/>
                      </a:lnTo>
                      <a:lnTo>
                        <a:pt x="77" y="17"/>
                      </a:lnTo>
                      <a:lnTo>
                        <a:pt x="88" y="17"/>
                      </a:lnTo>
                      <a:lnTo>
                        <a:pt x="150" y="17"/>
                      </a:lnTo>
                      <a:lnTo>
                        <a:pt x="155" y="17"/>
                      </a:lnTo>
                      <a:lnTo>
                        <a:pt x="161" y="17"/>
                      </a:lnTo>
                      <a:lnTo>
                        <a:pt x="155" y="8"/>
                      </a:lnTo>
                      <a:lnTo>
                        <a:pt x="155" y="4"/>
                      </a:lnTo>
                    </a:path>
                  </a:pathLst>
                </a:custGeom>
                <a:solidFill>
                  <a:srgbClr val="FF0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49" name="Line 40"/>
                <p:cNvSpPr>
                  <a:spLocks noChangeShapeType="1"/>
                </p:cNvSpPr>
                <p:nvPr/>
              </p:nvSpPr>
              <p:spPr bwMode="auto">
                <a:xfrm>
                  <a:off x="5686" y="2944"/>
                  <a:ext cx="0" cy="71"/>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50" name="Freeform 41"/>
                <p:cNvSpPr>
                  <a:spLocks/>
                </p:cNvSpPr>
                <p:nvPr/>
              </p:nvSpPr>
              <p:spPr bwMode="auto">
                <a:xfrm>
                  <a:off x="5609" y="2878"/>
                  <a:ext cx="24" cy="123"/>
                </a:xfrm>
                <a:custGeom>
                  <a:avLst/>
                  <a:gdLst>
                    <a:gd name="T0" fmla="*/ 23 w 24"/>
                    <a:gd name="T1" fmla="*/ 0 h 123"/>
                    <a:gd name="T2" fmla="*/ 0 w 24"/>
                    <a:gd name="T3" fmla="*/ 62 h 123"/>
                    <a:gd name="T4" fmla="*/ 0 w 24"/>
                    <a:gd name="T5" fmla="*/ 122 h 123"/>
                  </a:gdLst>
                  <a:ahLst/>
                  <a:cxnLst>
                    <a:cxn ang="0">
                      <a:pos x="T0" y="T1"/>
                    </a:cxn>
                    <a:cxn ang="0">
                      <a:pos x="T2" y="T3"/>
                    </a:cxn>
                    <a:cxn ang="0">
                      <a:pos x="T4" y="T5"/>
                    </a:cxn>
                  </a:cxnLst>
                  <a:rect l="0" t="0" r="r" b="b"/>
                  <a:pathLst>
                    <a:path w="24" h="123">
                      <a:moveTo>
                        <a:pt x="23" y="0"/>
                      </a:moveTo>
                      <a:lnTo>
                        <a:pt x="0" y="62"/>
                      </a:lnTo>
                      <a:lnTo>
                        <a:pt x="0" y="122"/>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nvGrpSpPr>
                <p:cNvPr id="51" name="Group 42"/>
                <p:cNvGrpSpPr>
                  <a:grpSpLocks/>
                </p:cNvGrpSpPr>
                <p:nvPr/>
              </p:nvGrpSpPr>
              <p:grpSpPr bwMode="auto">
                <a:xfrm>
                  <a:off x="5546" y="3021"/>
                  <a:ext cx="203" cy="46"/>
                  <a:chOff x="5546" y="3021"/>
                  <a:chExt cx="203" cy="46"/>
                </a:xfrm>
              </p:grpSpPr>
              <p:sp>
                <p:nvSpPr>
                  <p:cNvPr id="65" name="Freeform 43"/>
                  <p:cNvSpPr>
                    <a:spLocks/>
                  </p:cNvSpPr>
                  <p:nvPr/>
                </p:nvSpPr>
                <p:spPr bwMode="auto">
                  <a:xfrm>
                    <a:off x="5546" y="3021"/>
                    <a:ext cx="203" cy="46"/>
                  </a:xfrm>
                  <a:custGeom>
                    <a:avLst/>
                    <a:gdLst>
                      <a:gd name="T0" fmla="*/ 202 w 203"/>
                      <a:gd name="T1" fmla="*/ 0 h 46"/>
                      <a:gd name="T2" fmla="*/ 0 w 203"/>
                      <a:gd name="T3" fmla="*/ 0 h 46"/>
                      <a:gd name="T4" fmla="*/ 0 w 203"/>
                      <a:gd name="T5" fmla="*/ 45 h 46"/>
                      <a:gd name="T6" fmla="*/ 202 w 203"/>
                      <a:gd name="T7" fmla="*/ 45 h 46"/>
                      <a:gd name="T8" fmla="*/ 202 w 203"/>
                      <a:gd name="T9" fmla="*/ 0 h 46"/>
                    </a:gdLst>
                    <a:ahLst/>
                    <a:cxnLst>
                      <a:cxn ang="0">
                        <a:pos x="T0" y="T1"/>
                      </a:cxn>
                      <a:cxn ang="0">
                        <a:pos x="T2" y="T3"/>
                      </a:cxn>
                      <a:cxn ang="0">
                        <a:pos x="T4" y="T5"/>
                      </a:cxn>
                      <a:cxn ang="0">
                        <a:pos x="T6" y="T7"/>
                      </a:cxn>
                      <a:cxn ang="0">
                        <a:pos x="T8" y="T9"/>
                      </a:cxn>
                    </a:cxnLst>
                    <a:rect l="0" t="0" r="r" b="b"/>
                    <a:pathLst>
                      <a:path w="203" h="46">
                        <a:moveTo>
                          <a:pt x="202" y="0"/>
                        </a:moveTo>
                        <a:lnTo>
                          <a:pt x="0" y="0"/>
                        </a:lnTo>
                        <a:lnTo>
                          <a:pt x="0" y="45"/>
                        </a:lnTo>
                        <a:lnTo>
                          <a:pt x="202" y="45"/>
                        </a:lnTo>
                        <a:lnTo>
                          <a:pt x="202"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nvGrpSpPr>
                  <p:cNvPr id="66" name="Group 44"/>
                  <p:cNvGrpSpPr>
                    <a:grpSpLocks/>
                  </p:cNvGrpSpPr>
                  <p:nvPr/>
                </p:nvGrpSpPr>
                <p:grpSpPr bwMode="auto">
                  <a:xfrm>
                    <a:off x="5674" y="3027"/>
                    <a:ext cx="67" cy="3"/>
                    <a:chOff x="5674" y="3027"/>
                    <a:chExt cx="67" cy="3"/>
                  </a:xfrm>
                </p:grpSpPr>
                <p:sp>
                  <p:nvSpPr>
                    <p:cNvPr id="67" name="Line 45"/>
                    <p:cNvSpPr>
                      <a:spLocks noChangeShapeType="1"/>
                    </p:cNvSpPr>
                    <p:nvPr/>
                  </p:nvSpPr>
                  <p:spPr bwMode="auto">
                    <a:xfrm flipH="1">
                      <a:off x="5674" y="3027"/>
                      <a:ext cx="6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68" name="Line 46"/>
                    <p:cNvSpPr>
                      <a:spLocks noChangeShapeType="1"/>
                    </p:cNvSpPr>
                    <p:nvPr/>
                  </p:nvSpPr>
                  <p:spPr bwMode="auto">
                    <a:xfrm flipH="1">
                      <a:off x="5674" y="3030"/>
                      <a:ext cx="63"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grpSp>
            </p:grpSp>
            <p:grpSp>
              <p:nvGrpSpPr>
                <p:cNvPr id="52" name="Group 47"/>
                <p:cNvGrpSpPr>
                  <a:grpSpLocks/>
                </p:cNvGrpSpPr>
                <p:nvPr/>
              </p:nvGrpSpPr>
              <p:grpSpPr bwMode="auto">
                <a:xfrm>
                  <a:off x="5544" y="3000"/>
                  <a:ext cx="203" cy="5"/>
                  <a:chOff x="5544" y="3000"/>
                  <a:chExt cx="203" cy="5"/>
                </a:xfrm>
              </p:grpSpPr>
              <p:sp>
                <p:nvSpPr>
                  <p:cNvPr id="63" name="Line 48"/>
                  <p:cNvSpPr>
                    <a:spLocks noChangeShapeType="1"/>
                  </p:cNvSpPr>
                  <p:nvPr/>
                </p:nvSpPr>
                <p:spPr bwMode="auto">
                  <a:xfrm flipH="1">
                    <a:off x="5678" y="3005"/>
                    <a:ext cx="69" cy="0"/>
                  </a:xfrm>
                  <a:prstGeom prst="line">
                    <a:avLst/>
                  </a:prstGeom>
                  <a:noFill/>
                  <a:ln w="12700">
                    <a:solidFill>
                      <a:srgbClr val="20202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64" name="Line 49"/>
                  <p:cNvSpPr>
                    <a:spLocks noChangeShapeType="1"/>
                  </p:cNvSpPr>
                  <p:nvPr/>
                </p:nvSpPr>
                <p:spPr bwMode="auto">
                  <a:xfrm flipH="1">
                    <a:off x="5544" y="3000"/>
                    <a:ext cx="203" cy="0"/>
                  </a:xfrm>
                  <a:prstGeom prst="line">
                    <a:avLst/>
                  </a:prstGeom>
                  <a:noFill/>
                  <a:ln w="12700">
                    <a:solidFill>
                      <a:srgbClr val="20202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grpSp>
            <p:sp>
              <p:nvSpPr>
                <p:cNvPr id="53" name="Line 50"/>
                <p:cNvSpPr>
                  <a:spLocks noChangeShapeType="1"/>
                </p:cNvSpPr>
                <p:nvPr/>
              </p:nvSpPr>
              <p:spPr bwMode="auto">
                <a:xfrm>
                  <a:off x="5551" y="2944"/>
                  <a:ext cx="0" cy="7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grpSp>
              <p:nvGrpSpPr>
                <p:cNvPr id="54" name="Group 51"/>
                <p:cNvGrpSpPr>
                  <a:grpSpLocks/>
                </p:cNvGrpSpPr>
                <p:nvPr/>
              </p:nvGrpSpPr>
              <p:grpSpPr bwMode="auto">
                <a:xfrm>
                  <a:off x="5653" y="2907"/>
                  <a:ext cx="29" cy="55"/>
                  <a:chOff x="5653" y="2907"/>
                  <a:chExt cx="29" cy="55"/>
                </a:xfrm>
              </p:grpSpPr>
              <p:sp>
                <p:nvSpPr>
                  <p:cNvPr id="57" name="AutoShape 52"/>
                  <p:cNvSpPr>
                    <a:spLocks noChangeArrowheads="1"/>
                  </p:cNvSpPr>
                  <p:nvPr/>
                </p:nvSpPr>
                <p:spPr bwMode="auto">
                  <a:xfrm>
                    <a:off x="5675" y="2907"/>
                    <a:ext cx="7" cy="31"/>
                  </a:xfrm>
                  <a:prstGeom prst="roundRect">
                    <a:avLst>
                      <a:gd name="adj" fmla="val 46148"/>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58" name="AutoShape 53"/>
                  <p:cNvSpPr>
                    <a:spLocks noChangeArrowheads="1"/>
                  </p:cNvSpPr>
                  <p:nvPr/>
                </p:nvSpPr>
                <p:spPr bwMode="auto">
                  <a:xfrm>
                    <a:off x="5679" y="2957"/>
                    <a:ext cx="3" cy="1"/>
                  </a:xfrm>
                  <a:prstGeom prst="roundRect">
                    <a:avLst>
                      <a:gd name="adj" fmla="val 49995"/>
                    </a:avLst>
                  </a:prstGeom>
                  <a:solidFill>
                    <a:srgbClr val="60606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59" name="AutoShape 54"/>
                  <p:cNvSpPr>
                    <a:spLocks noChangeArrowheads="1"/>
                  </p:cNvSpPr>
                  <p:nvPr/>
                </p:nvSpPr>
                <p:spPr bwMode="auto">
                  <a:xfrm>
                    <a:off x="5664" y="2953"/>
                    <a:ext cx="3" cy="1"/>
                  </a:xfrm>
                  <a:prstGeom prst="roundRect">
                    <a:avLst>
                      <a:gd name="adj" fmla="val 33333"/>
                    </a:avLst>
                  </a:prstGeom>
                  <a:solidFill>
                    <a:srgbClr val="60606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grpSp>
                <p:nvGrpSpPr>
                  <p:cNvPr id="60" name="Group 55"/>
                  <p:cNvGrpSpPr>
                    <a:grpSpLocks/>
                  </p:cNvGrpSpPr>
                  <p:nvPr/>
                </p:nvGrpSpPr>
                <p:grpSpPr bwMode="auto">
                  <a:xfrm>
                    <a:off x="5653" y="2931"/>
                    <a:ext cx="26" cy="31"/>
                    <a:chOff x="5653" y="2931"/>
                    <a:chExt cx="26" cy="31"/>
                  </a:xfrm>
                </p:grpSpPr>
                <p:sp>
                  <p:nvSpPr>
                    <p:cNvPr id="61" name="Freeform 56"/>
                    <p:cNvSpPr>
                      <a:spLocks/>
                    </p:cNvSpPr>
                    <p:nvPr/>
                  </p:nvSpPr>
                  <p:spPr bwMode="auto">
                    <a:xfrm>
                      <a:off x="5675" y="2931"/>
                      <a:ext cx="1" cy="31"/>
                    </a:xfrm>
                    <a:custGeom>
                      <a:avLst/>
                      <a:gdLst>
                        <a:gd name="T0" fmla="*/ 0 w 1"/>
                        <a:gd name="T1" fmla="*/ 0 h 31"/>
                        <a:gd name="T2" fmla="*/ 0 w 1"/>
                        <a:gd name="T3" fmla="*/ 30 h 31"/>
                        <a:gd name="T4" fmla="*/ 0 w 1"/>
                        <a:gd name="T5" fmla="*/ 26 h 31"/>
                      </a:gdLst>
                      <a:ahLst/>
                      <a:cxnLst>
                        <a:cxn ang="0">
                          <a:pos x="T0" y="T1"/>
                        </a:cxn>
                        <a:cxn ang="0">
                          <a:pos x="T2" y="T3"/>
                        </a:cxn>
                        <a:cxn ang="0">
                          <a:pos x="T4" y="T5"/>
                        </a:cxn>
                      </a:cxnLst>
                      <a:rect l="0" t="0" r="r" b="b"/>
                      <a:pathLst>
                        <a:path w="1" h="31">
                          <a:moveTo>
                            <a:pt x="0" y="0"/>
                          </a:moveTo>
                          <a:lnTo>
                            <a:pt x="0" y="30"/>
                          </a:lnTo>
                          <a:lnTo>
                            <a:pt x="0" y="2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62" name="Line 57"/>
                    <p:cNvSpPr>
                      <a:spLocks noChangeShapeType="1"/>
                    </p:cNvSpPr>
                    <p:nvPr/>
                  </p:nvSpPr>
                  <p:spPr bwMode="auto">
                    <a:xfrm flipH="1">
                      <a:off x="5653" y="2952"/>
                      <a:ext cx="26" cy="1"/>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grpSp>
            </p:grpSp>
            <p:sp>
              <p:nvSpPr>
                <p:cNvPr id="55" name="Freeform 58"/>
                <p:cNvSpPr>
                  <a:spLocks/>
                </p:cNvSpPr>
                <p:nvPr/>
              </p:nvSpPr>
              <p:spPr bwMode="auto">
                <a:xfrm>
                  <a:off x="5612" y="2944"/>
                  <a:ext cx="23" cy="6"/>
                </a:xfrm>
                <a:custGeom>
                  <a:avLst/>
                  <a:gdLst>
                    <a:gd name="T0" fmla="*/ 22 w 23"/>
                    <a:gd name="T1" fmla="*/ 0 h 6"/>
                    <a:gd name="T2" fmla="*/ 0 w 23"/>
                    <a:gd name="T3" fmla="*/ 0 h 6"/>
                    <a:gd name="T4" fmla="*/ 0 w 23"/>
                    <a:gd name="T5" fmla="*/ 2 h 6"/>
                    <a:gd name="T6" fmla="*/ 0 w 23"/>
                    <a:gd name="T7" fmla="*/ 5 h 6"/>
                    <a:gd name="T8" fmla="*/ 6 w 23"/>
                    <a:gd name="T9" fmla="*/ 5 h 6"/>
                    <a:gd name="T10" fmla="*/ 6 w 23"/>
                    <a:gd name="T11" fmla="*/ 2 h 6"/>
                    <a:gd name="T12" fmla="*/ 22 w 23"/>
                    <a:gd name="T13" fmla="*/ 2 h 6"/>
                    <a:gd name="T14" fmla="*/ 22 w 23"/>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6">
                      <a:moveTo>
                        <a:pt x="22" y="0"/>
                      </a:moveTo>
                      <a:lnTo>
                        <a:pt x="0" y="0"/>
                      </a:lnTo>
                      <a:lnTo>
                        <a:pt x="0" y="2"/>
                      </a:lnTo>
                      <a:lnTo>
                        <a:pt x="0" y="5"/>
                      </a:lnTo>
                      <a:lnTo>
                        <a:pt x="6" y="5"/>
                      </a:lnTo>
                      <a:lnTo>
                        <a:pt x="6" y="2"/>
                      </a:lnTo>
                      <a:lnTo>
                        <a:pt x="22" y="2"/>
                      </a:lnTo>
                      <a:lnTo>
                        <a:pt x="22"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56" name="Freeform 59"/>
                <p:cNvSpPr>
                  <a:spLocks/>
                </p:cNvSpPr>
                <p:nvPr/>
              </p:nvSpPr>
              <p:spPr bwMode="auto">
                <a:xfrm>
                  <a:off x="5551" y="2874"/>
                  <a:ext cx="151" cy="5"/>
                </a:xfrm>
                <a:custGeom>
                  <a:avLst/>
                  <a:gdLst>
                    <a:gd name="T0" fmla="*/ 150 w 151"/>
                    <a:gd name="T1" fmla="*/ 0 h 5"/>
                    <a:gd name="T2" fmla="*/ 0 w 151"/>
                    <a:gd name="T3" fmla="*/ 0 h 5"/>
                    <a:gd name="T4" fmla="*/ 0 w 151"/>
                    <a:gd name="T5" fmla="*/ 4 h 5"/>
                    <a:gd name="T6" fmla="*/ 150 w 151"/>
                    <a:gd name="T7" fmla="*/ 4 h 5"/>
                    <a:gd name="T8" fmla="*/ 150 w 151"/>
                    <a:gd name="T9" fmla="*/ 0 h 5"/>
                  </a:gdLst>
                  <a:ahLst/>
                  <a:cxnLst>
                    <a:cxn ang="0">
                      <a:pos x="T0" y="T1"/>
                    </a:cxn>
                    <a:cxn ang="0">
                      <a:pos x="T2" y="T3"/>
                    </a:cxn>
                    <a:cxn ang="0">
                      <a:pos x="T4" y="T5"/>
                    </a:cxn>
                    <a:cxn ang="0">
                      <a:pos x="T6" y="T7"/>
                    </a:cxn>
                    <a:cxn ang="0">
                      <a:pos x="T8" y="T9"/>
                    </a:cxn>
                  </a:cxnLst>
                  <a:rect l="0" t="0" r="r" b="b"/>
                  <a:pathLst>
                    <a:path w="151" h="5">
                      <a:moveTo>
                        <a:pt x="150" y="0"/>
                      </a:moveTo>
                      <a:lnTo>
                        <a:pt x="0" y="0"/>
                      </a:lnTo>
                      <a:lnTo>
                        <a:pt x="0" y="4"/>
                      </a:lnTo>
                      <a:lnTo>
                        <a:pt x="150" y="4"/>
                      </a:lnTo>
                      <a:lnTo>
                        <a:pt x="150"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grpSp>
            <p:nvGrpSpPr>
              <p:cNvPr id="16" name="Group 60"/>
              <p:cNvGrpSpPr>
                <a:grpSpLocks/>
              </p:cNvGrpSpPr>
              <p:nvPr/>
            </p:nvGrpSpPr>
            <p:grpSpPr bwMode="auto">
              <a:xfrm>
                <a:off x="5537" y="3005"/>
                <a:ext cx="166" cy="62"/>
                <a:chOff x="5537" y="3005"/>
                <a:chExt cx="166" cy="62"/>
              </a:xfrm>
            </p:grpSpPr>
            <p:sp>
              <p:nvSpPr>
                <p:cNvPr id="45" name="Freeform 61"/>
                <p:cNvSpPr>
                  <a:spLocks/>
                </p:cNvSpPr>
                <p:nvPr/>
              </p:nvSpPr>
              <p:spPr bwMode="auto">
                <a:xfrm>
                  <a:off x="5537" y="3005"/>
                  <a:ext cx="166" cy="62"/>
                </a:xfrm>
                <a:custGeom>
                  <a:avLst/>
                  <a:gdLst>
                    <a:gd name="T0" fmla="*/ 165 w 166"/>
                    <a:gd name="T1" fmla="*/ 61 h 62"/>
                    <a:gd name="T2" fmla="*/ 165 w 166"/>
                    <a:gd name="T3" fmla="*/ 55 h 62"/>
                    <a:gd name="T4" fmla="*/ 164 w 166"/>
                    <a:gd name="T5" fmla="*/ 48 h 62"/>
                    <a:gd name="T6" fmla="*/ 161 w 166"/>
                    <a:gd name="T7" fmla="*/ 40 h 62"/>
                    <a:gd name="T8" fmla="*/ 156 w 166"/>
                    <a:gd name="T9" fmla="*/ 34 h 62"/>
                    <a:gd name="T10" fmla="*/ 152 w 166"/>
                    <a:gd name="T11" fmla="*/ 26 h 62"/>
                    <a:gd name="T12" fmla="*/ 146 w 166"/>
                    <a:gd name="T13" fmla="*/ 21 h 62"/>
                    <a:gd name="T14" fmla="*/ 138 w 166"/>
                    <a:gd name="T15" fmla="*/ 15 h 62"/>
                    <a:gd name="T16" fmla="*/ 129 w 166"/>
                    <a:gd name="T17" fmla="*/ 10 h 62"/>
                    <a:gd name="T18" fmla="*/ 120 w 166"/>
                    <a:gd name="T19" fmla="*/ 6 h 62"/>
                    <a:gd name="T20" fmla="*/ 111 w 166"/>
                    <a:gd name="T21" fmla="*/ 3 h 62"/>
                    <a:gd name="T22" fmla="*/ 101 w 166"/>
                    <a:gd name="T23" fmla="*/ 1 h 62"/>
                    <a:gd name="T24" fmla="*/ 90 w 166"/>
                    <a:gd name="T25" fmla="*/ 0 h 62"/>
                    <a:gd name="T26" fmla="*/ 78 w 166"/>
                    <a:gd name="T27" fmla="*/ 0 h 62"/>
                    <a:gd name="T28" fmla="*/ 68 w 166"/>
                    <a:gd name="T29" fmla="*/ 1 h 62"/>
                    <a:gd name="T30" fmla="*/ 57 w 166"/>
                    <a:gd name="T31" fmla="*/ 3 h 62"/>
                    <a:gd name="T32" fmla="*/ 48 w 166"/>
                    <a:gd name="T33" fmla="*/ 6 h 62"/>
                    <a:gd name="T34" fmla="*/ 39 w 166"/>
                    <a:gd name="T35" fmla="*/ 9 h 62"/>
                    <a:gd name="T36" fmla="*/ 33 w 166"/>
                    <a:gd name="T37" fmla="*/ 13 h 62"/>
                    <a:gd name="T38" fmla="*/ 26 w 166"/>
                    <a:gd name="T39" fmla="*/ 17 h 62"/>
                    <a:gd name="T40" fmla="*/ 20 w 166"/>
                    <a:gd name="T41" fmla="*/ 22 h 62"/>
                    <a:gd name="T42" fmla="*/ 14 w 166"/>
                    <a:gd name="T43" fmla="*/ 28 h 62"/>
                    <a:gd name="T44" fmla="*/ 9 w 166"/>
                    <a:gd name="T45" fmla="*/ 35 h 62"/>
                    <a:gd name="T46" fmla="*/ 6 w 166"/>
                    <a:gd name="T47" fmla="*/ 40 h 62"/>
                    <a:gd name="T48" fmla="*/ 5 w 166"/>
                    <a:gd name="T49" fmla="*/ 44 h 62"/>
                    <a:gd name="T50" fmla="*/ 2 w 166"/>
                    <a:gd name="T51" fmla="*/ 49 h 62"/>
                    <a:gd name="T52" fmla="*/ 2 w 166"/>
                    <a:gd name="T53" fmla="*/ 54 h 62"/>
                    <a:gd name="T54" fmla="*/ 2 w 166"/>
                    <a:gd name="T55" fmla="*/ 59 h 62"/>
                    <a:gd name="T56" fmla="*/ 0 w 166"/>
                    <a:gd name="T57" fmla="*/ 61 h 62"/>
                    <a:gd name="T58" fmla="*/ 165 w 166"/>
                    <a:gd name="T59"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6" h="62">
                      <a:moveTo>
                        <a:pt x="165" y="61"/>
                      </a:moveTo>
                      <a:lnTo>
                        <a:pt x="165" y="55"/>
                      </a:lnTo>
                      <a:lnTo>
                        <a:pt x="164" y="48"/>
                      </a:lnTo>
                      <a:lnTo>
                        <a:pt x="161" y="40"/>
                      </a:lnTo>
                      <a:lnTo>
                        <a:pt x="156" y="34"/>
                      </a:lnTo>
                      <a:lnTo>
                        <a:pt x="152" y="26"/>
                      </a:lnTo>
                      <a:lnTo>
                        <a:pt x="146" y="21"/>
                      </a:lnTo>
                      <a:lnTo>
                        <a:pt x="138" y="15"/>
                      </a:lnTo>
                      <a:lnTo>
                        <a:pt x="129" y="10"/>
                      </a:lnTo>
                      <a:lnTo>
                        <a:pt x="120" y="6"/>
                      </a:lnTo>
                      <a:lnTo>
                        <a:pt x="111" y="3"/>
                      </a:lnTo>
                      <a:lnTo>
                        <a:pt x="101" y="1"/>
                      </a:lnTo>
                      <a:lnTo>
                        <a:pt x="90" y="0"/>
                      </a:lnTo>
                      <a:lnTo>
                        <a:pt x="78" y="0"/>
                      </a:lnTo>
                      <a:lnTo>
                        <a:pt x="68" y="1"/>
                      </a:lnTo>
                      <a:lnTo>
                        <a:pt x="57" y="3"/>
                      </a:lnTo>
                      <a:lnTo>
                        <a:pt x="48" y="6"/>
                      </a:lnTo>
                      <a:lnTo>
                        <a:pt x="39" y="9"/>
                      </a:lnTo>
                      <a:lnTo>
                        <a:pt x="33" y="13"/>
                      </a:lnTo>
                      <a:lnTo>
                        <a:pt x="26" y="17"/>
                      </a:lnTo>
                      <a:lnTo>
                        <a:pt x="20" y="22"/>
                      </a:lnTo>
                      <a:lnTo>
                        <a:pt x="14" y="28"/>
                      </a:lnTo>
                      <a:lnTo>
                        <a:pt x="9" y="35"/>
                      </a:lnTo>
                      <a:lnTo>
                        <a:pt x="6" y="40"/>
                      </a:lnTo>
                      <a:lnTo>
                        <a:pt x="5" y="44"/>
                      </a:lnTo>
                      <a:lnTo>
                        <a:pt x="2" y="49"/>
                      </a:lnTo>
                      <a:lnTo>
                        <a:pt x="2" y="54"/>
                      </a:lnTo>
                      <a:lnTo>
                        <a:pt x="2" y="59"/>
                      </a:lnTo>
                      <a:lnTo>
                        <a:pt x="0" y="61"/>
                      </a:lnTo>
                      <a:lnTo>
                        <a:pt x="165" y="61"/>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46" name="Freeform 62"/>
                <p:cNvSpPr>
                  <a:spLocks/>
                </p:cNvSpPr>
                <p:nvPr/>
              </p:nvSpPr>
              <p:spPr bwMode="auto">
                <a:xfrm>
                  <a:off x="5559" y="3022"/>
                  <a:ext cx="120" cy="45"/>
                </a:xfrm>
                <a:custGeom>
                  <a:avLst/>
                  <a:gdLst>
                    <a:gd name="T0" fmla="*/ 119 w 120"/>
                    <a:gd name="T1" fmla="*/ 44 h 45"/>
                    <a:gd name="T2" fmla="*/ 119 w 120"/>
                    <a:gd name="T3" fmla="*/ 40 h 45"/>
                    <a:gd name="T4" fmla="*/ 117 w 120"/>
                    <a:gd name="T5" fmla="*/ 35 h 45"/>
                    <a:gd name="T6" fmla="*/ 116 w 120"/>
                    <a:gd name="T7" fmla="*/ 30 h 45"/>
                    <a:gd name="T8" fmla="*/ 113 w 120"/>
                    <a:gd name="T9" fmla="*/ 24 h 45"/>
                    <a:gd name="T10" fmla="*/ 108 w 120"/>
                    <a:gd name="T11" fmla="*/ 18 h 45"/>
                    <a:gd name="T12" fmla="*/ 105 w 120"/>
                    <a:gd name="T13" fmla="*/ 15 h 45"/>
                    <a:gd name="T14" fmla="*/ 99 w 120"/>
                    <a:gd name="T15" fmla="*/ 11 h 45"/>
                    <a:gd name="T16" fmla="*/ 93 w 120"/>
                    <a:gd name="T17" fmla="*/ 7 h 45"/>
                    <a:gd name="T18" fmla="*/ 85 w 120"/>
                    <a:gd name="T19" fmla="*/ 4 h 45"/>
                    <a:gd name="T20" fmla="*/ 79 w 120"/>
                    <a:gd name="T21" fmla="*/ 3 h 45"/>
                    <a:gd name="T22" fmla="*/ 73 w 120"/>
                    <a:gd name="T23" fmla="*/ 1 h 45"/>
                    <a:gd name="T24" fmla="*/ 64 w 120"/>
                    <a:gd name="T25" fmla="*/ 0 h 45"/>
                    <a:gd name="T26" fmla="*/ 56 w 120"/>
                    <a:gd name="T27" fmla="*/ 0 h 45"/>
                    <a:gd name="T28" fmla="*/ 49 w 120"/>
                    <a:gd name="T29" fmla="*/ 1 h 45"/>
                    <a:gd name="T30" fmla="*/ 41 w 120"/>
                    <a:gd name="T31" fmla="*/ 2 h 45"/>
                    <a:gd name="T32" fmla="*/ 34 w 120"/>
                    <a:gd name="T33" fmla="*/ 4 h 45"/>
                    <a:gd name="T34" fmla="*/ 27 w 120"/>
                    <a:gd name="T35" fmla="*/ 7 h 45"/>
                    <a:gd name="T36" fmla="*/ 23 w 120"/>
                    <a:gd name="T37" fmla="*/ 9 h 45"/>
                    <a:gd name="T38" fmla="*/ 17 w 120"/>
                    <a:gd name="T39" fmla="*/ 13 h 45"/>
                    <a:gd name="T40" fmla="*/ 14 w 120"/>
                    <a:gd name="T41" fmla="*/ 16 h 45"/>
                    <a:gd name="T42" fmla="*/ 9 w 120"/>
                    <a:gd name="T43" fmla="*/ 20 h 45"/>
                    <a:gd name="T44" fmla="*/ 6 w 120"/>
                    <a:gd name="T45" fmla="*/ 26 h 45"/>
                    <a:gd name="T46" fmla="*/ 5 w 120"/>
                    <a:gd name="T47" fmla="*/ 29 h 45"/>
                    <a:gd name="T48" fmla="*/ 3 w 120"/>
                    <a:gd name="T49" fmla="*/ 32 h 45"/>
                    <a:gd name="T50" fmla="*/ 2 w 120"/>
                    <a:gd name="T51" fmla="*/ 36 h 45"/>
                    <a:gd name="T52" fmla="*/ 0 w 120"/>
                    <a:gd name="T53" fmla="*/ 39 h 45"/>
                    <a:gd name="T54" fmla="*/ 0 w 120"/>
                    <a:gd name="T55" fmla="*/ 43 h 45"/>
                    <a:gd name="T56" fmla="*/ 0 w 120"/>
                    <a:gd name="T57" fmla="*/ 44 h 45"/>
                    <a:gd name="T58" fmla="*/ 119 w 120"/>
                    <a:gd name="T59"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0" h="45">
                      <a:moveTo>
                        <a:pt x="119" y="44"/>
                      </a:moveTo>
                      <a:lnTo>
                        <a:pt x="119" y="40"/>
                      </a:lnTo>
                      <a:lnTo>
                        <a:pt x="117" y="35"/>
                      </a:lnTo>
                      <a:lnTo>
                        <a:pt x="116" y="30"/>
                      </a:lnTo>
                      <a:lnTo>
                        <a:pt x="113" y="24"/>
                      </a:lnTo>
                      <a:lnTo>
                        <a:pt x="108" y="18"/>
                      </a:lnTo>
                      <a:lnTo>
                        <a:pt x="105" y="15"/>
                      </a:lnTo>
                      <a:lnTo>
                        <a:pt x="99" y="11"/>
                      </a:lnTo>
                      <a:lnTo>
                        <a:pt x="93" y="7"/>
                      </a:lnTo>
                      <a:lnTo>
                        <a:pt x="85" y="4"/>
                      </a:lnTo>
                      <a:lnTo>
                        <a:pt x="79" y="3"/>
                      </a:lnTo>
                      <a:lnTo>
                        <a:pt x="73" y="1"/>
                      </a:lnTo>
                      <a:lnTo>
                        <a:pt x="64" y="0"/>
                      </a:lnTo>
                      <a:lnTo>
                        <a:pt x="56" y="0"/>
                      </a:lnTo>
                      <a:lnTo>
                        <a:pt x="49" y="1"/>
                      </a:lnTo>
                      <a:lnTo>
                        <a:pt x="41" y="2"/>
                      </a:lnTo>
                      <a:lnTo>
                        <a:pt x="34" y="4"/>
                      </a:lnTo>
                      <a:lnTo>
                        <a:pt x="27" y="7"/>
                      </a:lnTo>
                      <a:lnTo>
                        <a:pt x="23" y="9"/>
                      </a:lnTo>
                      <a:lnTo>
                        <a:pt x="17" y="13"/>
                      </a:lnTo>
                      <a:lnTo>
                        <a:pt x="14" y="16"/>
                      </a:lnTo>
                      <a:lnTo>
                        <a:pt x="9" y="20"/>
                      </a:lnTo>
                      <a:lnTo>
                        <a:pt x="6" y="26"/>
                      </a:lnTo>
                      <a:lnTo>
                        <a:pt x="5" y="29"/>
                      </a:lnTo>
                      <a:lnTo>
                        <a:pt x="3" y="32"/>
                      </a:lnTo>
                      <a:lnTo>
                        <a:pt x="2" y="36"/>
                      </a:lnTo>
                      <a:lnTo>
                        <a:pt x="0" y="39"/>
                      </a:lnTo>
                      <a:lnTo>
                        <a:pt x="0" y="43"/>
                      </a:lnTo>
                      <a:lnTo>
                        <a:pt x="0" y="44"/>
                      </a:lnTo>
                      <a:lnTo>
                        <a:pt x="119" y="44"/>
                      </a:lnTo>
                    </a:path>
                  </a:pathLst>
                </a:custGeom>
                <a:solidFill>
                  <a:srgbClr val="808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grpSp>
            <p:nvGrpSpPr>
              <p:cNvPr id="17" name="Group 63"/>
              <p:cNvGrpSpPr>
                <a:grpSpLocks/>
              </p:cNvGrpSpPr>
              <p:nvPr/>
            </p:nvGrpSpPr>
            <p:grpSpPr bwMode="auto">
              <a:xfrm>
                <a:off x="5442" y="2904"/>
                <a:ext cx="96" cy="110"/>
                <a:chOff x="5442" y="2904"/>
                <a:chExt cx="96" cy="110"/>
              </a:xfrm>
            </p:grpSpPr>
            <p:sp>
              <p:nvSpPr>
                <p:cNvPr id="42" name="Freeform 64"/>
                <p:cNvSpPr>
                  <a:spLocks/>
                </p:cNvSpPr>
                <p:nvPr/>
              </p:nvSpPr>
              <p:spPr bwMode="auto">
                <a:xfrm>
                  <a:off x="5442" y="2927"/>
                  <a:ext cx="96" cy="74"/>
                </a:xfrm>
                <a:custGeom>
                  <a:avLst/>
                  <a:gdLst>
                    <a:gd name="T0" fmla="*/ 95 w 96"/>
                    <a:gd name="T1" fmla="*/ 39 h 74"/>
                    <a:gd name="T2" fmla="*/ 90 w 96"/>
                    <a:gd name="T3" fmla="*/ 43 h 74"/>
                    <a:gd name="T4" fmla="*/ 86 w 96"/>
                    <a:gd name="T5" fmla="*/ 48 h 74"/>
                    <a:gd name="T6" fmla="*/ 81 w 96"/>
                    <a:gd name="T7" fmla="*/ 52 h 74"/>
                    <a:gd name="T8" fmla="*/ 78 w 96"/>
                    <a:gd name="T9" fmla="*/ 55 h 74"/>
                    <a:gd name="T10" fmla="*/ 74 w 96"/>
                    <a:gd name="T11" fmla="*/ 59 h 74"/>
                    <a:gd name="T12" fmla="*/ 70 w 96"/>
                    <a:gd name="T13" fmla="*/ 62 h 74"/>
                    <a:gd name="T14" fmla="*/ 67 w 96"/>
                    <a:gd name="T15" fmla="*/ 65 h 74"/>
                    <a:gd name="T16" fmla="*/ 64 w 96"/>
                    <a:gd name="T17" fmla="*/ 68 h 74"/>
                    <a:gd name="T18" fmla="*/ 61 w 96"/>
                    <a:gd name="T19" fmla="*/ 70 h 74"/>
                    <a:gd name="T20" fmla="*/ 58 w 96"/>
                    <a:gd name="T21" fmla="*/ 72 h 74"/>
                    <a:gd name="T22" fmla="*/ 54 w 96"/>
                    <a:gd name="T23" fmla="*/ 72 h 74"/>
                    <a:gd name="T24" fmla="*/ 51 w 96"/>
                    <a:gd name="T25" fmla="*/ 73 h 74"/>
                    <a:gd name="T26" fmla="*/ 46 w 96"/>
                    <a:gd name="T27" fmla="*/ 72 h 74"/>
                    <a:gd name="T28" fmla="*/ 41 w 96"/>
                    <a:gd name="T29" fmla="*/ 72 h 74"/>
                    <a:gd name="T30" fmla="*/ 38 w 96"/>
                    <a:gd name="T31" fmla="*/ 70 h 74"/>
                    <a:gd name="T32" fmla="*/ 37 w 96"/>
                    <a:gd name="T33" fmla="*/ 69 h 74"/>
                    <a:gd name="T34" fmla="*/ 34 w 96"/>
                    <a:gd name="T35" fmla="*/ 67 h 74"/>
                    <a:gd name="T36" fmla="*/ 29 w 96"/>
                    <a:gd name="T37" fmla="*/ 63 h 74"/>
                    <a:gd name="T38" fmla="*/ 26 w 96"/>
                    <a:gd name="T39" fmla="*/ 60 h 74"/>
                    <a:gd name="T40" fmla="*/ 23 w 96"/>
                    <a:gd name="T41" fmla="*/ 56 h 74"/>
                    <a:gd name="T42" fmla="*/ 20 w 96"/>
                    <a:gd name="T43" fmla="*/ 52 h 74"/>
                    <a:gd name="T44" fmla="*/ 17 w 96"/>
                    <a:gd name="T45" fmla="*/ 48 h 74"/>
                    <a:gd name="T46" fmla="*/ 15 w 96"/>
                    <a:gd name="T47" fmla="*/ 43 h 74"/>
                    <a:gd name="T48" fmla="*/ 14 w 96"/>
                    <a:gd name="T49" fmla="*/ 37 h 74"/>
                    <a:gd name="T50" fmla="*/ 14 w 96"/>
                    <a:gd name="T51" fmla="*/ 32 h 74"/>
                    <a:gd name="T52" fmla="*/ 14 w 96"/>
                    <a:gd name="T53" fmla="*/ 27 h 74"/>
                    <a:gd name="T54" fmla="*/ 12 w 96"/>
                    <a:gd name="T55" fmla="*/ 22 h 74"/>
                    <a:gd name="T56" fmla="*/ 11 w 96"/>
                    <a:gd name="T57" fmla="*/ 18 h 74"/>
                    <a:gd name="T58" fmla="*/ 9 w 96"/>
                    <a:gd name="T59" fmla="*/ 15 h 74"/>
                    <a:gd name="T60" fmla="*/ 8 w 96"/>
                    <a:gd name="T61" fmla="*/ 12 h 74"/>
                    <a:gd name="T62" fmla="*/ 6 w 96"/>
                    <a:gd name="T63" fmla="*/ 7 h 74"/>
                    <a:gd name="T64" fmla="*/ 3 w 96"/>
                    <a:gd name="T65" fmla="*/ 3 h 74"/>
                    <a:gd name="T66" fmla="*/ 0 w 96"/>
                    <a:gd name="T67"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6" h="74">
                      <a:moveTo>
                        <a:pt x="95" y="39"/>
                      </a:moveTo>
                      <a:lnTo>
                        <a:pt x="90" y="43"/>
                      </a:lnTo>
                      <a:lnTo>
                        <a:pt x="86" y="48"/>
                      </a:lnTo>
                      <a:lnTo>
                        <a:pt x="81" y="52"/>
                      </a:lnTo>
                      <a:lnTo>
                        <a:pt x="78" y="55"/>
                      </a:lnTo>
                      <a:lnTo>
                        <a:pt x="74" y="59"/>
                      </a:lnTo>
                      <a:lnTo>
                        <a:pt x="70" y="62"/>
                      </a:lnTo>
                      <a:lnTo>
                        <a:pt x="67" y="65"/>
                      </a:lnTo>
                      <a:lnTo>
                        <a:pt x="64" y="68"/>
                      </a:lnTo>
                      <a:lnTo>
                        <a:pt x="61" y="70"/>
                      </a:lnTo>
                      <a:lnTo>
                        <a:pt x="58" y="72"/>
                      </a:lnTo>
                      <a:lnTo>
                        <a:pt x="54" y="72"/>
                      </a:lnTo>
                      <a:lnTo>
                        <a:pt x="51" y="73"/>
                      </a:lnTo>
                      <a:lnTo>
                        <a:pt x="46" y="72"/>
                      </a:lnTo>
                      <a:lnTo>
                        <a:pt x="41" y="72"/>
                      </a:lnTo>
                      <a:lnTo>
                        <a:pt x="38" y="70"/>
                      </a:lnTo>
                      <a:lnTo>
                        <a:pt x="37" y="69"/>
                      </a:lnTo>
                      <a:lnTo>
                        <a:pt x="34" y="67"/>
                      </a:lnTo>
                      <a:lnTo>
                        <a:pt x="29" y="63"/>
                      </a:lnTo>
                      <a:lnTo>
                        <a:pt x="26" y="60"/>
                      </a:lnTo>
                      <a:lnTo>
                        <a:pt x="23" y="56"/>
                      </a:lnTo>
                      <a:lnTo>
                        <a:pt x="20" y="52"/>
                      </a:lnTo>
                      <a:lnTo>
                        <a:pt x="17" y="48"/>
                      </a:lnTo>
                      <a:lnTo>
                        <a:pt x="15" y="43"/>
                      </a:lnTo>
                      <a:lnTo>
                        <a:pt x="14" y="37"/>
                      </a:lnTo>
                      <a:lnTo>
                        <a:pt x="14" y="32"/>
                      </a:lnTo>
                      <a:lnTo>
                        <a:pt x="14" y="27"/>
                      </a:lnTo>
                      <a:lnTo>
                        <a:pt x="12" y="22"/>
                      </a:lnTo>
                      <a:lnTo>
                        <a:pt x="11" y="18"/>
                      </a:lnTo>
                      <a:lnTo>
                        <a:pt x="9" y="15"/>
                      </a:lnTo>
                      <a:lnTo>
                        <a:pt x="8" y="12"/>
                      </a:lnTo>
                      <a:lnTo>
                        <a:pt x="6" y="7"/>
                      </a:lnTo>
                      <a:lnTo>
                        <a:pt x="3" y="3"/>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43" name="Freeform 65"/>
                <p:cNvSpPr>
                  <a:spLocks/>
                </p:cNvSpPr>
                <p:nvPr/>
              </p:nvSpPr>
              <p:spPr bwMode="auto">
                <a:xfrm>
                  <a:off x="5442" y="2904"/>
                  <a:ext cx="96" cy="110"/>
                </a:xfrm>
                <a:custGeom>
                  <a:avLst/>
                  <a:gdLst>
                    <a:gd name="T0" fmla="*/ 95 w 96"/>
                    <a:gd name="T1" fmla="*/ 75 h 110"/>
                    <a:gd name="T2" fmla="*/ 92 w 96"/>
                    <a:gd name="T3" fmla="*/ 76 h 110"/>
                    <a:gd name="T4" fmla="*/ 90 w 96"/>
                    <a:gd name="T5" fmla="*/ 78 h 110"/>
                    <a:gd name="T6" fmla="*/ 87 w 96"/>
                    <a:gd name="T7" fmla="*/ 80 h 110"/>
                    <a:gd name="T8" fmla="*/ 84 w 96"/>
                    <a:gd name="T9" fmla="*/ 83 h 110"/>
                    <a:gd name="T10" fmla="*/ 83 w 96"/>
                    <a:gd name="T11" fmla="*/ 85 h 110"/>
                    <a:gd name="T12" fmla="*/ 81 w 96"/>
                    <a:gd name="T13" fmla="*/ 88 h 110"/>
                    <a:gd name="T14" fmla="*/ 78 w 96"/>
                    <a:gd name="T15" fmla="*/ 93 h 110"/>
                    <a:gd name="T16" fmla="*/ 74 w 96"/>
                    <a:gd name="T17" fmla="*/ 98 h 110"/>
                    <a:gd name="T18" fmla="*/ 70 w 96"/>
                    <a:gd name="T19" fmla="*/ 101 h 110"/>
                    <a:gd name="T20" fmla="*/ 66 w 96"/>
                    <a:gd name="T21" fmla="*/ 103 h 110"/>
                    <a:gd name="T22" fmla="*/ 63 w 96"/>
                    <a:gd name="T23" fmla="*/ 105 h 110"/>
                    <a:gd name="T24" fmla="*/ 61 w 96"/>
                    <a:gd name="T25" fmla="*/ 106 h 110"/>
                    <a:gd name="T26" fmla="*/ 58 w 96"/>
                    <a:gd name="T27" fmla="*/ 106 h 110"/>
                    <a:gd name="T28" fmla="*/ 54 w 96"/>
                    <a:gd name="T29" fmla="*/ 108 h 110"/>
                    <a:gd name="T30" fmla="*/ 51 w 96"/>
                    <a:gd name="T31" fmla="*/ 109 h 110"/>
                    <a:gd name="T32" fmla="*/ 48 w 96"/>
                    <a:gd name="T33" fmla="*/ 109 h 110"/>
                    <a:gd name="T34" fmla="*/ 43 w 96"/>
                    <a:gd name="T35" fmla="*/ 109 h 110"/>
                    <a:gd name="T36" fmla="*/ 40 w 96"/>
                    <a:gd name="T37" fmla="*/ 108 h 110"/>
                    <a:gd name="T38" fmla="*/ 37 w 96"/>
                    <a:gd name="T39" fmla="*/ 107 h 110"/>
                    <a:gd name="T40" fmla="*/ 32 w 96"/>
                    <a:gd name="T41" fmla="*/ 106 h 110"/>
                    <a:gd name="T42" fmla="*/ 29 w 96"/>
                    <a:gd name="T43" fmla="*/ 104 h 110"/>
                    <a:gd name="T44" fmla="*/ 26 w 96"/>
                    <a:gd name="T45" fmla="*/ 102 h 110"/>
                    <a:gd name="T46" fmla="*/ 25 w 96"/>
                    <a:gd name="T47" fmla="*/ 101 h 110"/>
                    <a:gd name="T48" fmla="*/ 23 w 96"/>
                    <a:gd name="T49" fmla="*/ 100 h 110"/>
                    <a:gd name="T50" fmla="*/ 20 w 96"/>
                    <a:gd name="T51" fmla="*/ 98 h 110"/>
                    <a:gd name="T52" fmla="*/ 18 w 96"/>
                    <a:gd name="T53" fmla="*/ 95 h 110"/>
                    <a:gd name="T54" fmla="*/ 17 w 96"/>
                    <a:gd name="T55" fmla="*/ 92 h 110"/>
                    <a:gd name="T56" fmla="*/ 15 w 96"/>
                    <a:gd name="T57" fmla="*/ 89 h 110"/>
                    <a:gd name="T58" fmla="*/ 14 w 96"/>
                    <a:gd name="T59" fmla="*/ 85 h 110"/>
                    <a:gd name="T60" fmla="*/ 12 w 96"/>
                    <a:gd name="T61" fmla="*/ 81 h 110"/>
                    <a:gd name="T62" fmla="*/ 11 w 96"/>
                    <a:gd name="T63" fmla="*/ 78 h 110"/>
                    <a:gd name="T64" fmla="*/ 11 w 96"/>
                    <a:gd name="T65" fmla="*/ 73 h 110"/>
                    <a:gd name="T66" fmla="*/ 9 w 96"/>
                    <a:gd name="T67" fmla="*/ 69 h 110"/>
                    <a:gd name="T68" fmla="*/ 8 w 96"/>
                    <a:gd name="T69" fmla="*/ 65 h 110"/>
                    <a:gd name="T70" fmla="*/ 6 w 96"/>
                    <a:gd name="T71" fmla="*/ 62 h 110"/>
                    <a:gd name="T72" fmla="*/ 5 w 96"/>
                    <a:gd name="T73" fmla="*/ 58 h 110"/>
                    <a:gd name="T74" fmla="*/ 5 w 96"/>
                    <a:gd name="T75" fmla="*/ 53 h 110"/>
                    <a:gd name="T76" fmla="*/ 5 w 96"/>
                    <a:gd name="T77" fmla="*/ 49 h 110"/>
                    <a:gd name="T78" fmla="*/ 5 w 96"/>
                    <a:gd name="T79" fmla="*/ 43 h 110"/>
                    <a:gd name="T80" fmla="*/ 5 w 96"/>
                    <a:gd name="T81" fmla="*/ 22 h 110"/>
                    <a:gd name="T82" fmla="*/ 6 w 96"/>
                    <a:gd name="T83" fmla="*/ 12 h 110"/>
                    <a:gd name="T84" fmla="*/ 6 w 96"/>
                    <a:gd name="T85" fmla="*/ 9 h 110"/>
                    <a:gd name="T86" fmla="*/ 6 w 96"/>
                    <a:gd name="T87" fmla="*/ 7 h 110"/>
                    <a:gd name="T88" fmla="*/ 5 w 96"/>
                    <a:gd name="T89" fmla="*/ 4 h 110"/>
                    <a:gd name="T90" fmla="*/ 3 w 96"/>
                    <a:gd name="T91" fmla="*/ 2 h 110"/>
                    <a:gd name="T92" fmla="*/ 0 w 96"/>
                    <a:gd name="T9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6" h="110">
                      <a:moveTo>
                        <a:pt x="95" y="75"/>
                      </a:moveTo>
                      <a:lnTo>
                        <a:pt x="92" y="76"/>
                      </a:lnTo>
                      <a:lnTo>
                        <a:pt x="90" y="78"/>
                      </a:lnTo>
                      <a:lnTo>
                        <a:pt x="87" y="80"/>
                      </a:lnTo>
                      <a:lnTo>
                        <a:pt x="84" y="83"/>
                      </a:lnTo>
                      <a:lnTo>
                        <a:pt x="83" y="85"/>
                      </a:lnTo>
                      <a:lnTo>
                        <a:pt x="81" y="88"/>
                      </a:lnTo>
                      <a:lnTo>
                        <a:pt x="78" y="93"/>
                      </a:lnTo>
                      <a:lnTo>
                        <a:pt x="74" y="98"/>
                      </a:lnTo>
                      <a:lnTo>
                        <a:pt x="70" y="101"/>
                      </a:lnTo>
                      <a:lnTo>
                        <a:pt x="66" y="103"/>
                      </a:lnTo>
                      <a:lnTo>
                        <a:pt x="63" y="105"/>
                      </a:lnTo>
                      <a:lnTo>
                        <a:pt x="61" y="106"/>
                      </a:lnTo>
                      <a:lnTo>
                        <a:pt x="58" y="106"/>
                      </a:lnTo>
                      <a:lnTo>
                        <a:pt x="54" y="108"/>
                      </a:lnTo>
                      <a:lnTo>
                        <a:pt x="51" y="109"/>
                      </a:lnTo>
                      <a:lnTo>
                        <a:pt x="48" y="109"/>
                      </a:lnTo>
                      <a:lnTo>
                        <a:pt x="43" y="109"/>
                      </a:lnTo>
                      <a:lnTo>
                        <a:pt x="40" y="108"/>
                      </a:lnTo>
                      <a:lnTo>
                        <a:pt x="37" y="107"/>
                      </a:lnTo>
                      <a:lnTo>
                        <a:pt x="32" y="106"/>
                      </a:lnTo>
                      <a:lnTo>
                        <a:pt x="29" y="104"/>
                      </a:lnTo>
                      <a:lnTo>
                        <a:pt x="26" y="102"/>
                      </a:lnTo>
                      <a:lnTo>
                        <a:pt x="25" y="101"/>
                      </a:lnTo>
                      <a:lnTo>
                        <a:pt x="23" y="100"/>
                      </a:lnTo>
                      <a:lnTo>
                        <a:pt x="20" y="98"/>
                      </a:lnTo>
                      <a:lnTo>
                        <a:pt x="18" y="95"/>
                      </a:lnTo>
                      <a:lnTo>
                        <a:pt x="17" y="92"/>
                      </a:lnTo>
                      <a:lnTo>
                        <a:pt x="15" y="89"/>
                      </a:lnTo>
                      <a:lnTo>
                        <a:pt x="14" y="85"/>
                      </a:lnTo>
                      <a:lnTo>
                        <a:pt x="12" y="81"/>
                      </a:lnTo>
                      <a:lnTo>
                        <a:pt x="11" y="78"/>
                      </a:lnTo>
                      <a:lnTo>
                        <a:pt x="11" y="73"/>
                      </a:lnTo>
                      <a:lnTo>
                        <a:pt x="9" y="69"/>
                      </a:lnTo>
                      <a:lnTo>
                        <a:pt x="8" y="65"/>
                      </a:lnTo>
                      <a:lnTo>
                        <a:pt x="6" y="62"/>
                      </a:lnTo>
                      <a:lnTo>
                        <a:pt x="5" y="58"/>
                      </a:lnTo>
                      <a:lnTo>
                        <a:pt x="5" y="53"/>
                      </a:lnTo>
                      <a:lnTo>
                        <a:pt x="5" y="49"/>
                      </a:lnTo>
                      <a:lnTo>
                        <a:pt x="5" y="43"/>
                      </a:lnTo>
                      <a:lnTo>
                        <a:pt x="5" y="22"/>
                      </a:lnTo>
                      <a:lnTo>
                        <a:pt x="6" y="12"/>
                      </a:lnTo>
                      <a:lnTo>
                        <a:pt x="6" y="9"/>
                      </a:lnTo>
                      <a:lnTo>
                        <a:pt x="6" y="7"/>
                      </a:lnTo>
                      <a:lnTo>
                        <a:pt x="5" y="4"/>
                      </a:lnTo>
                      <a:lnTo>
                        <a:pt x="3" y="2"/>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44" name="Arc 66"/>
                <p:cNvSpPr>
                  <a:spLocks/>
                </p:cNvSpPr>
                <p:nvPr/>
              </p:nvSpPr>
              <p:spPr bwMode="auto">
                <a:xfrm>
                  <a:off x="5451" y="2922"/>
                  <a:ext cx="7" cy="74"/>
                </a:xfrm>
                <a:custGeom>
                  <a:avLst/>
                  <a:gdLst>
                    <a:gd name="G0" fmla="+- 3284 0 0"/>
                    <a:gd name="G1" fmla="+- 21600 0 0"/>
                    <a:gd name="G2" fmla="+- 21600 0 0"/>
                    <a:gd name="T0" fmla="*/ 0 w 24884"/>
                    <a:gd name="T1" fmla="*/ 251 h 43200"/>
                    <a:gd name="T2" fmla="*/ 0 w 24884"/>
                    <a:gd name="T3" fmla="*/ 42949 h 43200"/>
                    <a:gd name="T4" fmla="*/ 3284 w 24884"/>
                    <a:gd name="T5" fmla="*/ 21600 h 43200"/>
                  </a:gdLst>
                  <a:ahLst/>
                  <a:cxnLst>
                    <a:cxn ang="0">
                      <a:pos x="T0" y="T1"/>
                    </a:cxn>
                    <a:cxn ang="0">
                      <a:pos x="T2" y="T3"/>
                    </a:cxn>
                    <a:cxn ang="0">
                      <a:pos x="T4" y="T5"/>
                    </a:cxn>
                  </a:cxnLst>
                  <a:rect l="0" t="0" r="r" b="b"/>
                  <a:pathLst>
                    <a:path w="24884" h="43200" fill="none" extrusionOk="0">
                      <a:moveTo>
                        <a:pt x="0" y="251"/>
                      </a:moveTo>
                      <a:cubicBezTo>
                        <a:pt x="1086" y="83"/>
                        <a:pt x="2184" y="-1"/>
                        <a:pt x="3284" y="0"/>
                      </a:cubicBezTo>
                      <a:cubicBezTo>
                        <a:pt x="15213" y="0"/>
                        <a:pt x="24884" y="9670"/>
                        <a:pt x="24884" y="21600"/>
                      </a:cubicBezTo>
                      <a:cubicBezTo>
                        <a:pt x="24884" y="33529"/>
                        <a:pt x="15213" y="43200"/>
                        <a:pt x="3284" y="43200"/>
                      </a:cubicBezTo>
                      <a:cubicBezTo>
                        <a:pt x="2184" y="43200"/>
                        <a:pt x="1086" y="43116"/>
                        <a:pt x="0" y="42948"/>
                      </a:cubicBezTo>
                    </a:path>
                    <a:path w="24884" h="43200" stroke="0" extrusionOk="0">
                      <a:moveTo>
                        <a:pt x="0" y="251"/>
                      </a:moveTo>
                      <a:cubicBezTo>
                        <a:pt x="1086" y="83"/>
                        <a:pt x="2184" y="-1"/>
                        <a:pt x="3284" y="0"/>
                      </a:cubicBezTo>
                      <a:cubicBezTo>
                        <a:pt x="15213" y="0"/>
                        <a:pt x="24884" y="9670"/>
                        <a:pt x="24884" y="21600"/>
                      </a:cubicBezTo>
                      <a:cubicBezTo>
                        <a:pt x="24884" y="33529"/>
                        <a:pt x="15213" y="43200"/>
                        <a:pt x="3284" y="43200"/>
                      </a:cubicBezTo>
                      <a:cubicBezTo>
                        <a:pt x="2184" y="43200"/>
                        <a:pt x="1086" y="43116"/>
                        <a:pt x="0" y="42948"/>
                      </a:cubicBezTo>
                      <a:lnTo>
                        <a:pt x="3284" y="21600"/>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grpSp>
          <p:grpSp>
            <p:nvGrpSpPr>
              <p:cNvPr id="18" name="Group 67"/>
              <p:cNvGrpSpPr>
                <a:grpSpLocks/>
              </p:cNvGrpSpPr>
              <p:nvPr/>
            </p:nvGrpSpPr>
            <p:grpSpPr bwMode="auto">
              <a:xfrm>
                <a:off x="5236" y="3021"/>
                <a:ext cx="311" cy="76"/>
                <a:chOff x="5236" y="3021"/>
                <a:chExt cx="311" cy="76"/>
              </a:xfrm>
            </p:grpSpPr>
            <p:sp>
              <p:nvSpPr>
                <p:cNvPr id="32" name="Line 68"/>
                <p:cNvSpPr>
                  <a:spLocks noChangeShapeType="1"/>
                </p:cNvSpPr>
                <p:nvPr/>
              </p:nvSpPr>
              <p:spPr bwMode="auto">
                <a:xfrm>
                  <a:off x="5236" y="3056"/>
                  <a:ext cx="0" cy="41"/>
                </a:xfrm>
                <a:prstGeom prst="line">
                  <a:avLst/>
                </a:prstGeom>
                <a:noFill/>
                <a:ln w="12700">
                  <a:solidFill>
                    <a:srgbClr val="20202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3" name="Freeform 69"/>
                <p:cNvSpPr>
                  <a:spLocks/>
                </p:cNvSpPr>
                <p:nvPr/>
              </p:nvSpPr>
              <p:spPr bwMode="auto">
                <a:xfrm>
                  <a:off x="5236" y="3030"/>
                  <a:ext cx="311" cy="37"/>
                </a:xfrm>
                <a:custGeom>
                  <a:avLst/>
                  <a:gdLst>
                    <a:gd name="T0" fmla="*/ 310 w 311"/>
                    <a:gd name="T1" fmla="*/ 0 h 37"/>
                    <a:gd name="T2" fmla="*/ 0 w 311"/>
                    <a:gd name="T3" fmla="*/ 0 h 37"/>
                    <a:gd name="T4" fmla="*/ 0 w 311"/>
                    <a:gd name="T5" fmla="*/ 36 h 37"/>
                    <a:gd name="T6" fmla="*/ 310 w 311"/>
                    <a:gd name="T7" fmla="*/ 36 h 37"/>
                    <a:gd name="T8" fmla="*/ 310 w 311"/>
                    <a:gd name="T9" fmla="*/ 0 h 37"/>
                  </a:gdLst>
                  <a:ahLst/>
                  <a:cxnLst>
                    <a:cxn ang="0">
                      <a:pos x="T0" y="T1"/>
                    </a:cxn>
                    <a:cxn ang="0">
                      <a:pos x="T2" y="T3"/>
                    </a:cxn>
                    <a:cxn ang="0">
                      <a:pos x="T4" y="T5"/>
                    </a:cxn>
                    <a:cxn ang="0">
                      <a:pos x="T6" y="T7"/>
                    </a:cxn>
                    <a:cxn ang="0">
                      <a:pos x="T8" y="T9"/>
                    </a:cxn>
                  </a:cxnLst>
                  <a:rect l="0" t="0" r="r" b="b"/>
                  <a:pathLst>
                    <a:path w="311" h="37">
                      <a:moveTo>
                        <a:pt x="310" y="0"/>
                      </a:moveTo>
                      <a:lnTo>
                        <a:pt x="0" y="0"/>
                      </a:lnTo>
                      <a:lnTo>
                        <a:pt x="0" y="36"/>
                      </a:lnTo>
                      <a:lnTo>
                        <a:pt x="310" y="36"/>
                      </a:lnTo>
                      <a:lnTo>
                        <a:pt x="310" y="0"/>
                      </a:lnTo>
                    </a:path>
                  </a:pathLst>
                </a:custGeom>
                <a:solidFill>
                  <a:srgbClr val="A00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nvGrpSpPr>
                <p:cNvPr id="34" name="Group 70"/>
                <p:cNvGrpSpPr>
                  <a:grpSpLocks/>
                </p:cNvGrpSpPr>
                <p:nvPr/>
              </p:nvGrpSpPr>
              <p:grpSpPr bwMode="auto">
                <a:xfrm>
                  <a:off x="5467" y="3030"/>
                  <a:ext cx="68" cy="46"/>
                  <a:chOff x="5467" y="3030"/>
                  <a:chExt cx="68" cy="46"/>
                </a:xfrm>
              </p:grpSpPr>
              <p:sp>
                <p:nvSpPr>
                  <p:cNvPr id="36" name="Freeform 71"/>
                  <p:cNvSpPr>
                    <a:spLocks/>
                  </p:cNvSpPr>
                  <p:nvPr/>
                </p:nvSpPr>
                <p:spPr bwMode="auto">
                  <a:xfrm>
                    <a:off x="5467" y="3030"/>
                    <a:ext cx="68" cy="46"/>
                  </a:xfrm>
                  <a:custGeom>
                    <a:avLst/>
                    <a:gdLst>
                      <a:gd name="T0" fmla="*/ 67 w 68"/>
                      <a:gd name="T1" fmla="*/ 0 h 46"/>
                      <a:gd name="T2" fmla="*/ 0 w 68"/>
                      <a:gd name="T3" fmla="*/ 0 h 46"/>
                      <a:gd name="T4" fmla="*/ 0 w 68"/>
                      <a:gd name="T5" fmla="*/ 45 h 46"/>
                      <a:gd name="T6" fmla="*/ 67 w 68"/>
                      <a:gd name="T7" fmla="*/ 45 h 46"/>
                      <a:gd name="T8" fmla="*/ 67 w 68"/>
                      <a:gd name="T9" fmla="*/ 0 h 46"/>
                    </a:gdLst>
                    <a:ahLst/>
                    <a:cxnLst>
                      <a:cxn ang="0">
                        <a:pos x="T0" y="T1"/>
                      </a:cxn>
                      <a:cxn ang="0">
                        <a:pos x="T2" y="T3"/>
                      </a:cxn>
                      <a:cxn ang="0">
                        <a:pos x="T4" y="T5"/>
                      </a:cxn>
                      <a:cxn ang="0">
                        <a:pos x="T6" y="T7"/>
                      </a:cxn>
                      <a:cxn ang="0">
                        <a:pos x="T8" y="T9"/>
                      </a:cxn>
                    </a:cxnLst>
                    <a:rect l="0" t="0" r="r" b="b"/>
                    <a:pathLst>
                      <a:path w="68" h="46">
                        <a:moveTo>
                          <a:pt x="67" y="0"/>
                        </a:moveTo>
                        <a:lnTo>
                          <a:pt x="0" y="0"/>
                        </a:lnTo>
                        <a:lnTo>
                          <a:pt x="0" y="45"/>
                        </a:lnTo>
                        <a:lnTo>
                          <a:pt x="67" y="45"/>
                        </a:lnTo>
                        <a:lnTo>
                          <a:pt x="67"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nvGrpSpPr>
                  <p:cNvPr id="37" name="Group 72"/>
                  <p:cNvGrpSpPr>
                    <a:grpSpLocks/>
                  </p:cNvGrpSpPr>
                  <p:nvPr/>
                </p:nvGrpSpPr>
                <p:grpSpPr bwMode="auto">
                  <a:xfrm>
                    <a:off x="5476" y="3034"/>
                    <a:ext cx="48" cy="39"/>
                    <a:chOff x="5476" y="3034"/>
                    <a:chExt cx="48" cy="39"/>
                  </a:xfrm>
                </p:grpSpPr>
                <p:sp>
                  <p:nvSpPr>
                    <p:cNvPr id="38" name="Line 73"/>
                    <p:cNvSpPr>
                      <a:spLocks noChangeShapeType="1"/>
                    </p:cNvSpPr>
                    <p:nvPr/>
                  </p:nvSpPr>
                  <p:spPr bwMode="auto">
                    <a:xfrm>
                      <a:off x="5524" y="3034"/>
                      <a:ext cx="0" cy="3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9" name="Line 74"/>
                    <p:cNvSpPr>
                      <a:spLocks noChangeShapeType="1"/>
                    </p:cNvSpPr>
                    <p:nvPr/>
                  </p:nvSpPr>
                  <p:spPr bwMode="auto">
                    <a:xfrm>
                      <a:off x="5517" y="3034"/>
                      <a:ext cx="0" cy="3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40" name="Line 75"/>
                    <p:cNvSpPr>
                      <a:spLocks noChangeShapeType="1"/>
                    </p:cNvSpPr>
                    <p:nvPr/>
                  </p:nvSpPr>
                  <p:spPr bwMode="auto">
                    <a:xfrm>
                      <a:off x="5482" y="3034"/>
                      <a:ext cx="0" cy="3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41" name="Line 76"/>
                    <p:cNvSpPr>
                      <a:spLocks noChangeShapeType="1"/>
                    </p:cNvSpPr>
                    <p:nvPr/>
                  </p:nvSpPr>
                  <p:spPr bwMode="auto">
                    <a:xfrm>
                      <a:off x="5476" y="3034"/>
                      <a:ext cx="0" cy="3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grpSp>
            </p:grpSp>
            <p:sp>
              <p:nvSpPr>
                <p:cNvPr id="35" name="Freeform 77"/>
                <p:cNvSpPr>
                  <a:spLocks/>
                </p:cNvSpPr>
                <p:nvPr/>
              </p:nvSpPr>
              <p:spPr bwMode="auto">
                <a:xfrm>
                  <a:off x="5318" y="3021"/>
                  <a:ext cx="84" cy="10"/>
                </a:xfrm>
                <a:custGeom>
                  <a:avLst/>
                  <a:gdLst>
                    <a:gd name="T0" fmla="*/ 83 w 84"/>
                    <a:gd name="T1" fmla="*/ 0 h 10"/>
                    <a:gd name="T2" fmla="*/ 0 w 84"/>
                    <a:gd name="T3" fmla="*/ 0 h 10"/>
                    <a:gd name="T4" fmla="*/ 0 w 84"/>
                    <a:gd name="T5" fmla="*/ 5 h 10"/>
                    <a:gd name="T6" fmla="*/ 21 w 84"/>
                    <a:gd name="T7" fmla="*/ 5 h 10"/>
                    <a:gd name="T8" fmla="*/ 21 w 84"/>
                    <a:gd name="T9" fmla="*/ 9 h 10"/>
                    <a:gd name="T10" fmla="*/ 62 w 84"/>
                    <a:gd name="T11" fmla="*/ 9 h 10"/>
                    <a:gd name="T12" fmla="*/ 62 w 84"/>
                    <a:gd name="T13" fmla="*/ 5 h 10"/>
                    <a:gd name="T14" fmla="*/ 83 w 84"/>
                    <a:gd name="T15" fmla="*/ 6 h 10"/>
                    <a:gd name="T16" fmla="*/ 83 w 84"/>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0">
                      <a:moveTo>
                        <a:pt x="83" y="0"/>
                      </a:moveTo>
                      <a:lnTo>
                        <a:pt x="0" y="0"/>
                      </a:lnTo>
                      <a:lnTo>
                        <a:pt x="0" y="5"/>
                      </a:lnTo>
                      <a:lnTo>
                        <a:pt x="21" y="5"/>
                      </a:lnTo>
                      <a:lnTo>
                        <a:pt x="21" y="9"/>
                      </a:lnTo>
                      <a:lnTo>
                        <a:pt x="62" y="9"/>
                      </a:lnTo>
                      <a:lnTo>
                        <a:pt x="62" y="5"/>
                      </a:lnTo>
                      <a:lnTo>
                        <a:pt x="83" y="6"/>
                      </a:lnTo>
                      <a:lnTo>
                        <a:pt x="83" y="0"/>
                      </a:lnTo>
                    </a:path>
                  </a:pathLst>
                </a:custGeom>
                <a:solidFill>
                  <a:srgbClr val="40404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grpSp>
            <p:nvGrpSpPr>
              <p:cNvPr id="19" name="Group 78"/>
              <p:cNvGrpSpPr>
                <a:grpSpLocks/>
              </p:cNvGrpSpPr>
              <p:nvPr/>
            </p:nvGrpSpPr>
            <p:grpSpPr bwMode="auto">
              <a:xfrm>
                <a:off x="5270" y="3033"/>
                <a:ext cx="399" cy="74"/>
                <a:chOff x="5270" y="3033"/>
                <a:chExt cx="399" cy="74"/>
              </a:xfrm>
            </p:grpSpPr>
            <p:grpSp>
              <p:nvGrpSpPr>
                <p:cNvPr id="20" name="Group 79"/>
                <p:cNvGrpSpPr>
                  <a:grpSpLocks/>
                </p:cNvGrpSpPr>
                <p:nvPr/>
              </p:nvGrpSpPr>
              <p:grpSpPr bwMode="auto">
                <a:xfrm>
                  <a:off x="5372" y="3033"/>
                  <a:ext cx="88" cy="74"/>
                  <a:chOff x="5372" y="3033"/>
                  <a:chExt cx="88" cy="74"/>
                </a:xfrm>
              </p:grpSpPr>
              <p:sp>
                <p:nvSpPr>
                  <p:cNvPr id="29" name="Oval 80"/>
                  <p:cNvSpPr>
                    <a:spLocks noChangeArrowheads="1"/>
                  </p:cNvSpPr>
                  <p:nvPr/>
                </p:nvSpPr>
                <p:spPr bwMode="auto">
                  <a:xfrm>
                    <a:off x="5372" y="3033"/>
                    <a:ext cx="88" cy="74"/>
                  </a:xfrm>
                  <a:prstGeom prst="ellipse">
                    <a:avLst/>
                  </a:prstGeom>
                  <a:solidFill>
                    <a:srgbClr val="20202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0" name="Oval 81"/>
                  <p:cNvSpPr>
                    <a:spLocks noChangeArrowheads="1"/>
                  </p:cNvSpPr>
                  <p:nvPr/>
                </p:nvSpPr>
                <p:spPr bwMode="auto">
                  <a:xfrm>
                    <a:off x="5390" y="3047"/>
                    <a:ext cx="54" cy="47"/>
                  </a:xfrm>
                  <a:prstGeom prst="ellipse">
                    <a:avLst/>
                  </a:prstGeom>
                  <a:solidFill>
                    <a:srgbClr val="A0A0A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1" name="Oval 82"/>
                  <p:cNvSpPr>
                    <a:spLocks noChangeArrowheads="1"/>
                  </p:cNvSpPr>
                  <p:nvPr/>
                </p:nvSpPr>
                <p:spPr bwMode="auto">
                  <a:xfrm>
                    <a:off x="5410" y="3064"/>
                    <a:ext cx="15" cy="13"/>
                  </a:xfrm>
                  <a:prstGeom prst="ellipse">
                    <a:avLst/>
                  </a:prstGeom>
                  <a:solidFill>
                    <a:srgbClr val="60606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grpSp>
            <p:grpSp>
              <p:nvGrpSpPr>
                <p:cNvPr id="21" name="Group 83"/>
                <p:cNvGrpSpPr>
                  <a:grpSpLocks/>
                </p:cNvGrpSpPr>
                <p:nvPr/>
              </p:nvGrpSpPr>
              <p:grpSpPr bwMode="auto">
                <a:xfrm>
                  <a:off x="5270" y="3033"/>
                  <a:ext cx="86" cy="74"/>
                  <a:chOff x="5270" y="3033"/>
                  <a:chExt cx="86" cy="74"/>
                </a:xfrm>
              </p:grpSpPr>
              <p:sp>
                <p:nvSpPr>
                  <p:cNvPr id="26" name="Oval 84"/>
                  <p:cNvSpPr>
                    <a:spLocks noChangeArrowheads="1"/>
                  </p:cNvSpPr>
                  <p:nvPr/>
                </p:nvSpPr>
                <p:spPr bwMode="auto">
                  <a:xfrm>
                    <a:off x="5270" y="3033"/>
                    <a:ext cx="86" cy="74"/>
                  </a:xfrm>
                  <a:prstGeom prst="ellipse">
                    <a:avLst/>
                  </a:prstGeom>
                  <a:solidFill>
                    <a:srgbClr val="20202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27" name="Oval 85"/>
                  <p:cNvSpPr>
                    <a:spLocks noChangeArrowheads="1"/>
                  </p:cNvSpPr>
                  <p:nvPr/>
                </p:nvSpPr>
                <p:spPr bwMode="auto">
                  <a:xfrm>
                    <a:off x="5287" y="3047"/>
                    <a:ext cx="55" cy="47"/>
                  </a:xfrm>
                  <a:prstGeom prst="ellipse">
                    <a:avLst/>
                  </a:prstGeom>
                  <a:solidFill>
                    <a:srgbClr val="A0A0A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28" name="Oval 86"/>
                  <p:cNvSpPr>
                    <a:spLocks noChangeArrowheads="1"/>
                  </p:cNvSpPr>
                  <p:nvPr/>
                </p:nvSpPr>
                <p:spPr bwMode="auto">
                  <a:xfrm>
                    <a:off x="5308" y="3064"/>
                    <a:ext cx="13" cy="13"/>
                  </a:xfrm>
                  <a:prstGeom prst="ellipse">
                    <a:avLst/>
                  </a:prstGeom>
                  <a:solidFill>
                    <a:srgbClr val="60606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grpSp>
            <p:grpSp>
              <p:nvGrpSpPr>
                <p:cNvPr id="22" name="Group 87"/>
                <p:cNvGrpSpPr>
                  <a:grpSpLocks/>
                </p:cNvGrpSpPr>
                <p:nvPr/>
              </p:nvGrpSpPr>
              <p:grpSpPr bwMode="auto">
                <a:xfrm>
                  <a:off x="5582" y="3033"/>
                  <a:ext cx="87" cy="74"/>
                  <a:chOff x="5582" y="3033"/>
                  <a:chExt cx="87" cy="74"/>
                </a:xfrm>
              </p:grpSpPr>
              <p:sp>
                <p:nvSpPr>
                  <p:cNvPr id="23" name="Oval 88"/>
                  <p:cNvSpPr>
                    <a:spLocks noChangeArrowheads="1"/>
                  </p:cNvSpPr>
                  <p:nvPr/>
                </p:nvSpPr>
                <p:spPr bwMode="auto">
                  <a:xfrm>
                    <a:off x="5582" y="3033"/>
                    <a:ext cx="87" cy="74"/>
                  </a:xfrm>
                  <a:prstGeom prst="ellipse">
                    <a:avLst/>
                  </a:prstGeom>
                  <a:solidFill>
                    <a:srgbClr val="20202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24" name="Oval 89"/>
                  <p:cNvSpPr>
                    <a:spLocks noChangeArrowheads="1"/>
                  </p:cNvSpPr>
                  <p:nvPr/>
                </p:nvSpPr>
                <p:spPr bwMode="auto">
                  <a:xfrm>
                    <a:off x="5596" y="3047"/>
                    <a:ext cx="54" cy="47"/>
                  </a:xfrm>
                  <a:prstGeom prst="ellipse">
                    <a:avLst/>
                  </a:prstGeom>
                  <a:solidFill>
                    <a:srgbClr val="A0A0A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25" name="Oval 90"/>
                  <p:cNvSpPr>
                    <a:spLocks noChangeArrowheads="1"/>
                  </p:cNvSpPr>
                  <p:nvPr/>
                </p:nvSpPr>
                <p:spPr bwMode="auto">
                  <a:xfrm>
                    <a:off x="5616" y="3064"/>
                    <a:ext cx="16" cy="13"/>
                  </a:xfrm>
                  <a:prstGeom prst="ellipse">
                    <a:avLst/>
                  </a:prstGeom>
                  <a:solidFill>
                    <a:srgbClr val="60606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grpSp>
          </p:grpSp>
        </p:grpSp>
      </p:grpSp>
      <p:sp>
        <p:nvSpPr>
          <p:cNvPr id="98" name="ZoneTexte 97"/>
          <p:cNvSpPr txBox="1"/>
          <p:nvPr/>
        </p:nvSpPr>
        <p:spPr>
          <a:xfrm>
            <a:off x="5784169" y="3039390"/>
            <a:ext cx="1152128" cy="276999"/>
          </a:xfrm>
          <a:prstGeom prst="rect">
            <a:avLst/>
          </a:prstGeom>
          <a:noFill/>
        </p:spPr>
        <p:txBody>
          <a:bodyPr wrap="square" rtlCol="0">
            <a:spAutoFit/>
          </a:bodyPr>
          <a:lstStyle/>
          <a:p>
            <a:r>
              <a:rPr lang="fr-FR" dirty="0" smtClean="0">
                <a:solidFill>
                  <a:srgbClr val="0033CC"/>
                </a:solidFill>
              </a:rPr>
              <a:t>IFCSUM</a:t>
            </a:r>
          </a:p>
        </p:txBody>
      </p:sp>
      <p:sp>
        <p:nvSpPr>
          <p:cNvPr id="99" name="ZoneTexte 98"/>
          <p:cNvSpPr txBox="1"/>
          <p:nvPr/>
        </p:nvSpPr>
        <p:spPr>
          <a:xfrm>
            <a:off x="6742905" y="3034436"/>
            <a:ext cx="1152128" cy="276999"/>
          </a:xfrm>
          <a:prstGeom prst="rect">
            <a:avLst/>
          </a:prstGeom>
          <a:noFill/>
        </p:spPr>
        <p:txBody>
          <a:bodyPr wrap="square" rtlCol="0">
            <a:spAutoFit/>
          </a:bodyPr>
          <a:lstStyle/>
          <a:p>
            <a:r>
              <a:rPr lang="fr-FR" dirty="0" smtClean="0">
                <a:solidFill>
                  <a:srgbClr val="0033CC"/>
                </a:solidFill>
              </a:rPr>
              <a:t>IFTSTA</a:t>
            </a:r>
          </a:p>
        </p:txBody>
      </p:sp>
      <p:grpSp>
        <p:nvGrpSpPr>
          <p:cNvPr id="100" name="Group 130"/>
          <p:cNvGrpSpPr>
            <a:grpSpLocks/>
          </p:cNvGrpSpPr>
          <p:nvPr/>
        </p:nvGrpSpPr>
        <p:grpSpPr bwMode="auto">
          <a:xfrm>
            <a:off x="6662618" y="4802868"/>
            <a:ext cx="1086241" cy="567328"/>
            <a:chOff x="1573" y="2136"/>
            <a:chExt cx="690" cy="482"/>
          </a:xfrm>
        </p:grpSpPr>
        <p:sp>
          <p:nvSpPr>
            <p:cNvPr id="101" name="Line 131"/>
            <p:cNvSpPr>
              <a:spLocks noChangeShapeType="1"/>
            </p:cNvSpPr>
            <p:nvPr/>
          </p:nvSpPr>
          <p:spPr bwMode="auto">
            <a:xfrm flipV="1">
              <a:off x="2233" y="2385"/>
              <a:ext cx="5" cy="1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02" name="Freeform 132"/>
            <p:cNvSpPr>
              <a:spLocks/>
            </p:cNvSpPr>
            <p:nvPr/>
          </p:nvSpPr>
          <p:spPr bwMode="auto">
            <a:xfrm>
              <a:off x="2233" y="2395"/>
              <a:ext cx="10" cy="5"/>
            </a:xfrm>
            <a:custGeom>
              <a:avLst/>
              <a:gdLst>
                <a:gd name="T0" fmla="*/ 5 w 10"/>
                <a:gd name="T1" fmla="*/ 5 h 5"/>
                <a:gd name="T2" fmla="*/ 0 w 10"/>
                <a:gd name="T3" fmla="*/ 5 h 5"/>
                <a:gd name="T4" fmla="*/ 0 w 10"/>
                <a:gd name="T5" fmla="*/ 0 h 5"/>
                <a:gd name="T6" fmla="*/ 5 w 10"/>
                <a:gd name="T7" fmla="*/ 0 h 5"/>
                <a:gd name="T8" fmla="*/ 5 w 10"/>
                <a:gd name="T9" fmla="*/ 0 h 5"/>
                <a:gd name="T10" fmla="*/ 10 w 10"/>
                <a:gd name="T11" fmla="*/ 0 h 5"/>
                <a:gd name="T12" fmla="*/ 10 w 10"/>
                <a:gd name="T13" fmla="*/ 5 h 5"/>
                <a:gd name="T14" fmla="*/ 5 w 10"/>
                <a:gd name="T15" fmla="*/ 5 h 5"/>
                <a:gd name="T16" fmla="*/ 5 w 10"/>
                <a:gd name="T17" fmla="*/ 5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 h="5">
                  <a:moveTo>
                    <a:pt x="5" y="5"/>
                  </a:moveTo>
                  <a:lnTo>
                    <a:pt x="0" y="5"/>
                  </a:lnTo>
                  <a:lnTo>
                    <a:pt x="0" y="0"/>
                  </a:lnTo>
                  <a:lnTo>
                    <a:pt x="5" y="0"/>
                  </a:lnTo>
                  <a:lnTo>
                    <a:pt x="10" y="0"/>
                  </a:lnTo>
                  <a:lnTo>
                    <a:pt x="10" y="5"/>
                  </a:lnTo>
                  <a:lnTo>
                    <a:pt x="5" y="5"/>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3" name="Freeform 133"/>
            <p:cNvSpPr>
              <a:spLocks/>
            </p:cNvSpPr>
            <p:nvPr/>
          </p:nvSpPr>
          <p:spPr bwMode="auto">
            <a:xfrm>
              <a:off x="2238" y="2395"/>
              <a:ext cx="5" cy="5"/>
            </a:xfrm>
            <a:custGeom>
              <a:avLst/>
              <a:gdLst>
                <a:gd name="T0" fmla="*/ 5 w 5"/>
                <a:gd name="T1" fmla="*/ 5 h 5"/>
                <a:gd name="T2" fmla="*/ 5 w 5"/>
                <a:gd name="T3" fmla="*/ 0 h 5"/>
                <a:gd name="T4" fmla="*/ 0 w 5"/>
                <a:gd name="T5" fmla="*/ 0 h 5"/>
                <a:gd name="T6" fmla="*/ 0 w 5"/>
                <a:gd name="T7" fmla="*/ 5 h 5"/>
                <a:gd name="T8" fmla="*/ 0 w 5"/>
                <a:gd name="T9" fmla="*/ 5 h 5"/>
                <a:gd name="T10" fmla="*/ 0 w 5"/>
                <a:gd name="T11" fmla="*/ 5 h 5"/>
                <a:gd name="T12" fmla="*/ 0 w 5"/>
                <a:gd name="T13" fmla="*/ 5 h 5"/>
                <a:gd name="T14" fmla="*/ 5 w 5"/>
                <a:gd name="T15" fmla="*/ 5 h 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 h="5">
                  <a:moveTo>
                    <a:pt x="5" y="5"/>
                  </a:moveTo>
                  <a:lnTo>
                    <a:pt x="5" y="0"/>
                  </a:lnTo>
                  <a:lnTo>
                    <a:pt x="0" y="0"/>
                  </a:lnTo>
                  <a:lnTo>
                    <a:pt x="0" y="5"/>
                  </a:lnTo>
                  <a:lnTo>
                    <a:pt x="5" y="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4" name="Freeform 134"/>
            <p:cNvSpPr>
              <a:spLocks/>
            </p:cNvSpPr>
            <p:nvPr/>
          </p:nvSpPr>
          <p:spPr bwMode="auto">
            <a:xfrm>
              <a:off x="2060" y="2365"/>
              <a:ext cx="31" cy="50"/>
            </a:xfrm>
            <a:custGeom>
              <a:avLst/>
              <a:gdLst>
                <a:gd name="T0" fmla="*/ 31 w 31"/>
                <a:gd name="T1" fmla="*/ 15 h 50"/>
                <a:gd name="T2" fmla="*/ 0 w 31"/>
                <a:gd name="T3" fmla="*/ 0 h 50"/>
                <a:gd name="T4" fmla="*/ 0 w 31"/>
                <a:gd name="T5" fmla="*/ 35 h 50"/>
                <a:gd name="T6" fmla="*/ 31 w 31"/>
                <a:gd name="T7" fmla="*/ 50 h 50"/>
                <a:gd name="T8" fmla="*/ 31 w 31"/>
                <a:gd name="T9" fmla="*/ 15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50">
                  <a:moveTo>
                    <a:pt x="31" y="15"/>
                  </a:moveTo>
                  <a:lnTo>
                    <a:pt x="0" y="0"/>
                  </a:lnTo>
                  <a:lnTo>
                    <a:pt x="0" y="35"/>
                  </a:lnTo>
                  <a:lnTo>
                    <a:pt x="31" y="50"/>
                  </a:lnTo>
                  <a:lnTo>
                    <a:pt x="31" y="15"/>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5" name="Freeform 135"/>
            <p:cNvSpPr>
              <a:spLocks/>
            </p:cNvSpPr>
            <p:nvPr/>
          </p:nvSpPr>
          <p:spPr bwMode="auto">
            <a:xfrm>
              <a:off x="2091" y="2319"/>
              <a:ext cx="117" cy="96"/>
            </a:xfrm>
            <a:custGeom>
              <a:avLst/>
              <a:gdLst>
                <a:gd name="T0" fmla="*/ 117 w 117"/>
                <a:gd name="T1" fmla="*/ 0 h 96"/>
                <a:gd name="T2" fmla="*/ 0 w 117"/>
                <a:gd name="T3" fmla="*/ 61 h 96"/>
                <a:gd name="T4" fmla="*/ 0 w 117"/>
                <a:gd name="T5" fmla="*/ 96 h 96"/>
                <a:gd name="T6" fmla="*/ 117 w 117"/>
                <a:gd name="T7" fmla="*/ 30 h 96"/>
                <a:gd name="T8" fmla="*/ 117 w 117"/>
                <a:gd name="T9" fmla="*/ 0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 h="96">
                  <a:moveTo>
                    <a:pt x="117" y="0"/>
                  </a:moveTo>
                  <a:lnTo>
                    <a:pt x="0" y="61"/>
                  </a:lnTo>
                  <a:lnTo>
                    <a:pt x="0" y="96"/>
                  </a:lnTo>
                  <a:lnTo>
                    <a:pt x="117" y="30"/>
                  </a:lnTo>
                  <a:lnTo>
                    <a:pt x="117"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6" name="Line 136"/>
            <p:cNvSpPr>
              <a:spLocks noChangeShapeType="1"/>
            </p:cNvSpPr>
            <p:nvPr/>
          </p:nvSpPr>
          <p:spPr bwMode="auto">
            <a:xfrm flipV="1">
              <a:off x="2076" y="2304"/>
              <a:ext cx="5" cy="1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07" name="Freeform 137"/>
            <p:cNvSpPr>
              <a:spLocks/>
            </p:cNvSpPr>
            <p:nvPr/>
          </p:nvSpPr>
          <p:spPr bwMode="auto">
            <a:xfrm>
              <a:off x="2076" y="2309"/>
              <a:ext cx="5" cy="10"/>
            </a:xfrm>
            <a:custGeom>
              <a:avLst/>
              <a:gdLst>
                <a:gd name="T0" fmla="*/ 0 w 5"/>
                <a:gd name="T1" fmla="*/ 10 h 10"/>
                <a:gd name="T2" fmla="*/ 0 w 5"/>
                <a:gd name="T3" fmla="*/ 5 h 10"/>
                <a:gd name="T4" fmla="*/ 0 w 5"/>
                <a:gd name="T5" fmla="*/ 5 h 10"/>
                <a:gd name="T6" fmla="*/ 0 w 5"/>
                <a:gd name="T7" fmla="*/ 5 h 10"/>
                <a:gd name="T8" fmla="*/ 0 w 5"/>
                <a:gd name="T9" fmla="*/ 0 h 10"/>
                <a:gd name="T10" fmla="*/ 5 w 5"/>
                <a:gd name="T11" fmla="*/ 0 h 10"/>
                <a:gd name="T12" fmla="*/ 5 w 5"/>
                <a:gd name="T13" fmla="*/ 0 h 10"/>
                <a:gd name="T14" fmla="*/ 5 w 5"/>
                <a:gd name="T15" fmla="*/ 5 h 10"/>
                <a:gd name="T16" fmla="*/ 5 w 5"/>
                <a:gd name="T17" fmla="*/ 5 h 10"/>
                <a:gd name="T18" fmla="*/ 5 w 5"/>
                <a:gd name="T19" fmla="*/ 10 h 10"/>
                <a:gd name="T20" fmla="*/ 0 w 5"/>
                <a:gd name="T21" fmla="*/ 10 h 1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 h="10">
                  <a:moveTo>
                    <a:pt x="0" y="10"/>
                  </a:moveTo>
                  <a:lnTo>
                    <a:pt x="0" y="5"/>
                  </a:lnTo>
                  <a:lnTo>
                    <a:pt x="0" y="0"/>
                  </a:lnTo>
                  <a:lnTo>
                    <a:pt x="5" y="0"/>
                  </a:lnTo>
                  <a:lnTo>
                    <a:pt x="5" y="5"/>
                  </a:lnTo>
                  <a:lnTo>
                    <a:pt x="5" y="10"/>
                  </a:lnTo>
                  <a:lnTo>
                    <a:pt x="0" y="1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8" name="Freeform 138"/>
            <p:cNvSpPr>
              <a:spLocks/>
            </p:cNvSpPr>
            <p:nvPr/>
          </p:nvSpPr>
          <p:spPr bwMode="auto">
            <a:xfrm>
              <a:off x="2076" y="2309"/>
              <a:ext cx="5" cy="10"/>
            </a:xfrm>
            <a:custGeom>
              <a:avLst/>
              <a:gdLst>
                <a:gd name="T0" fmla="*/ 5 w 5"/>
                <a:gd name="T1" fmla="*/ 5 h 10"/>
                <a:gd name="T2" fmla="*/ 5 w 5"/>
                <a:gd name="T3" fmla="*/ 5 h 10"/>
                <a:gd name="T4" fmla="*/ 5 w 5"/>
                <a:gd name="T5" fmla="*/ 0 h 10"/>
                <a:gd name="T6" fmla="*/ 5 w 5"/>
                <a:gd name="T7" fmla="*/ 0 h 10"/>
                <a:gd name="T8" fmla="*/ 0 w 5"/>
                <a:gd name="T9" fmla="*/ 5 h 10"/>
                <a:gd name="T10" fmla="*/ 0 w 5"/>
                <a:gd name="T11" fmla="*/ 5 h 10"/>
                <a:gd name="T12" fmla="*/ 0 w 5"/>
                <a:gd name="T13" fmla="*/ 10 h 10"/>
                <a:gd name="T14" fmla="*/ 5 w 5"/>
                <a:gd name="T15" fmla="*/ 10 h 10"/>
                <a:gd name="T16" fmla="*/ 5 w 5"/>
                <a:gd name="T17" fmla="*/ 5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10">
                  <a:moveTo>
                    <a:pt x="5" y="5"/>
                  </a:moveTo>
                  <a:lnTo>
                    <a:pt x="5" y="5"/>
                  </a:lnTo>
                  <a:lnTo>
                    <a:pt x="5" y="0"/>
                  </a:lnTo>
                  <a:lnTo>
                    <a:pt x="0" y="5"/>
                  </a:lnTo>
                  <a:lnTo>
                    <a:pt x="0" y="10"/>
                  </a:lnTo>
                  <a:lnTo>
                    <a:pt x="5" y="10"/>
                  </a:lnTo>
                  <a:lnTo>
                    <a:pt x="5" y="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9" name="Line 139"/>
            <p:cNvSpPr>
              <a:spLocks noChangeShapeType="1"/>
            </p:cNvSpPr>
            <p:nvPr/>
          </p:nvSpPr>
          <p:spPr bwMode="auto">
            <a:xfrm flipV="1">
              <a:off x="2182" y="2360"/>
              <a:ext cx="5" cy="1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 name="Freeform 140"/>
            <p:cNvSpPr>
              <a:spLocks/>
            </p:cNvSpPr>
            <p:nvPr/>
          </p:nvSpPr>
          <p:spPr bwMode="auto">
            <a:xfrm>
              <a:off x="2182" y="2370"/>
              <a:ext cx="5" cy="5"/>
            </a:xfrm>
            <a:custGeom>
              <a:avLst/>
              <a:gdLst>
                <a:gd name="T0" fmla="*/ 0 w 5"/>
                <a:gd name="T1" fmla="*/ 5 h 5"/>
                <a:gd name="T2" fmla="*/ 0 w 5"/>
                <a:gd name="T3" fmla="*/ 0 h 5"/>
                <a:gd name="T4" fmla="*/ 0 w 5"/>
                <a:gd name="T5" fmla="*/ 0 h 5"/>
                <a:gd name="T6" fmla="*/ 5 w 5"/>
                <a:gd name="T7" fmla="*/ 0 h 5"/>
                <a:gd name="T8" fmla="*/ 5 w 5"/>
                <a:gd name="T9" fmla="*/ 0 h 5"/>
                <a:gd name="T10" fmla="*/ 5 w 5"/>
                <a:gd name="T11" fmla="*/ 0 h 5"/>
                <a:gd name="T12" fmla="*/ 5 w 5"/>
                <a:gd name="T13" fmla="*/ 0 h 5"/>
                <a:gd name="T14" fmla="*/ 5 w 5"/>
                <a:gd name="T15" fmla="*/ 5 h 5"/>
                <a:gd name="T16" fmla="*/ 0 w 5"/>
                <a:gd name="T17" fmla="*/ 5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5">
                  <a:moveTo>
                    <a:pt x="0" y="5"/>
                  </a:moveTo>
                  <a:lnTo>
                    <a:pt x="0" y="0"/>
                  </a:lnTo>
                  <a:lnTo>
                    <a:pt x="5" y="0"/>
                  </a:lnTo>
                  <a:lnTo>
                    <a:pt x="5" y="5"/>
                  </a:lnTo>
                  <a:lnTo>
                    <a:pt x="0" y="5"/>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11" name="Freeform 141"/>
            <p:cNvSpPr>
              <a:spLocks/>
            </p:cNvSpPr>
            <p:nvPr/>
          </p:nvSpPr>
          <p:spPr bwMode="auto">
            <a:xfrm>
              <a:off x="2182" y="2370"/>
              <a:ext cx="5" cy="5"/>
            </a:xfrm>
            <a:custGeom>
              <a:avLst/>
              <a:gdLst>
                <a:gd name="T0" fmla="*/ 5 w 5"/>
                <a:gd name="T1" fmla="*/ 0 h 5"/>
                <a:gd name="T2" fmla="*/ 5 w 5"/>
                <a:gd name="T3" fmla="*/ 0 h 5"/>
                <a:gd name="T4" fmla="*/ 5 w 5"/>
                <a:gd name="T5" fmla="*/ 0 h 5"/>
                <a:gd name="T6" fmla="*/ 5 w 5"/>
                <a:gd name="T7" fmla="*/ 0 h 5"/>
                <a:gd name="T8" fmla="*/ 0 w 5"/>
                <a:gd name="T9" fmla="*/ 0 h 5"/>
                <a:gd name="T10" fmla="*/ 0 w 5"/>
                <a:gd name="T11" fmla="*/ 5 h 5"/>
                <a:gd name="T12" fmla="*/ 5 w 5"/>
                <a:gd name="T13" fmla="*/ 5 h 5"/>
                <a:gd name="T14" fmla="*/ 5 w 5"/>
                <a:gd name="T15" fmla="*/ 0 h 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 h="5">
                  <a:moveTo>
                    <a:pt x="5" y="0"/>
                  </a:moveTo>
                  <a:lnTo>
                    <a:pt x="5" y="0"/>
                  </a:lnTo>
                  <a:lnTo>
                    <a:pt x="0" y="0"/>
                  </a:lnTo>
                  <a:lnTo>
                    <a:pt x="0" y="5"/>
                  </a:lnTo>
                  <a:lnTo>
                    <a:pt x="5" y="5"/>
                  </a:lnTo>
                  <a:lnTo>
                    <a:pt x="5"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12" name="Freeform 142"/>
            <p:cNvSpPr>
              <a:spLocks/>
            </p:cNvSpPr>
            <p:nvPr/>
          </p:nvSpPr>
          <p:spPr bwMode="auto">
            <a:xfrm>
              <a:off x="2172" y="2425"/>
              <a:ext cx="10" cy="11"/>
            </a:xfrm>
            <a:custGeom>
              <a:avLst/>
              <a:gdLst>
                <a:gd name="T0" fmla="*/ 0 w 10"/>
                <a:gd name="T1" fmla="*/ 11 h 11"/>
                <a:gd name="T2" fmla="*/ 0 w 10"/>
                <a:gd name="T3" fmla="*/ 11 h 11"/>
                <a:gd name="T4" fmla="*/ 0 w 10"/>
                <a:gd name="T5" fmla="*/ 11 h 11"/>
                <a:gd name="T6" fmla="*/ 0 w 10"/>
                <a:gd name="T7" fmla="*/ 11 h 11"/>
                <a:gd name="T8" fmla="*/ 0 w 10"/>
                <a:gd name="T9" fmla="*/ 6 h 11"/>
                <a:gd name="T10" fmla="*/ 0 w 10"/>
                <a:gd name="T11" fmla="*/ 6 h 11"/>
                <a:gd name="T12" fmla="*/ 0 w 10"/>
                <a:gd name="T13" fmla="*/ 0 h 11"/>
                <a:gd name="T14" fmla="*/ 5 w 10"/>
                <a:gd name="T15" fmla="*/ 0 h 11"/>
                <a:gd name="T16" fmla="*/ 5 w 10"/>
                <a:gd name="T17" fmla="*/ 0 h 11"/>
                <a:gd name="T18" fmla="*/ 10 w 10"/>
                <a:gd name="T19" fmla="*/ 0 h 11"/>
                <a:gd name="T20" fmla="*/ 10 w 10"/>
                <a:gd name="T21" fmla="*/ 6 h 11"/>
                <a:gd name="T22" fmla="*/ 10 w 10"/>
                <a:gd name="T23" fmla="*/ 6 h 11"/>
                <a:gd name="T24" fmla="*/ 10 w 10"/>
                <a:gd name="T25" fmla="*/ 6 h 11"/>
                <a:gd name="T26" fmla="*/ 10 w 10"/>
                <a:gd name="T27" fmla="*/ 11 h 11"/>
                <a:gd name="T28" fmla="*/ 5 w 10"/>
                <a:gd name="T29" fmla="*/ 11 h 11"/>
                <a:gd name="T30" fmla="*/ 5 w 10"/>
                <a:gd name="T31" fmla="*/ 11 h 11"/>
                <a:gd name="T32" fmla="*/ 0 w 10"/>
                <a:gd name="T33" fmla="*/ 11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 h="11">
                  <a:moveTo>
                    <a:pt x="0" y="11"/>
                  </a:moveTo>
                  <a:lnTo>
                    <a:pt x="0" y="11"/>
                  </a:lnTo>
                  <a:lnTo>
                    <a:pt x="0" y="6"/>
                  </a:lnTo>
                  <a:lnTo>
                    <a:pt x="0" y="0"/>
                  </a:lnTo>
                  <a:lnTo>
                    <a:pt x="5" y="0"/>
                  </a:lnTo>
                  <a:lnTo>
                    <a:pt x="10" y="0"/>
                  </a:lnTo>
                  <a:lnTo>
                    <a:pt x="10" y="6"/>
                  </a:lnTo>
                  <a:lnTo>
                    <a:pt x="10" y="11"/>
                  </a:lnTo>
                  <a:lnTo>
                    <a:pt x="5" y="1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13" name="Freeform 143"/>
            <p:cNvSpPr>
              <a:spLocks/>
            </p:cNvSpPr>
            <p:nvPr/>
          </p:nvSpPr>
          <p:spPr bwMode="auto">
            <a:xfrm>
              <a:off x="2172" y="2425"/>
              <a:ext cx="10" cy="11"/>
            </a:xfrm>
            <a:custGeom>
              <a:avLst/>
              <a:gdLst>
                <a:gd name="T0" fmla="*/ 10 w 10"/>
                <a:gd name="T1" fmla="*/ 11 h 11"/>
                <a:gd name="T2" fmla="*/ 10 w 10"/>
                <a:gd name="T3" fmla="*/ 6 h 11"/>
                <a:gd name="T4" fmla="*/ 10 w 10"/>
                <a:gd name="T5" fmla="*/ 6 h 11"/>
                <a:gd name="T6" fmla="*/ 10 w 10"/>
                <a:gd name="T7" fmla="*/ 6 h 11"/>
                <a:gd name="T8" fmla="*/ 10 w 10"/>
                <a:gd name="T9" fmla="*/ 0 h 11"/>
                <a:gd name="T10" fmla="*/ 5 w 10"/>
                <a:gd name="T11" fmla="*/ 0 h 11"/>
                <a:gd name="T12" fmla="*/ 5 w 10"/>
                <a:gd name="T13" fmla="*/ 0 h 11"/>
                <a:gd name="T14" fmla="*/ 5 w 10"/>
                <a:gd name="T15" fmla="*/ 6 h 11"/>
                <a:gd name="T16" fmla="*/ 0 w 10"/>
                <a:gd name="T17" fmla="*/ 6 h 11"/>
                <a:gd name="T18" fmla="*/ 0 w 10"/>
                <a:gd name="T19" fmla="*/ 6 h 11"/>
                <a:gd name="T20" fmla="*/ 0 w 10"/>
                <a:gd name="T21" fmla="*/ 11 h 11"/>
                <a:gd name="T22" fmla="*/ 0 w 10"/>
                <a:gd name="T23" fmla="*/ 11 h 11"/>
                <a:gd name="T24" fmla="*/ 0 w 10"/>
                <a:gd name="T25" fmla="*/ 11 h 11"/>
                <a:gd name="T26" fmla="*/ 5 w 10"/>
                <a:gd name="T27" fmla="*/ 11 h 11"/>
                <a:gd name="T28" fmla="*/ 5 w 10"/>
                <a:gd name="T29" fmla="*/ 11 h 11"/>
                <a:gd name="T30" fmla="*/ 5 w 10"/>
                <a:gd name="T31" fmla="*/ 11 h 11"/>
                <a:gd name="T32" fmla="*/ 10 w 10"/>
                <a:gd name="T33" fmla="*/ 11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 h="11">
                  <a:moveTo>
                    <a:pt x="10" y="11"/>
                  </a:moveTo>
                  <a:lnTo>
                    <a:pt x="10" y="6"/>
                  </a:lnTo>
                  <a:lnTo>
                    <a:pt x="10" y="0"/>
                  </a:lnTo>
                  <a:lnTo>
                    <a:pt x="5" y="0"/>
                  </a:lnTo>
                  <a:lnTo>
                    <a:pt x="5" y="6"/>
                  </a:lnTo>
                  <a:lnTo>
                    <a:pt x="0" y="6"/>
                  </a:lnTo>
                  <a:lnTo>
                    <a:pt x="0" y="11"/>
                  </a:lnTo>
                  <a:lnTo>
                    <a:pt x="5" y="11"/>
                  </a:lnTo>
                  <a:lnTo>
                    <a:pt x="10" y="1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14" name="Freeform 144"/>
            <p:cNvSpPr>
              <a:spLocks/>
            </p:cNvSpPr>
            <p:nvPr/>
          </p:nvSpPr>
          <p:spPr bwMode="auto">
            <a:xfrm>
              <a:off x="2177" y="2431"/>
              <a:ext cx="5" cy="5"/>
            </a:xfrm>
            <a:custGeom>
              <a:avLst/>
              <a:gdLst>
                <a:gd name="T0" fmla="*/ 0 w 5"/>
                <a:gd name="T1" fmla="*/ 5 h 5"/>
                <a:gd name="T2" fmla="*/ 5 w 5"/>
                <a:gd name="T3" fmla="*/ 0 h 5"/>
                <a:gd name="T4" fmla="*/ 0 w 5"/>
                <a:gd name="T5" fmla="*/ 0 h 5"/>
                <a:gd name="T6" fmla="*/ 0 w 5"/>
                <a:gd name="T7" fmla="*/ 0 h 5"/>
                <a:gd name="T8" fmla="*/ 0 w 5"/>
                <a:gd name="T9" fmla="*/ 0 h 5"/>
                <a:gd name="T10" fmla="*/ 0 w 5"/>
                <a:gd name="T11" fmla="*/ 5 h 5"/>
                <a:gd name="T12" fmla="*/ 0 w 5"/>
                <a:gd name="T13" fmla="*/ 5 h 5"/>
                <a:gd name="T14" fmla="*/ 0 w 5"/>
                <a:gd name="T15" fmla="*/ 5 h 5"/>
                <a:gd name="T16" fmla="*/ 0 w 5"/>
                <a:gd name="T17" fmla="*/ 5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5">
                  <a:moveTo>
                    <a:pt x="0" y="5"/>
                  </a:moveTo>
                  <a:lnTo>
                    <a:pt x="5" y="0"/>
                  </a:lnTo>
                  <a:lnTo>
                    <a:pt x="0" y="0"/>
                  </a:lnTo>
                  <a:lnTo>
                    <a:pt x="0" y="5"/>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15" name="Freeform 145"/>
            <p:cNvSpPr>
              <a:spLocks/>
            </p:cNvSpPr>
            <p:nvPr/>
          </p:nvSpPr>
          <p:spPr bwMode="auto">
            <a:xfrm>
              <a:off x="2111" y="2329"/>
              <a:ext cx="152" cy="81"/>
            </a:xfrm>
            <a:custGeom>
              <a:avLst/>
              <a:gdLst>
                <a:gd name="T0" fmla="*/ 152 w 152"/>
                <a:gd name="T1" fmla="*/ 15 h 81"/>
                <a:gd name="T2" fmla="*/ 122 w 152"/>
                <a:gd name="T3" fmla="*/ 0 h 81"/>
                <a:gd name="T4" fmla="*/ 0 w 152"/>
                <a:gd name="T5" fmla="*/ 66 h 81"/>
                <a:gd name="T6" fmla="*/ 31 w 152"/>
                <a:gd name="T7" fmla="*/ 81 h 81"/>
                <a:gd name="T8" fmla="*/ 152 w 152"/>
                <a:gd name="T9" fmla="*/ 15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81">
                  <a:moveTo>
                    <a:pt x="152" y="15"/>
                  </a:moveTo>
                  <a:lnTo>
                    <a:pt x="122" y="0"/>
                  </a:lnTo>
                  <a:lnTo>
                    <a:pt x="0" y="66"/>
                  </a:lnTo>
                  <a:lnTo>
                    <a:pt x="31" y="81"/>
                  </a:lnTo>
                  <a:lnTo>
                    <a:pt x="152" y="1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16" name="Freeform 146"/>
            <p:cNvSpPr>
              <a:spLocks/>
            </p:cNvSpPr>
            <p:nvPr/>
          </p:nvSpPr>
          <p:spPr bwMode="auto">
            <a:xfrm>
              <a:off x="2142" y="2344"/>
              <a:ext cx="121" cy="97"/>
            </a:xfrm>
            <a:custGeom>
              <a:avLst/>
              <a:gdLst>
                <a:gd name="T0" fmla="*/ 121 w 121"/>
                <a:gd name="T1" fmla="*/ 0 h 97"/>
                <a:gd name="T2" fmla="*/ 0 w 121"/>
                <a:gd name="T3" fmla="*/ 66 h 97"/>
                <a:gd name="T4" fmla="*/ 0 w 121"/>
                <a:gd name="T5" fmla="*/ 97 h 97"/>
                <a:gd name="T6" fmla="*/ 121 w 121"/>
                <a:gd name="T7" fmla="*/ 36 h 97"/>
                <a:gd name="T8" fmla="*/ 121 w 121"/>
                <a:gd name="T9" fmla="*/ 0 h 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1" h="97">
                  <a:moveTo>
                    <a:pt x="121" y="0"/>
                  </a:moveTo>
                  <a:lnTo>
                    <a:pt x="0" y="66"/>
                  </a:lnTo>
                  <a:lnTo>
                    <a:pt x="0" y="97"/>
                  </a:lnTo>
                  <a:lnTo>
                    <a:pt x="121" y="36"/>
                  </a:lnTo>
                  <a:lnTo>
                    <a:pt x="121"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17" name="Freeform 147"/>
            <p:cNvSpPr>
              <a:spLocks/>
            </p:cNvSpPr>
            <p:nvPr/>
          </p:nvSpPr>
          <p:spPr bwMode="auto">
            <a:xfrm>
              <a:off x="1954" y="2309"/>
              <a:ext cx="30" cy="51"/>
            </a:xfrm>
            <a:custGeom>
              <a:avLst/>
              <a:gdLst>
                <a:gd name="T0" fmla="*/ 30 w 30"/>
                <a:gd name="T1" fmla="*/ 15 h 51"/>
                <a:gd name="T2" fmla="*/ 0 w 30"/>
                <a:gd name="T3" fmla="*/ 0 h 51"/>
                <a:gd name="T4" fmla="*/ 0 w 30"/>
                <a:gd name="T5" fmla="*/ 35 h 51"/>
                <a:gd name="T6" fmla="*/ 30 w 30"/>
                <a:gd name="T7" fmla="*/ 51 h 51"/>
                <a:gd name="T8" fmla="*/ 30 w 30"/>
                <a:gd name="T9" fmla="*/ 15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51">
                  <a:moveTo>
                    <a:pt x="30" y="15"/>
                  </a:moveTo>
                  <a:lnTo>
                    <a:pt x="0" y="0"/>
                  </a:lnTo>
                  <a:lnTo>
                    <a:pt x="0" y="35"/>
                  </a:lnTo>
                  <a:lnTo>
                    <a:pt x="30" y="51"/>
                  </a:lnTo>
                  <a:lnTo>
                    <a:pt x="30" y="15"/>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18" name="Freeform 148"/>
            <p:cNvSpPr>
              <a:spLocks/>
            </p:cNvSpPr>
            <p:nvPr/>
          </p:nvSpPr>
          <p:spPr bwMode="auto">
            <a:xfrm>
              <a:off x="2111" y="2395"/>
              <a:ext cx="31" cy="46"/>
            </a:xfrm>
            <a:custGeom>
              <a:avLst/>
              <a:gdLst>
                <a:gd name="T0" fmla="*/ 31 w 31"/>
                <a:gd name="T1" fmla="*/ 15 h 46"/>
                <a:gd name="T2" fmla="*/ 0 w 31"/>
                <a:gd name="T3" fmla="*/ 0 h 46"/>
                <a:gd name="T4" fmla="*/ 0 w 31"/>
                <a:gd name="T5" fmla="*/ 30 h 46"/>
                <a:gd name="T6" fmla="*/ 31 w 31"/>
                <a:gd name="T7" fmla="*/ 46 h 46"/>
                <a:gd name="T8" fmla="*/ 31 w 31"/>
                <a:gd name="T9" fmla="*/ 15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46">
                  <a:moveTo>
                    <a:pt x="31" y="15"/>
                  </a:moveTo>
                  <a:lnTo>
                    <a:pt x="0" y="0"/>
                  </a:lnTo>
                  <a:lnTo>
                    <a:pt x="0" y="30"/>
                  </a:lnTo>
                  <a:lnTo>
                    <a:pt x="31" y="46"/>
                  </a:lnTo>
                  <a:lnTo>
                    <a:pt x="31" y="15"/>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19" name="Freeform 149"/>
            <p:cNvSpPr>
              <a:spLocks/>
            </p:cNvSpPr>
            <p:nvPr/>
          </p:nvSpPr>
          <p:spPr bwMode="auto">
            <a:xfrm>
              <a:off x="1984" y="2263"/>
              <a:ext cx="122" cy="97"/>
            </a:xfrm>
            <a:custGeom>
              <a:avLst/>
              <a:gdLst>
                <a:gd name="T0" fmla="*/ 122 w 122"/>
                <a:gd name="T1" fmla="*/ 0 h 97"/>
                <a:gd name="T2" fmla="*/ 0 w 122"/>
                <a:gd name="T3" fmla="*/ 61 h 97"/>
                <a:gd name="T4" fmla="*/ 0 w 122"/>
                <a:gd name="T5" fmla="*/ 97 h 97"/>
                <a:gd name="T6" fmla="*/ 122 w 122"/>
                <a:gd name="T7" fmla="*/ 31 h 97"/>
                <a:gd name="T8" fmla="*/ 122 w 122"/>
                <a:gd name="T9" fmla="*/ 0 h 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 h="97">
                  <a:moveTo>
                    <a:pt x="122" y="0"/>
                  </a:moveTo>
                  <a:lnTo>
                    <a:pt x="0" y="61"/>
                  </a:lnTo>
                  <a:lnTo>
                    <a:pt x="0" y="97"/>
                  </a:lnTo>
                  <a:lnTo>
                    <a:pt x="122" y="31"/>
                  </a:lnTo>
                  <a:lnTo>
                    <a:pt x="12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20" name="Freeform 150"/>
            <p:cNvSpPr>
              <a:spLocks/>
            </p:cNvSpPr>
            <p:nvPr/>
          </p:nvSpPr>
          <p:spPr bwMode="auto">
            <a:xfrm>
              <a:off x="2060" y="2304"/>
              <a:ext cx="148" cy="76"/>
            </a:xfrm>
            <a:custGeom>
              <a:avLst/>
              <a:gdLst>
                <a:gd name="T0" fmla="*/ 148 w 148"/>
                <a:gd name="T1" fmla="*/ 15 h 76"/>
                <a:gd name="T2" fmla="*/ 117 w 148"/>
                <a:gd name="T3" fmla="*/ 0 h 76"/>
                <a:gd name="T4" fmla="*/ 0 w 148"/>
                <a:gd name="T5" fmla="*/ 61 h 76"/>
                <a:gd name="T6" fmla="*/ 31 w 148"/>
                <a:gd name="T7" fmla="*/ 76 h 76"/>
                <a:gd name="T8" fmla="*/ 148 w 148"/>
                <a:gd name="T9" fmla="*/ 15 h 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8" h="76">
                  <a:moveTo>
                    <a:pt x="148" y="15"/>
                  </a:moveTo>
                  <a:lnTo>
                    <a:pt x="117" y="0"/>
                  </a:lnTo>
                  <a:lnTo>
                    <a:pt x="0" y="61"/>
                  </a:lnTo>
                  <a:lnTo>
                    <a:pt x="31" y="76"/>
                  </a:lnTo>
                  <a:lnTo>
                    <a:pt x="148" y="1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21" name="Freeform 151"/>
            <p:cNvSpPr>
              <a:spLocks/>
            </p:cNvSpPr>
            <p:nvPr/>
          </p:nvSpPr>
          <p:spPr bwMode="auto">
            <a:xfrm>
              <a:off x="1954" y="2243"/>
              <a:ext cx="152" cy="81"/>
            </a:xfrm>
            <a:custGeom>
              <a:avLst/>
              <a:gdLst>
                <a:gd name="T0" fmla="*/ 152 w 152"/>
                <a:gd name="T1" fmla="*/ 20 h 81"/>
                <a:gd name="T2" fmla="*/ 117 w 152"/>
                <a:gd name="T3" fmla="*/ 0 h 81"/>
                <a:gd name="T4" fmla="*/ 0 w 152"/>
                <a:gd name="T5" fmla="*/ 66 h 81"/>
                <a:gd name="T6" fmla="*/ 30 w 152"/>
                <a:gd name="T7" fmla="*/ 81 h 81"/>
                <a:gd name="T8" fmla="*/ 152 w 152"/>
                <a:gd name="T9" fmla="*/ 20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81">
                  <a:moveTo>
                    <a:pt x="152" y="20"/>
                  </a:moveTo>
                  <a:lnTo>
                    <a:pt x="117" y="0"/>
                  </a:lnTo>
                  <a:lnTo>
                    <a:pt x="0" y="66"/>
                  </a:lnTo>
                  <a:lnTo>
                    <a:pt x="30" y="81"/>
                  </a:lnTo>
                  <a:lnTo>
                    <a:pt x="152" y="2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22" name="Freeform 152"/>
            <p:cNvSpPr>
              <a:spLocks/>
            </p:cNvSpPr>
            <p:nvPr/>
          </p:nvSpPr>
          <p:spPr bwMode="auto">
            <a:xfrm>
              <a:off x="1594" y="2273"/>
              <a:ext cx="111" cy="198"/>
            </a:xfrm>
            <a:custGeom>
              <a:avLst/>
              <a:gdLst>
                <a:gd name="T0" fmla="*/ 111 w 111"/>
                <a:gd name="T1" fmla="*/ 61 h 198"/>
                <a:gd name="T2" fmla="*/ 0 w 111"/>
                <a:gd name="T3" fmla="*/ 0 h 198"/>
                <a:gd name="T4" fmla="*/ 0 w 111"/>
                <a:gd name="T5" fmla="*/ 137 h 198"/>
                <a:gd name="T6" fmla="*/ 111 w 111"/>
                <a:gd name="T7" fmla="*/ 198 h 198"/>
                <a:gd name="T8" fmla="*/ 111 w 111"/>
                <a:gd name="T9" fmla="*/ 61 h 1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198">
                  <a:moveTo>
                    <a:pt x="111" y="61"/>
                  </a:moveTo>
                  <a:lnTo>
                    <a:pt x="0" y="0"/>
                  </a:lnTo>
                  <a:lnTo>
                    <a:pt x="0" y="137"/>
                  </a:lnTo>
                  <a:lnTo>
                    <a:pt x="111" y="198"/>
                  </a:lnTo>
                  <a:lnTo>
                    <a:pt x="111" y="61"/>
                  </a:lnTo>
                  <a:close/>
                </a:path>
              </a:pathLst>
            </a:custGeom>
            <a:solidFill>
              <a:srgbClr val="A19A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23" name="Freeform 153"/>
            <p:cNvSpPr>
              <a:spLocks/>
            </p:cNvSpPr>
            <p:nvPr/>
          </p:nvSpPr>
          <p:spPr bwMode="auto">
            <a:xfrm>
              <a:off x="1588" y="2136"/>
              <a:ext cx="376" cy="198"/>
            </a:xfrm>
            <a:custGeom>
              <a:avLst/>
              <a:gdLst>
                <a:gd name="T0" fmla="*/ 376 w 376"/>
                <a:gd name="T1" fmla="*/ 61 h 198"/>
                <a:gd name="T2" fmla="*/ 264 w 376"/>
                <a:gd name="T3" fmla="*/ 0 h 198"/>
                <a:gd name="T4" fmla="*/ 0 w 376"/>
                <a:gd name="T5" fmla="*/ 137 h 198"/>
                <a:gd name="T6" fmla="*/ 117 w 376"/>
                <a:gd name="T7" fmla="*/ 198 h 198"/>
                <a:gd name="T8" fmla="*/ 376 w 376"/>
                <a:gd name="T9" fmla="*/ 61 h 1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98">
                  <a:moveTo>
                    <a:pt x="376" y="61"/>
                  </a:moveTo>
                  <a:lnTo>
                    <a:pt x="264" y="0"/>
                  </a:lnTo>
                  <a:lnTo>
                    <a:pt x="0" y="137"/>
                  </a:lnTo>
                  <a:lnTo>
                    <a:pt x="117" y="198"/>
                  </a:lnTo>
                  <a:lnTo>
                    <a:pt x="376" y="61"/>
                  </a:lnTo>
                  <a:close/>
                </a:path>
              </a:pathLst>
            </a:custGeom>
            <a:solidFill>
              <a:srgbClr val="D0CD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24" name="Freeform 154"/>
            <p:cNvSpPr>
              <a:spLocks/>
            </p:cNvSpPr>
            <p:nvPr/>
          </p:nvSpPr>
          <p:spPr bwMode="auto">
            <a:xfrm>
              <a:off x="1705" y="2197"/>
              <a:ext cx="259" cy="274"/>
            </a:xfrm>
            <a:custGeom>
              <a:avLst/>
              <a:gdLst>
                <a:gd name="T0" fmla="*/ 259 w 259"/>
                <a:gd name="T1" fmla="*/ 0 h 274"/>
                <a:gd name="T2" fmla="*/ 0 w 259"/>
                <a:gd name="T3" fmla="*/ 137 h 274"/>
                <a:gd name="T4" fmla="*/ 0 w 259"/>
                <a:gd name="T5" fmla="*/ 274 h 274"/>
                <a:gd name="T6" fmla="*/ 259 w 259"/>
                <a:gd name="T7" fmla="*/ 137 h 274"/>
                <a:gd name="T8" fmla="*/ 259 w 259"/>
                <a:gd name="T9" fmla="*/ 0 h 2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9" h="274">
                  <a:moveTo>
                    <a:pt x="259" y="0"/>
                  </a:moveTo>
                  <a:lnTo>
                    <a:pt x="0" y="137"/>
                  </a:lnTo>
                  <a:lnTo>
                    <a:pt x="0" y="274"/>
                  </a:lnTo>
                  <a:lnTo>
                    <a:pt x="259" y="137"/>
                  </a:lnTo>
                  <a:lnTo>
                    <a:pt x="259" y="0"/>
                  </a:lnTo>
                  <a:close/>
                </a:path>
              </a:pathLst>
            </a:custGeom>
            <a:solidFill>
              <a:srgbClr val="3E347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25" name="Freeform 155"/>
            <p:cNvSpPr>
              <a:spLocks/>
            </p:cNvSpPr>
            <p:nvPr/>
          </p:nvSpPr>
          <p:spPr bwMode="auto">
            <a:xfrm>
              <a:off x="1731" y="2360"/>
              <a:ext cx="228" cy="218"/>
            </a:xfrm>
            <a:custGeom>
              <a:avLst/>
              <a:gdLst>
                <a:gd name="T0" fmla="*/ 228 w 228"/>
                <a:gd name="T1" fmla="*/ 121 h 218"/>
                <a:gd name="T2" fmla="*/ 0 w 228"/>
                <a:gd name="T3" fmla="*/ 0 h 218"/>
                <a:gd name="T4" fmla="*/ 0 w 228"/>
                <a:gd name="T5" fmla="*/ 96 h 218"/>
                <a:gd name="T6" fmla="*/ 228 w 228"/>
                <a:gd name="T7" fmla="*/ 218 h 218"/>
                <a:gd name="T8" fmla="*/ 228 w 228"/>
                <a:gd name="T9" fmla="*/ 121 h 2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 h="218">
                  <a:moveTo>
                    <a:pt x="228" y="121"/>
                  </a:moveTo>
                  <a:lnTo>
                    <a:pt x="0" y="0"/>
                  </a:lnTo>
                  <a:lnTo>
                    <a:pt x="0" y="96"/>
                  </a:lnTo>
                  <a:lnTo>
                    <a:pt x="228" y="218"/>
                  </a:lnTo>
                  <a:lnTo>
                    <a:pt x="228" y="121"/>
                  </a:lnTo>
                  <a:close/>
                </a:path>
              </a:pathLst>
            </a:custGeom>
            <a:solidFill>
              <a:srgbClr val="A19A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26" name="Freeform 156"/>
            <p:cNvSpPr>
              <a:spLocks/>
            </p:cNvSpPr>
            <p:nvPr/>
          </p:nvSpPr>
          <p:spPr bwMode="auto">
            <a:xfrm>
              <a:off x="1731" y="2243"/>
              <a:ext cx="446" cy="238"/>
            </a:xfrm>
            <a:custGeom>
              <a:avLst/>
              <a:gdLst>
                <a:gd name="T0" fmla="*/ 446 w 446"/>
                <a:gd name="T1" fmla="*/ 122 h 238"/>
                <a:gd name="T2" fmla="*/ 218 w 446"/>
                <a:gd name="T3" fmla="*/ 0 h 238"/>
                <a:gd name="T4" fmla="*/ 0 w 446"/>
                <a:gd name="T5" fmla="*/ 117 h 238"/>
                <a:gd name="T6" fmla="*/ 228 w 446"/>
                <a:gd name="T7" fmla="*/ 238 h 238"/>
                <a:gd name="T8" fmla="*/ 446 w 446"/>
                <a:gd name="T9" fmla="*/ 122 h 2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6" h="238">
                  <a:moveTo>
                    <a:pt x="446" y="122"/>
                  </a:moveTo>
                  <a:lnTo>
                    <a:pt x="218" y="0"/>
                  </a:lnTo>
                  <a:lnTo>
                    <a:pt x="0" y="117"/>
                  </a:lnTo>
                  <a:lnTo>
                    <a:pt x="228" y="238"/>
                  </a:lnTo>
                  <a:lnTo>
                    <a:pt x="446" y="122"/>
                  </a:lnTo>
                  <a:close/>
                </a:path>
              </a:pathLst>
            </a:custGeom>
            <a:solidFill>
              <a:srgbClr val="D0CD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27" name="Freeform 157"/>
            <p:cNvSpPr>
              <a:spLocks/>
            </p:cNvSpPr>
            <p:nvPr/>
          </p:nvSpPr>
          <p:spPr bwMode="auto">
            <a:xfrm>
              <a:off x="1959" y="2365"/>
              <a:ext cx="218" cy="213"/>
            </a:xfrm>
            <a:custGeom>
              <a:avLst/>
              <a:gdLst>
                <a:gd name="T0" fmla="*/ 218 w 218"/>
                <a:gd name="T1" fmla="*/ 0 h 213"/>
                <a:gd name="T2" fmla="*/ 0 w 218"/>
                <a:gd name="T3" fmla="*/ 116 h 213"/>
                <a:gd name="T4" fmla="*/ 0 w 218"/>
                <a:gd name="T5" fmla="*/ 213 h 213"/>
                <a:gd name="T6" fmla="*/ 218 w 218"/>
                <a:gd name="T7" fmla="*/ 101 h 213"/>
                <a:gd name="T8" fmla="*/ 218 w 218"/>
                <a:gd name="T9" fmla="*/ 0 h 2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8" h="213">
                  <a:moveTo>
                    <a:pt x="218" y="0"/>
                  </a:moveTo>
                  <a:lnTo>
                    <a:pt x="0" y="116"/>
                  </a:lnTo>
                  <a:lnTo>
                    <a:pt x="0" y="213"/>
                  </a:lnTo>
                  <a:lnTo>
                    <a:pt x="218" y="101"/>
                  </a:lnTo>
                  <a:lnTo>
                    <a:pt x="218" y="0"/>
                  </a:lnTo>
                  <a:close/>
                </a:path>
              </a:pathLst>
            </a:custGeom>
            <a:solidFill>
              <a:srgbClr val="3E347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28" name="Freeform 158"/>
            <p:cNvSpPr>
              <a:spLocks/>
            </p:cNvSpPr>
            <p:nvPr/>
          </p:nvSpPr>
          <p:spPr bwMode="auto">
            <a:xfrm>
              <a:off x="1746" y="2410"/>
              <a:ext cx="40" cy="71"/>
            </a:xfrm>
            <a:custGeom>
              <a:avLst/>
              <a:gdLst>
                <a:gd name="T0" fmla="*/ 40 w 40"/>
                <a:gd name="T1" fmla="*/ 71 h 71"/>
                <a:gd name="T2" fmla="*/ 40 w 40"/>
                <a:gd name="T3" fmla="*/ 21 h 71"/>
                <a:gd name="T4" fmla="*/ 0 w 40"/>
                <a:gd name="T5" fmla="*/ 0 h 71"/>
                <a:gd name="T6" fmla="*/ 0 w 40"/>
                <a:gd name="T7" fmla="*/ 51 h 71"/>
                <a:gd name="T8" fmla="*/ 40 w 40"/>
                <a:gd name="T9" fmla="*/ 71 h 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71">
                  <a:moveTo>
                    <a:pt x="40" y="71"/>
                  </a:moveTo>
                  <a:lnTo>
                    <a:pt x="40" y="21"/>
                  </a:lnTo>
                  <a:lnTo>
                    <a:pt x="0" y="0"/>
                  </a:lnTo>
                  <a:lnTo>
                    <a:pt x="0" y="51"/>
                  </a:lnTo>
                  <a:lnTo>
                    <a:pt x="40" y="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29" name="Freeform 159"/>
            <p:cNvSpPr>
              <a:spLocks/>
            </p:cNvSpPr>
            <p:nvPr/>
          </p:nvSpPr>
          <p:spPr bwMode="auto">
            <a:xfrm>
              <a:off x="1746" y="2410"/>
              <a:ext cx="10" cy="51"/>
            </a:xfrm>
            <a:custGeom>
              <a:avLst/>
              <a:gdLst>
                <a:gd name="T0" fmla="*/ 10 w 10"/>
                <a:gd name="T1" fmla="*/ 5 h 51"/>
                <a:gd name="T2" fmla="*/ 0 w 10"/>
                <a:gd name="T3" fmla="*/ 0 h 51"/>
                <a:gd name="T4" fmla="*/ 0 w 10"/>
                <a:gd name="T5" fmla="*/ 51 h 51"/>
                <a:gd name="T6" fmla="*/ 10 w 10"/>
                <a:gd name="T7" fmla="*/ 46 h 51"/>
                <a:gd name="T8" fmla="*/ 10 w 10"/>
                <a:gd name="T9" fmla="*/ 5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51">
                  <a:moveTo>
                    <a:pt x="10" y="5"/>
                  </a:moveTo>
                  <a:lnTo>
                    <a:pt x="0" y="0"/>
                  </a:lnTo>
                  <a:lnTo>
                    <a:pt x="0" y="51"/>
                  </a:lnTo>
                  <a:lnTo>
                    <a:pt x="10" y="46"/>
                  </a:lnTo>
                  <a:lnTo>
                    <a:pt x="10" y="5"/>
                  </a:lnTo>
                  <a:close/>
                </a:path>
              </a:pathLst>
            </a:custGeom>
            <a:solidFill>
              <a:srgbClr val="3E347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30" name="Freeform 160"/>
            <p:cNvSpPr>
              <a:spLocks/>
            </p:cNvSpPr>
            <p:nvPr/>
          </p:nvSpPr>
          <p:spPr bwMode="auto">
            <a:xfrm>
              <a:off x="1746" y="2456"/>
              <a:ext cx="40" cy="25"/>
            </a:xfrm>
            <a:custGeom>
              <a:avLst/>
              <a:gdLst>
                <a:gd name="T0" fmla="*/ 40 w 40"/>
                <a:gd name="T1" fmla="*/ 15 h 25"/>
                <a:gd name="T2" fmla="*/ 10 w 40"/>
                <a:gd name="T3" fmla="*/ 0 h 25"/>
                <a:gd name="T4" fmla="*/ 0 w 40"/>
                <a:gd name="T5" fmla="*/ 5 h 25"/>
                <a:gd name="T6" fmla="*/ 40 w 40"/>
                <a:gd name="T7" fmla="*/ 25 h 25"/>
                <a:gd name="T8" fmla="*/ 40 w 40"/>
                <a:gd name="T9" fmla="*/ 15 h 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25">
                  <a:moveTo>
                    <a:pt x="40" y="15"/>
                  </a:moveTo>
                  <a:lnTo>
                    <a:pt x="10" y="0"/>
                  </a:lnTo>
                  <a:lnTo>
                    <a:pt x="0" y="5"/>
                  </a:lnTo>
                  <a:lnTo>
                    <a:pt x="40" y="25"/>
                  </a:lnTo>
                  <a:lnTo>
                    <a:pt x="40" y="15"/>
                  </a:lnTo>
                  <a:close/>
                </a:path>
              </a:pathLst>
            </a:custGeom>
            <a:solidFill>
              <a:srgbClr val="D0CD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31" name="Freeform 161"/>
            <p:cNvSpPr>
              <a:spLocks/>
            </p:cNvSpPr>
            <p:nvPr/>
          </p:nvSpPr>
          <p:spPr bwMode="auto">
            <a:xfrm>
              <a:off x="1797" y="2436"/>
              <a:ext cx="40" cy="71"/>
            </a:xfrm>
            <a:custGeom>
              <a:avLst/>
              <a:gdLst>
                <a:gd name="T0" fmla="*/ 40 w 40"/>
                <a:gd name="T1" fmla="*/ 71 h 71"/>
                <a:gd name="T2" fmla="*/ 40 w 40"/>
                <a:gd name="T3" fmla="*/ 20 h 71"/>
                <a:gd name="T4" fmla="*/ 0 w 40"/>
                <a:gd name="T5" fmla="*/ 0 h 71"/>
                <a:gd name="T6" fmla="*/ 0 w 40"/>
                <a:gd name="T7" fmla="*/ 50 h 71"/>
                <a:gd name="T8" fmla="*/ 40 w 40"/>
                <a:gd name="T9" fmla="*/ 71 h 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71">
                  <a:moveTo>
                    <a:pt x="40" y="71"/>
                  </a:moveTo>
                  <a:lnTo>
                    <a:pt x="40" y="20"/>
                  </a:lnTo>
                  <a:lnTo>
                    <a:pt x="0" y="0"/>
                  </a:lnTo>
                  <a:lnTo>
                    <a:pt x="0" y="50"/>
                  </a:lnTo>
                  <a:lnTo>
                    <a:pt x="40" y="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32" name="Freeform 162"/>
            <p:cNvSpPr>
              <a:spLocks/>
            </p:cNvSpPr>
            <p:nvPr/>
          </p:nvSpPr>
          <p:spPr bwMode="auto">
            <a:xfrm>
              <a:off x="1797" y="2436"/>
              <a:ext cx="5" cy="50"/>
            </a:xfrm>
            <a:custGeom>
              <a:avLst/>
              <a:gdLst>
                <a:gd name="T0" fmla="*/ 5 w 5"/>
                <a:gd name="T1" fmla="*/ 5 h 50"/>
                <a:gd name="T2" fmla="*/ 0 w 5"/>
                <a:gd name="T3" fmla="*/ 0 h 50"/>
                <a:gd name="T4" fmla="*/ 0 w 5"/>
                <a:gd name="T5" fmla="*/ 50 h 50"/>
                <a:gd name="T6" fmla="*/ 5 w 5"/>
                <a:gd name="T7" fmla="*/ 45 h 50"/>
                <a:gd name="T8" fmla="*/ 5 w 5"/>
                <a:gd name="T9" fmla="*/ 5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 h="50">
                  <a:moveTo>
                    <a:pt x="5" y="5"/>
                  </a:moveTo>
                  <a:lnTo>
                    <a:pt x="0" y="0"/>
                  </a:lnTo>
                  <a:lnTo>
                    <a:pt x="0" y="50"/>
                  </a:lnTo>
                  <a:lnTo>
                    <a:pt x="5" y="45"/>
                  </a:lnTo>
                  <a:lnTo>
                    <a:pt x="5" y="5"/>
                  </a:lnTo>
                  <a:close/>
                </a:path>
              </a:pathLst>
            </a:custGeom>
            <a:solidFill>
              <a:srgbClr val="3E347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33" name="Freeform 163"/>
            <p:cNvSpPr>
              <a:spLocks/>
            </p:cNvSpPr>
            <p:nvPr/>
          </p:nvSpPr>
          <p:spPr bwMode="auto">
            <a:xfrm>
              <a:off x="1797" y="2481"/>
              <a:ext cx="40" cy="26"/>
            </a:xfrm>
            <a:custGeom>
              <a:avLst/>
              <a:gdLst>
                <a:gd name="T0" fmla="*/ 40 w 40"/>
                <a:gd name="T1" fmla="*/ 16 h 26"/>
                <a:gd name="T2" fmla="*/ 5 w 40"/>
                <a:gd name="T3" fmla="*/ 0 h 26"/>
                <a:gd name="T4" fmla="*/ 0 w 40"/>
                <a:gd name="T5" fmla="*/ 5 h 26"/>
                <a:gd name="T6" fmla="*/ 40 w 40"/>
                <a:gd name="T7" fmla="*/ 26 h 26"/>
                <a:gd name="T8" fmla="*/ 40 w 40"/>
                <a:gd name="T9" fmla="*/ 16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26">
                  <a:moveTo>
                    <a:pt x="40" y="16"/>
                  </a:moveTo>
                  <a:lnTo>
                    <a:pt x="5" y="0"/>
                  </a:lnTo>
                  <a:lnTo>
                    <a:pt x="0" y="5"/>
                  </a:lnTo>
                  <a:lnTo>
                    <a:pt x="40" y="26"/>
                  </a:lnTo>
                  <a:lnTo>
                    <a:pt x="40" y="16"/>
                  </a:lnTo>
                  <a:close/>
                </a:path>
              </a:pathLst>
            </a:custGeom>
            <a:solidFill>
              <a:srgbClr val="D0CD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34" name="Freeform 164"/>
            <p:cNvSpPr>
              <a:spLocks/>
            </p:cNvSpPr>
            <p:nvPr/>
          </p:nvSpPr>
          <p:spPr bwMode="auto">
            <a:xfrm>
              <a:off x="1842" y="2461"/>
              <a:ext cx="41" cy="71"/>
            </a:xfrm>
            <a:custGeom>
              <a:avLst/>
              <a:gdLst>
                <a:gd name="T0" fmla="*/ 41 w 41"/>
                <a:gd name="T1" fmla="*/ 71 h 71"/>
                <a:gd name="T2" fmla="*/ 41 w 41"/>
                <a:gd name="T3" fmla="*/ 25 h 71"/>
                <a:gd name="T4" fmla="*/ 0 w 41"/>
                <a:gd name="T5" fmla="*/ 0 h 71"/>
                <a:gd name="T6" fmla="*/ 0 w 41"/>
                <a:gd name="T7" fmla="*/ 51 h 71"/>
                <a:gd name="T8" fmla="*/ 41 w 41"/>
                <a:gd name="T9" fmla="*/ 71 h 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71">
                  <a:moveTo>
                    <a:pt x="41" y="71"/>
                  </a:moveTo>
                  <a:lnTo>
                    <a:pt x="41" y="25"/>
                  </a:lnTo>
                  <a:lnTo>
                    <a:pt x="0" y="0"/>
                  </a:lnTo>
                  <a:lnTo>
                    <a:pt x="0" y="51"/>
                  </a:lnTo>
                  <a:lnTo>
                    <a:pt x="41" y="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35" name="Freeform 165"/>
            <p:cNvSpPr>
              <a:spLocks/>
            </p:cNvSpPr>
            <p:nvPr/>
          </p:nvSpPr>
          <p:spPr bwMode="auto">
            <a:xfrm>
              <a:off x="1842" y="2461"/>
              <a:ext cx="10" cy="51"/>
            </a:xfrm>
            <a:custGeom>
              <a:avLst/>
              <a:gdLst>
                <a:gd name="T0" fmla="*/ 10 w 10"/>
                <a:gd name="T1" fmla="*/ 5 h 51"/>
                <a:gd name="T2" fmla="*/ 0 w 10"/>
                <a:gd name="T3" fmla="*/ 0 h 51"/>
                <a:gd name="T4" fmla="*/ 0 w 10"/>
                <a:gd name="T5" fmla="*/ 51 h 51"/>
                <a:gd name="T6" fmla="*/ 10 w 10"/>
                <a:gd name="T7" fmla="*/ 46 h 51"/>
                <a:gd name="T8" fmla="*/ 10 w 10"/>
                <a:gd name="T9" fmla="*/ 5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51">
                  <a:moveTo>
                    <a:pt x="10" y="5"/>
                  </a:moveTo>
                  <a:lnTo>
                    <a:pt x="0" y="0"/>
                  </a:lnTo>
                  <a:lnTo>
                    <a:pt x="0" y="51"/>
                  </a:lnTo>
                  <a:lnTo>
                    <a:pt x="10" y="46"/>
                  </a:lnTo>
                  <a:lnTo>
                    <a:pt x="10" y="5"/>
                  </a:lnTo>
                  <a:close/>
                </a:path>
              </a:pathLst>
            </a:custGeom>
            <a:solidFill>
              <a:srgbClr val="3E347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36" name="Freeform 166"/>
            <p:cNvSpPr>
              <a:spLocks/>
            </p:cNvSpPr>
            <p:nvPr/>
          </p:nvSpPr>
          <p:spPr bwMode="auto">
            <a:xfrm>
              <a:off x="1842" y="2507"/>
              <a:ext cx="41" cy="25"/>
            </a:xfrm>
            <a:custGeom>
              <a:avLst/>
              <a:gdLst>
                <a:gd name="T0" fmla="*/ 41 w 41"/>
                <a:gd name="T1" fmla="*/ 20 h 25"/>
                <a:gd name="T2" fmla="*/ 10 w 41"/>
                <a:gd name="T3" fmla="*/ 0 h 25"/>
                <a:gd name="T4" fmla="*/ 0 w 41"/>
                <a:gd name="T5" fmla="*/ 5 h 25"/>
                <a:gd name="T6" fmla="*/ 41 w 41"/>
                <a:gd name="T7" fmla="*/ 25 h 25"/>
                <a:gd name="T8" fmla="*/ 41 w 41"/>
                <a:gd name="T9" fmla="*/ 20 h 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25">
                  <a:moveTo>
                    <a:pt x="41" y="20"/>
                  </a:moveTo>
                  <a:lnTo>
                    <a:pt x="10" y="0"/>
                  </a:lnTo>
                  <a:lnTo>
                    <a:pt x="0" y="5"/>
                  </a:lnTo>
                  <a:lnTo>
                    <a:pt x="41" y="25"/>
                  </a:lnTo>
                  <a:lnTo>
                    <a:pt x="41" y="20"/>
                  </a:lnTo>
                  <a:close/>
                </a:path>
              </a:pathLst>
            </a:custGeom>
            <a:solidFill>
              <a:srgbClr val="D0CD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37" name="Freeform 167"/>
            <p:cNvSpPr>
              <a:spLocks/>
            </p:cNvSpPr>
            <p:nvPr/>
          </p:nvSpPr>
          <p:spPr bwMode="auto">
            <a:xfrm>
              <a:off x="1893" y="2491"/>
              <a:ext cx="41" cy="66"/>
            </a:xfrm>
            <a:custGeom>
              <a:avLst/>
              <a:gdLst>
                <a:gd name="T0" fmla="*/ 41 w 41"/>
                <a:gd name="T1" fmla="*/ 66 h 66"/>
                <a:gd name="T2" fmla="*/ 41 w 41"/>
                <a:gd name="T3" fmla="*/ 21 h 66"/>
                <a:gd name="T4" fmla="*/ 0 w 41"/>
                <a:gd name="T5" fmla="*/ 0 h 66"/>
                <a:gd name="T6" fmla="*/ 0 w 41"/>
                <a:gd name="T7" fmla="*/ 46 h 66"/>
                <a:gd name="T8" fmla="*/ 41 w 41"/>
                <a:gd name="T9" fmla="*/ 66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66">
                  <a:moveTo>
                    <a:pt x="41" y="66"/>
                  </a:moveTo>
                  <a:lnTo>
                    <a:pt x="41" y="21"/>
                  </a:lnTo>
                  <a:lnTo>
                    <a:pt x="0" y="0"/>
                  </a:lnTo>
                  <a:lnTo>
                    <a:pt x="0" y="46"/>
                  </a:lnTo>
                  <a:lnTo>
                    <a:pt x="41"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38" name="Freeform 168"/>
            <p:cNvSpPr>
              <a:spLocks/>
            </p:cNvSpPr>
            <p:nvPr/>
          </p:nvSpPr>
          <p:spPr bwMode="auto">
            <a:xfrm>
              <a:off x="1893" y="2491"/>
              <a:ext cx="10" cy="46"/>
            </a:xfrm>
            <a:custGeom>
              <a:avLst/>
              <a:gdLst>
                <a:gd name="T0" fmla="*/ 10 w 10"/>
                <a:gd name="T1" fmla="*/ 6 h 46"/>
                <a:gd name="T2" fmla="*/ 0 w 10"/>
                <a:gd name="T3" fmla="*/ 0 h 46"/>
                <a:gd name="T4" fmla="*/ 0 w 10"/>
                <a:gd name="T5" fmla="*/ 46 h 46"/>
                <a:gd name="T6" fmla="*/ 10 w 10"/>
                <a:gd name="T7" fmla="*/ 46 h 46"/>
                <a:gd name="T8" fmla="*/ 10 w 10"/>
                <a:gd name="T9" fmla="*/ 6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46">
                  <a:moveTo>
                    <a:pt x="10" y="6"/>
                  </a:moveTo>
                  <a:lnTo>
                    <a:pt x="0" y="0"/>
                  </a:lnTo>
                  <a:lnTo>
                    <a:pt x="0" y="46"/>
                  </a:lnTo>
                  <a:lnTo>
                    <a:pt x="10" y="46"/>
                  </a:lnTo>
                  <a:lnTo>
                    <a:pt x="10" y="6"/>
                  </a:lnTo>
                  <a:close/>
                </a:path>
              </a:pathLst>
            </a:custGeom>
            <a:solidFill>
              <a:srgbClr val="3E347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39" name="Freeform 169"/>
            <p:cNvSpPr>
              <a:spLocks/>
            </p:cNvSpPr>
            <p:nvPr/>
          </p:nvSpPr>
          <p:spPr bwMode="auto">
            <a:xfrm>
              <a:off x="1893" y="2532"/>
              <a:ext cx="41" cy="25"/>
            </a:xfrm>
            <a:custGeom>
              <a:avLst/>
              <a:gdLst>
                <a:gd name="T0" fmla="*/ 41 w 41"/>
                <a:gd name="T1" fmla="*/ 20 h 25"/>
                <a:gd name="T2" fmla="*/ 10 w 41"/>
                <a:gd name="T3" fmla="*/ 0 h 25"/>
                <a:gd name="T4" fmla="*/ 0 w 41"/>
                <a:gd name="T5" fmla="*/ 5 h 25"/>
                <a:gd name="T6" fmla="*/ 41 w 41"/>
                <a:gd name="T7" fmla="*/ 25 h 25"/>
                <a:gd name="T8" fmla="*/ 41 w 41"/>
                <a:gd name="T9" fmla="*/ 20 h 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25">
                  <a:moveTo>
                    <a:pt x="41" y="20"/>
                  </a:moveTo>
                  <a:lnTo>
                    <a:pt x="10" y="0"/>
                  </a:lnTo>
                  <a:lnTo>
                    <a:pt x="0" y="5"/>
                  </a:lnTo>
                  <a:lnTo>
                    <a:pt x="41" y="25"/>
                  </a:lnTo>
                  <a:lnTo>
                    <a:pt x="41" y="20"/>
                  </a:lnTo>
                  <a:close/>
                </a:path>
              </a:pathLst>
            </a:custGeom>
            <a:solidFill>
              <a:srgbClr val="D0CD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40" name="Line 170"/>
            <p:cNvSpPr>
              <a:spLocks noChangeShapeType="1"/>
            </p:cNvSpPr>
            <p:nvPr/>
          </p:nvSpPr>
          <p:spPr bwMode="auto">
            <a:xfrm>
              <a:off x="1594" y="2278"/>
              <a:ext cx="111" cy="61"/>
            </a:xfrm>
            <a:prstGeom prst="line">
              <a:avLst/>
            </a:prstGeom>
            <a:noFill/>
            <a:ln w="7938">
              <a:solidFill>
                <a:srgbClr val="0F0163"/>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41" name="Line 171"/>
            <p:cNvSpPr>
              <a:spLocks noChangeShapeType="1"/>
            </p:cNvSpPr>
            <p:nvPr/>
          </p:nvSpPr>
          <p:spPr bwMode="auto">
            <a:xfrm>
              <a:off x="1594" y="2289"/>
              <a:ext cx="111" cy="55"/>
            </a:xfrm>
            <a:prstGeom prst="line">
              <a:avLst/>
            </a:prstGeom>
            <a:noFill/>
            <a:ln w="7938">
              <a:solidFill>
                <a:srgbClr val="0F0163"/>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42" name="Line 172"/>
            <p:cNvSpPr>
              <a:spLocks noChangeShapeType="1"/>
            </p:cNvSpPr>
            <p:nvPr/>
          </p:nvSpPr>
          <p:spPr bwMode="auto">
            <a:xfrm>
              <a:off x="1594" y="2289"/>
              <a:ext cx="111" cy="65"/>
            </a:xfrm>
            <a:prstGeom prst="line">
              <a:avLst/>
            </a:prstGeom>
            <a:noFill/>
            <a:ln w="7938">
              <a:solidFill>
                <a:srgbClr val="0F0163"/>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43" name="Line 173"/>
            <p:cNvSpPr>
              <a:spLocks noChangeShapeType="1"/>
            </p:cNvSpPr>
            <p:nvPr/>
          </p:nvSpPr>
          <p:spPr bwMode="auto">
            <a:xfrm>
              <a:off x="1594" y="2299"/>
              <a:ext cx="111" cy="55"/>
            </a:xfrm>
            <a:prstGeom prst="line">
              <a:avLst/>
            </a:prstGeom>
            <a:noFill/>
            <a:ln w="7938">
              <a:solidFill>
                <a:srgbClr val="0F0163"/>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44" name="Line 174"/>
            <p:cNvSpPr>
              <a:spLocks noChangeShapeType="1"/>
            </p:cNvSpPr>
            <p:nvPr/>
          </p:nvSpPr>
          <p:spPr bwMode="auto">
            <a:xfrm>
              <a:off x="1594" y="2304"/>
              <a:ext cx="111" cy="61"/>
            </a:xfrm>
            <a:prstGeom prst="line">
              <a:avLst/>
            </a:prstGeom>
            <a:noFill/>
            <a:ln w="7938">
              <a:solidFill>
                <a:srgbClr val="0F0163"/>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45" name="Line 175"/>
            <p:cNvSpPr>
              <a:spLocks noChangeShapeType="1"/>
            </p:cNvSpPr>
            <p:nvPr/>
          </p:nvSpPr>
          <p:spPr bwMode="auto">
            <a:xfrm>
              <a:off x="1594" y="2309"/>
              <a:ext cx="111" cy="61"/>
            </a:xfrm>
            <a:prstGeom prst="line">
              <a:avLst/>
            </a:prstGeom>
            <a:noFill/>
            <a:ln w="7938">
              <a:solidFill>
                <a:srgbClr val="0F0163"/>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46" name="Line 176"/>
            <p:cNvSpPr>
              <a:spLocks noChangeShapeType="1"/>
            </p:cNvSpPr>
            <p:nvPr/>
          </p:nvSpPr>
          <p:spPr bwMode="auto">
            <a:xfrm>
              <a:off x="1594" y="2314"/>
              <a:ext cx="111" cy="61"/>
            </a:xfrm>
            <a:prstGeom prst="line">
              <a:avLst/>
            </a:prstGeom>
            <a:noFill/>
            <a:ln w="7938">
              <a:solidFill>
                <a:srgbClr val="0F0163"/>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47" name="Line 177"/>
            <p:cNvSpPr>
              <a:spLocks noChangeShapeType="1"/>
            </p:cNvSpPr>
            <p:nvPr/>
          </p:nvSpPr>
          <p:spPr bwMode="auto">
            <a:xfrm>
              <a:off x="1594" y="2319"/>
              <a:ext cx="111" cy="61"/>
            </a:xfrm>
            <a:prstGeom prst="line">
              <a:avLst/>
            </a:prstGeom>
            <a:noFill/>
            <a:ln w="7938">
              <a:solidFill>
                <a:srgbClr val="0F0163"/>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48" name="Line 178"/>
            <p:cNvSpPr>
              <a:spLocks noChangeShapeType="1"/>
            </p:cNvSpPr>
            <p:nvPr/>
          </p:nvSpPr>
          <p:spPr bwMode="auto">
            <a:xfrm>
              <a:off x="1594" y="2324"/>
              <a:ext cx="111" cy="61"/>
            </a:xfrm>
            <a:prstGeom prst="line">
              <a:avLst/>
            </a:prstGeom>
            <a:noFill/>
            <a:ln w="7938">
              <a:solidFill>
                <a:srgbClr val="0F0163"/>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49" name="Line 179"/>
            <p:cNvSpPr>
              <a:spLocks noChangeShapeType="1"/>
            </p:cNvSpPr>
            <p:nvPr/>
          </p:nvSpPr>
          <p:spPr bwMode="auto">
            <a:xfrm>
              <a:off x="1594" y="2329"/>
              <a:ext cx="111" cy="61"/>
            </a:xfrm>
            <a:prstGeom prst="line">
              <a:avLst/>
            </a:prstGeom>
            <a:noFill/>
            <a:ln w="7938">
              <a:solidFill>
                <a:srgbClr val="0F0163"/>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50" name="Line 180"/>
            <p:cNvSpPr>
              <a:spLocks noChangeShapeType="1"/>
            </p:cNvSpPr>
            <p:nvPr/>
          </p:nvSpPr>
          <p:spPr bwMode="auto">
            <a:xfrm>
              <a:off x="1594" y="2334"/>
              <a:ext cx="111" cy="61"/>
            </a:xfrm>
            <a:prstGeom prst="line">
              <a:avLst/>
            </a:prstGeom>
            <a:noFill/>
            <a:ln w="7938">
              <a:solidFill>
                <a:srgbClr val="0F0163"/>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51" name="Line 181"/>
            <p:cNvSpPr>
              <a:spLocks noChangeShapeType="1"/>
            </p:cNvSpPr>
            <p:nvPr/>
          </p:nvSpPr>
          <p:spPr bwMode="auto">
            <a:xfrm>
              <a:off x="1594" y="2339"/>
              <a:ext cx="111" cy="61"/>
            </a:xfrm>
            <a:prstGeom prst="line">
              <a:avLst/>
            </a:prstGeom>
            <a:noFill/>
            <a:ln w="7938">
              <a:solidFill>
                <a:srgbClr val="0F0163"/>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52" name="Line 182"/>
            <p:cNvSpPr>
              <a:spLocks noChangeShapeType="1"/>
            </p:cNvSpPr>
            <p:nvPr/>
          </p:nvSpPr>
          <p:spPr bwMode="auto">
            <a:xfrm>
              <a:off x="1594" y="2344"/>
              <a:ext cx="111" cy="61"/>
            </a:xfrm>
            <a:prstGeom prst="line">
              <a:avLst/>
            </a:prstGeom>
            <a:noFill/>
            <a:ln w="7938">
              <a:solidFill>
                <a:srgbClr val="0F0163"/>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53" name="Line 183"/>
            <p:cNvSpPr>
              <a:spLocks noChangeShapeType="1"/>
            </p:cNvSpPr>
            <p:nvPr/>
          </p:nvSpPr>
          <p:spPr bwMode="auto">
            <a:xfrm>
              <a:off x="1594" y="2349"/>
              <a:ext cx="111" cy="61"/>
            </a:xfrm>
            <a:prstGeom prst="line">
              <a:avLst/>
            </a:prstGeom>
            <a:noFill/>
            <a:ln w="7938">
              <a:solidFill>
                <a:srgbClr val="0F0163"/>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54" name="Line 184"/>
            <p:cNvSpPr>
              <a:spLocks noChangeShapeType="1"/>
            </p:cNvSpPr>
            <p:nvPr/>
          </p:nvSpPr>
          <p:spPr bwMode="auto">
            <a:xfrm>
              <a:off x="1594" y="2354"/>
              <a:ext cx="111" cy="61"/>
            </a:xfrm>
            <a:prstGeom prst="line">
              <a:avLst/>
            </a:prstGeom>
            <a:noFill/>
            <a:ln w="7938">
              <a:solidFill>
                <a:srgbClr val="0F0163"/>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55" name="Line 185"/>
            <p:cNvSpPr>
              <a:spLocks noChangeShapeType="1"/>
            </p:cNvSpPr>
            <p:nvPr/>
          </p:nvSpPr>
          <p:spPr bwMode="auto">
            <a:xfrm>
              <a:off x="1594" y="2365"/>
              <a:ext cx="111" cy="55"/>
            </a:xfrm>
            <a:prstGeom prst="line">
              <a:avLst/>
            </a:prstGeom>
            <a:noFill/>
            <a:ln w="7938">
              <a:solidFill>
                <a:srgbClr val="0F0163"/>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56" name="Line 186"/>
            <p:cNvSpPr>
              <a:spLocks noChangeShapeType="1"/>
            </p:cNvSpPr>
            <p:nvPr/>
          </p:nvSpPr>
          <p:spPr bwMode="auto">
            <a:xfrm>
              <a:off x="1594" y="2365"/>
              <a:ext cx="111" cy="60"/>
            </a:xfrm>
            <a:prstGeom prst="line">
              <a:avLst/>
            </a:prstGeom>
            <a:noFill/>
            <a:ln w="7938">
              <a:solidFill>
                <a:srgbClr val="0F0163"/>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57" name="Line 187"/>
            <p:cNvSpPr>
              <a:spLocks noChangeShapeType="1"/>
            </p:cNvSpPr>
            <p:nvPr/>
          </p:nvSpPr>
          <p:spPr bwMode="auto">
            <a:xfrm>
              <a:off x="1594" y="2375"/>
              <a:ext cx="111" cy="56"/>
            </a:xfrm>
            <a:prstGeom prst="line">
              <a:avLst/>
            </a:prstGeom>
            <a:noFill/>
            <a:ln w="7938">
              <a:solidFill>
                <a:srgbClr val="0F0163"/>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58" name="Line 188"/>
            <p:cNvSpPr>
              <a:spLocks noChangeShapeType="1"/>
            </p:cNvSpPr>
            <p:nvPr/>
          </p:nvSpPr>
          <p:spPr bwMode="auto">
            <a:xfrm>
              <a:off x="1594" y="2380"/>
              <a:ext cx="111" cy="56"/>
            </a:xfrm>
            <a:prstGeom prst="line">
              <a:avLst/>
            </a:prstGeom>
            <a:noFill/>
            <a:ln w="7938">
              <a:solidFill>
                <a:srgbClr val="0F0163"/>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59" name="Line 189"/>
            <p:cNvSpPr>
              <a:spLocks noChangeShapeType="1"/>
            </p:cNvSpPr>
            <p:nvPr/>
          </p:nvSpPr>
          <p:spPr bwMode="auto">
            <a:xfrm>
              <a:off x="1594" y="2385"/>
              <a:ext cx="111" cy="56"/>
            </a:xfrm>
            <a:prstGeom prst="line">
              <a:avLst/>
            </a:prstGeom>
            <a:noFill/>
            <a:ln w="7938">
              <a:solidFill>
                <a:srgbClr val="0F0163"/>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60" name="Line 190"/>
            <p:cNvSpPr>
              <a:spLocks noChangeShapeType="1"/>
            </p:cNvSpPr>
            <p:nvPr/>
          </p:nvSpPr>
          <p:spPr bwMode="auto">
            <a:xfrm>
              <a:off x="1594" y="2390"/>
              <a:ext cx="111" cy="56"/>
            </a:xfrm>
            <a:prstGeom prst="line">
              <a:avLst/>
            </a:prstGeom>
            <a:noFill/>
            <a:ln w="7938">
              <a:solidFill>
                <a:srgbClr val="0F0163"/>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61" name="Line 191"/>
            <p:cNvSpPr>
              <a:spLocks noChangeShapeType="1"/>
            </p:cNvSpPr>
            <p:nvPr/>
          </p:nvSpPr>
          <p:spPr bwMode="auto">
            <a:xfrm>
              <a:off x="1578" y="2390"/>
              <a:ext cx="112" cy="56"/>
            </a:xfrm>
            <a:prstGeom prst="line">
              <a:avLst/>
            </a:prstGeom>
            <a:noFill/>
            <a:ln w="7938">
              <a:solidFill>
                <a:srgbClr val="0F0163"/>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62" name="Line 192"/>
            <p:cNvSpPr>
              <a:spLocks noChangeShapeType="1"/>
            </p:cNvSpPr>
            <p:nvPr/>
          </p:nvSpPr>
          <p:spPr bwMode="auto">
            <a:xfrm>
              <a:off x="1578" y="2395"/>
              <a:ext cx="112" cy="61"/>
            </a:xfrm>
            <a:prstGeom prst="line">
              <a:avLst/>
            </a:prstGeom>
            <a:noFill/>
            <a:ln w="7938">
              <a:solidFill>
                <a:srgbClr val="0F0163"/>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63" name="Line 193"/>
            <p:cNvSpPr>
              <a:spLocks noChangeShapeType="1"/>
            </p:cNvSpPr>
            <p:nvPr/>
          </p:nvSpPr>
          <p:spPr bwMode="auto">
            <a:xfrm>
              <a:off x="1578" y="2400"/>
              <a:ext cx="112" cy="61"/>
            </a:xfrm>
            <a:prstGeom prst="line">
              <a:avLst/>
            </a:prstGeom>
            <a:noFill/>
            <a:ln w="7938">
              <a:solidFill>
                <a:srgbClr val="0F0163"/>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64" name="Line 194"/>
            <p:cNvSpPr>
              <a:spLocks noChangeShapeType="1"/>
            </p:cNvSpPr>
            <p:nvPr/>
          </p:nvSpPr>
          <p:spPr bwMode="auto">
            <a:xfrm>
              <a:off x="1578" y="2405"/>
              <a:ext cx="112" cy="61"/>
            </a:xfrm>
            <a:prstGeom prst="line">
              <a:avLst/>
            </a:prstGeom>
            <a:noFill/>
            <a:ln w="7938">
              <a:solidFill>
                <a:srgbClr val="0F0163"/>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65" name="Freeform 195"/>
            <p:cNvSpPr>
              <a:spLocks/>
            </p:cNvSpPr>
            <p:nvPr/>
          </p:nvSpPr>
          <p:spPr bwMode="auto">
            <a:xfrm>
              <a:off x="1573" y="2273"/>
              <a:ext cx="10" cy="142"/>
            </a:xfrm>
            <a:custGeom>
              <a:avLst/>
              <a:gdLst>
                <a:gd name="T0" fmla="*/ 0 w 10"/>
                <a:gd name="T1" fmla="*/ 137 h 142"/>
                <a:gd name="T2" fmla="*/ 0 w 10"/>
                <a:gd name="T3" fmla="*/ 0 h 142"/>
                <a:gd name="T4" fmla="*/ 10 w 10"/>
                <a:gd name="T5" fmla="*/ 5 h 142"/>
                <a:gd name="T6" fmla="*/ 10 w 10"/>
                <a:gd name="T7" fmla="*/ 142 h 142"/>
                <a:gd name="T8" fmla="*/ 0 w 10"/>
                <a:gd name="T9" fmla="*/ 137 h 1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42">
                  <a:moveTo>
                    <a:pt x="0" y="137"/>
                  </a:moveTo>
                  <a:lnTo>
                    <a:pt x="0" y="0"/>
                  </a:lnTo>
                  <a:lnTo>
                    <a:pt x="10" y="5"/>
                  </a:lnTo>
                  <a:lnTo>
                    <a:pt x="10" y="142"/>
                  </a:lnTo>
                  <a:lnTo>
                    <a:pt x="0" y="137"/>
                  </a:lnTo>
                  <a:close/>
                </a:path>
              </a:pathLst>
            </a:custGeom>
            <a:solidFill>
              <a:srgbClr val="FF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66" name="Freeform 196"/>
            <p:cNvSpPr>
              <a:spLocks/>
            </p:cNvSpPr>
            <p:nvPr/>
          </p:nvSpPr>
          <p:spPr bwMode="auto">
            <a:xfrm>
              <a:off x="1573" y="2268"/>
              <a:ext cx="10" cy="10"/>
            </a:xfrm>
            <a:custGeom>
              <a:avLst/>
              <a:gdLst>
                <a:gd name="T0" fmla="*/ 10 w 10"/>
                <a:gd name="T1" fmla="*/ 5 h 10"/>
                <a:gd name="T2" fmla="*/ 5 w 10"/>
                <a:gd name="T3" fmla="*/ 0 h 10"/>
                <a:gd name="T4" fmla="*/ 0 w 10"/>
                <a:gd name="T5" fmla="*/ 5 h 10"/>
                <a:gd name="T6" fmla="*/ 10 w 10"/>
                <a:gd name="T7" fmla="*/ 10 h 10"/>
                <a:gd name="T8" fmla="*/ 10 w 10"/>
                <a:gd name="T9" fmla="*/ 5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0" y="5"/>
                  </a:moveTo>
                  <a:lnTo>
                    <a:pt x="5" y="0"/>
                  </a:lnTo>
                  <a:lnTo>
                    <a:pt x="0" y="5"/>
                  </a:lnTo>
                  <a:lnTo>
                    <a:pt x="10" y="10"/>
                  </a:lnTo>
                  <a:lnTo>
                    <a:pt x="10" y="5"/>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67" name="Freeform 197"/>
            <p:cNvSpPr>
              <a:spLocks/>
            </p:cNvSpPr>
            <p:nvPr/>
          </p:nvSpPr>
          <p:spPr bwMode="auto">
            <a:xfrm>
              <a:off x="1583" y="2273"/>
              <a:ext cx="1" cy="142"/>
            </a:xfrm>
            <a:custGeom>
              <a:avLst/>
              <a:gdLst>
                <a:gd name="T0" fmla="*/ 0 w 1"/>
                <a:gd name="T1" fmla="*/ 142 h 142"/>
                <a:gd name="T2" fmla="*/ 0 w 1"/>
                <a:gd name="T3" fmla="*/ 0 h 142"/>
                <a:gd name="T4" fmla="*/ 0 w 1"/>
                <a:gd name="T5" fmla="*/ 5 h 142"/>
                <a:gd name="T6" fmla="*/ 0 w 1"/>
                <a:gd name="T7" fmla="*/ 142 h 142"/>
                <a:gd name="T8" fmla="*/ 0 w 1"/>
                <a:gd name="T9" fmla="*/ 142 h 1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142">
                  <a:moveTo>
                    <a:pt x="0" y="142"/>
                  </a:moveTo>
                  <a:lnTo>
                    <a:pt x="0" y="0"/>
                  </a:lnTo>
                  <a:lnTo>
                    <a:pt x="0" y="5"/>
                  </a:lnTo>
                  <a:lnTo>
                    <a:pt x="0" y="142"/>
                  </a:lnTo>
                  <a:close/>
                </a:path>
              </a:pathLst>
            </a:custGeom>
            <a:solidFill>
              <a:srgbClr val="9999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68" name="Freeform 198"/>
            <p:cNvSpPr>
              <a:spLocks/>
            </p:cNvSpPr>
            <p:nvPr/>
          </p:nvSpPr>
          <p:spPr bwMode="auto">
            <a:xfrm>
              <a:off x="1588" y="2283"/>
              <a:ext cx="11" cy="142"/>
            </a:xfrm>
            <a:custGeom>
              <a:avLst/>
              <a:gdLst>
                <a:gd name="T0" fmla="*/ 0 w 11"/>
                <a:gd name="T1" fmla="*/ 137 h 142"/>
                <a:gd name="T2" fmla="*/ 0 w 11"/>
                <a:gd name="T3" fmla="*/ 0 h 142"/>
                <a:gd name="T4" fmla="*/ 11 w 11"/>
                <a:gd name="T5" fmla="*/ 6 h 142"/>
                <a:gd name="T6" fmla="*/ 11 w 11"/>
                <a:gd name="T7" fmla="*/ 142 h 142"/>
                <a:gd name="T8" fmla="*/ 0 w 11"/>
                <a:gd name="T9" fmla="*/ 137 h 1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142">
                  <a:moveTo>
                    <a:pt x="0" y="137"/>
                  </a:moveTo>
                  <a:lnTo>
                    <a:pt x="0" y="0"/>
                  </a:lnTo>
                  <a:lnTo>
                    <a:pt x="11" y="6"/>
                  </a:lnTo>
                  <a:lnTo>
                    <a:pt x="11" y="142"/>
                  </a:lnTo>
                  <a:lnTo>
                    <a:pt x="0" y="137"/>
                  </a:lnTo>
                  <a:close/>
                </a:path>
              </a:pathLst>
            </a:custGeom>
            <a:solidFill>
              <a:srgbClr val="FF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69" name="Freeform 199"/>
            <p:cNvSpPr>
              <a:spLocks/>
            </p:cNvSpPr>
            <p:nvPr/>
          </p:nvSpPr>
          <p:spPr bwMode="auto">
            <a:xfrm>
              <a:off x="1588" y="2278"/>
              <a:ext cx="16" cy="11"/>
            </a:xfrm>
            <a:custGeom>
              <a:avLst/>
              <a:gdLst>
                <a:gd name="T0" fmla="*/ 16 w 16"/>
                <a:gd name="T1" fmla="*/ 5 h 11"/>
                <a:gd name="T2" fmla="*/ 6 w 16"/>
                <a:gd name="T3" fmla="*/ 0 h 11"/>
                <a:gd name="T4" fmla="*/ 0 w 16"/>
                <a:gd name="T5" fmla="*/ 5 h 11"/>
                <a:gd name="T6" fmla="*/ 11 w 16"/>
                <a:gd name="T7" fmla="*/ 11 h 11"/>
                <a:gd name="T8" fmla="*/ 16 w 16"/>
                <a:gd name="T9" fmla="*/ 5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11">
                  <a:moveTo>
                    <a:pt x="16" y="5"/>
                  </a:moveTo>
                  <a:lnTo>
                    <a:pt x="6" y="0"/>
                  </a:lnTo>
                  <a:lnTo>
                    <a:pt x="0" y="5"/>
                  </a:lnTo>
                  <a:lnTo>
                    <a:pt x="11" y="11"/>
                  </a:lnTo>
                  <a:lnTo>
                    <a:pt x="16" y="5"/>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70" name="Rectangle 200"/>
            <p:cNvSpPr>
              <a:spLocks noChangeArrowheads="1"/>
            </p:cNvSpPr>
            <p:nvPr/>
          </p:nvSpPr>
          <p:spPr bwMode="auto">
            <a:xfrm>
              <a:off x="1599" y="2283"/>
              <a:ext cx="5" cy="142"/>
            </a:xfrm>
            <a:prstGeom prst="rect">
              <a:avLst/>
            </a:prstGeom>
            <a:solidFill>
              <a:srgbClr val="9999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171" name="Freeform 201"/>
            <p:cNvSpPr>
              <a:spLocks/>
            </p:cNvSpPr>
            <p:nvPr/>
          </p:nvSpPr>
          <p:spPr bwMode="auto">
            <a:xfrm>
              <a:off x="1609" y="2289"/>
              <a:ext cx="5" cy="147"/>
            </a:xfrm>
            <a:custGeom>
              <a:avLst/>
              <a:gdLst>
                <a:gd name="T0" fmla="*/ 0 w 5"/>
                <a:gd name="T1" fmla="*/ 142 h 147"/>
                <a:gd name="T2" fmla="*/ 0 w 5"/>
                <a:gd name="T3" fmla="*/ 0 h 147"/>
                <a:gd name="T4" fmla="*/ 5 w 5"/>
                <a:gd name="T5" fmla="*/ 5 h 147"/>
                <a:gd name="T6" fmla="*/ 5 w 5"/>
                <a:gd name="T7" fmla="*/ 147 h 147"/>
                <a:gd name="T8" fmla="*/ 0 w 5"/>
                <a:gd name="T9" fmla="*/ 142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 h="147">
                  <a:moveTo>
                    <a:pt x="0" y="142"/>
                  </a:moveTo>
                  <a:lnTo>
                    <a:pt x="0" y="0"/>
                  </a:lnTo>
                  <a:lnTo>
                    <a:pt x="5" y="5"/>
                  </a:lnTo>
                  <a:lnTo>
                    <a:pt x="5" y="147"/>
                  </a:lnTo>
                  <a:lnTo>
                    <a:pt x="0" y="142"/>
                  </a:lnTo>
                  <a:close/>
                </a:path>
              </a:pathLst>
            </a:custGeom>
            <a:solidFill>
              <a:srgbClr val="FF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72" name="Freeform 202"/>
            <p:cNvSpPr>
              <a:spLocks/>
            </p:cNvSpPr>
            <p:nvPr/>
          </p:nvSpPr>
          <p:spPr bwMode="auto">
            <a:xfrm>
              <a:off x="1609" y="2289"/>
              <a:ext cx="10" cy="5"/>
            </a:xfrm>
            <a:custGeom>
              <a:avLst/>
              <a:gdLst>
                <a:gd name="T0" fmla="*/ 10 w 10"/>
                <a:gd name="T1" fmla="*/ 5 h 5"/>
                <a:gd name="T2" fmla="*/ 5 w 10"/>
                <a:gd name="T3" fmla="*/ 0 h 5"/>
                <a:gd name="T4" fmla="*/ 0 w 10"/>
                <a:gd name="T5" fmla="*/ 0 h 5"/>
                <a:gd name="T6" fmla="*/ 5 w 10"/>
                <a:gd name="T7" fmla="*/ 5 h 5"/>
                <a:gd name="T8" fmla="*/ 10 w 10"/>
                <a:gd name="T9" fmla="*/ 5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5">
                  <a:moveTo>
                    <a:pt x="10" y="5"/>
                  </a:moveTo>
                  <a:lnTo>
                    <a:pt x="5" y="0"/>
                  </a:lnTo>
                  <a:lnTo>
                    <a:pt x="0" y="0"/>
                  </a:lnTo>
                  <a:lnTo>
                    <a:pt x="5" y="5"/>
                  </a:lnTo>
                  <a:lnTo>
                    <a:pt x="10" y="5"/>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73" name="Freeform 203"/>
            <p:cNvSpPr>
              <a:spLocks/>
            </p:cNvSpPr>
            <p:nvPr/>
          </p:nvSpPr>
          <p:spPr bwMode="auto">
            <a:xfrm>
              <a:off x="1614" y="2294"/>
              <a:ext cx="5" cy="142"/>
            </a:xfrm>
            <a:custGeom>
              <a:avLst/>
              <a:gdLst>
                <a:gd name="T0" fmla="*/ 5 w 5"/>
                <a:gd name="T1" fmla="*/ 137 h 142"/>
                <a:gd name="T2" fmla="*/ 5 w 5"/>
                <a:gd name="T3" fmla="*/ 0 h 142"/>
                <a:gd name="T4" fmla="*/ 0 w 5"/>
                <a:gd name="T5" fmla="*/ 0 h 142"/>
                <a:gd name="T6" fmla="*/ 0 w 5"/>
                <a:gd name="T7" fmla="*/ 142 h 142"/>
                <a:gd name="T8" fmla="*/ 5 w 5"/>
                <a:gd name="T9" fmla="*/ 137 h 1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 h="142">
                  <a:moveTo>
                    <a:pt x="5" y="137"/>
                  </a:moveTo>
                  <a:lnTo>
                    <a:pt x="5" y="0"/>
                  </a:lnTo>
                  <a:lnTo>
                    <a:pt x="0" y="0"/>
                  </a:lnTo>
                  <a:lnTo>
                    <a:pt x="0" y="142"/>
                  </a:lnTo>
                  <a:lnTo>
                    <a:pt x="5" y="137"/>
                  </a:lnTo>
                  <a:close/>
                </a:path>
              </a:pathLst>
            </a:custGeom>
            <a:solidFill>
              <a:srgbClr val="9999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74" name="Freeform 204"/>
            <p:cNvSpPr>
              <a:spLocks/>
            </p:cNvSpPr>
            <p:nvPr/>
          </p:nvSpPr>
          <p:spPr bwMode="auto">
            <a:xfrm>
              <a:off x="1629" y="2299"/>
              <a:ext cx="5" cy="142"/>
            </a:xfrm>
            <a:custGeom>
              <a:avLst/>
              <a:gdLst>
                <a:gd name="T0" fmla="*/ 0 w 5"/>
                <a:gd name="T1" fmla="*/ 142 h 142"/>
                <a:gd name="T2" fmla="*/ 0 w 5"/>
                <a:gd name="T3" fmla="*/ 0 h 142"/>
                <a:gd name="T4" fmla="*/ 5 w 5"/>
                <a:gd name="T5" fmla="*/ 5 h 142"/>
                <a:gd name="T6" fmla="*/ 5 w 5"/>
                <a:gd name="T7" fmla="*/ 142 h 142"/>
                <a:gd name="T8" fmla="*/ 0 w 5"/>
                <a:gd name="T9" fmla="*/ 142 h 1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 h="142">
                  <a:moveTo>
                    <a:pt x="0" y="142"/>
                  </a:moveTo>
                  <a:lnTo>
                    <a:pt x="0" y="0"/>
                  </a:lnTo>
                  <a:lnTo>
                    <a:pt x="5" y="5"/>
                  </a:lnTo>
                  <a:lnTo>
                    <a:pt x="5" y="142"/>
                  </a:lnTo>
                  <a:lnTo>
                    <a:pt x="0" y="142"/>
                  </a:lnTo>
                  <a:close/>
                </a:path>
              </a:pathLst>
            </a:custGeom>
            <a:solidFill>
              <a:srgbClr val="FF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75" name="Freeform 205"/>
            <p:cNvSpPr>
              <a:spLocks/>
            </p:cNvSpPr>
            <p:nvPr/>
          </p:nvSpPr>
          <p:spPr bwMode="auto">
            <a:xfrm>
              <a:off x="1629" y="2299"/>
              <a:ext cx="10" cy="5"/>
            </a:xfrm>
            <a:custGeom>
              <a:avLst/>
              <a:gdLst>
                <a:gd name="T0" fmla="*/ 10 w 10"/>
                <a:gd name="T1" fmla="*/ 5 h 5"/>
                <a:gd name="T2" fmla="*/ 0 w 10"/>
                <a:gd name="T3" fmla="*/ 0 h 5"/>
                <a:gd name="T4" fmla="*/ 0 w 10"/>
                <a:gd name="T5" fmla="*/ 5 h 5"/>
                <a:gd name="T6" fmla="*/ 5 w 10"/>
                <a:gd name="T7" fmla="*/ 5 h 5"/>
                <a:gd name="T8" fmla="*/ 10 w 10"/>
                <a:gd name="T9" fmla="*/ 5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5">
                  <a:moveTo>
                    <a:pt x="10" y="5"/>
                  </a:moveTo>
                  <a:lnTo>
                    <a:pt x="0" y="0"/>
                  </a:lnTo>
                  <a:lnTo>
                    <a:pt x="0" y="5"/>
                  </a:lnTo>
                  <a:lnTo>
                    <a:pt x="5" y="5"/>
                  </a:lnTo>
                  <a:lnTo>
                    <a:pt x="10" y="5"/>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76" name="Rectangle 206"/>
            <p:cNvSpPr>
              <a:spLocks noChangeArrowheads="1"/>
            </p:cNvSpPr>
            <p:nvPr/>
          </p:nvSpPr>
          <p:spPr bwMode="auto">
            <a:xfrm>
              <a:off x="1634" y="2304"/>
              <a:ext cx="5" cy="137"/>
            </a:xfrm>
            <a:prstGeom prst="rect">
              <a:avLst/>
            </a:prstGeom>
            <a:solidFill>
              <a:srgbClr val="9999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177" name="Freeform 207"/>
            <p:cNvSpPr>
              <a:spLocks/>
            </p:cNvSpPr>
            <p:nvPr/>
          </p:nvSpPr>
          <p:spPr bwMode="auto">
            <a:xfrm>
              <a:off x="1644" y="2309"/>
              <a:ext cx="5" cy="142"/>
            </a:xfrm>
            <a:custGeom>
              <a:avLst/>
              <a:gdLst>
                <a:gd name="T0" fmla="*/ 0 w 5"/>
                <a:gd name="T1" fmla="*/ 137 h 142"/>
                <a:gd name="T2" fmla="*/ 0 w 5"/>
                <a:gd name="T3" fmla="*/ 0 h 142"/>
                <a:gd name="T4" fmla="*/ 5 w 5"/>
                <a:gd name="T5" fmla="*/ 5 h 142"/>
                <a:gd name="T6" fmla="*/ 5 w 5"/>
                <a:gd name="T7" fmla="*/ 142 h 142"/>
                <a:gd name="T8" fmla="*/ 0 w 5"/>
                <a:gd name="T9" fmla="*/ 137 h 1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 h="142">
                  <a:moveTo>
                    <a:pt x="0" y="137"/>
                  </a:moveTo>
                  <a:lnTo>
                    <a:pt x="0" y="0"/>
                  </a:lnTo>
                  <a:lnTo>
                    <a:pt x="5" y="5"/>
                  </a:lnTo>
                  <a:lnTo>
                    <a:pt x="5" y="142"/>
                  </a:lnTo>
                  <a:lnTo>
                    <a:pt x="0" y="137"/>
                  </a:lnTo>
                  <a:close/>
                </a:path>
              </a:pathLst>
            </a:custGeom>
            <a:solidFill>
              <a:srgbClr val="FF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78" name="Freeform 208"/>
            <p:cNvSpPr>
              <a:spLocks/>
            </p:cNvSpPr>
            <p:nvPr/>
          </p:nvSpPr>
          <p:spPr bwMode="auto">
            <a:xfrm>
              <a:off x="1644" y="2309"/>
              <a:ext cx="10" cy="5"/>
            </a:xfrm>
            <a:custGeom>
              <a:avLst/>
              <a:gdLst>
                <a:gd name="T0" fmla="*/ 10 w 10"/>
                <a:gd name="T1" fmla="*/ 5 h 5"/>
                <a:gd name="T2" fmla="*/ 5 w 10"/>
                <a:gd name="T3" fmla="*/ 0 h 5"/>
                <a:gd name="T4" fmla="*/ 0 w 10"/>
                <a:gd name="T5" fmla="*/ 0 h 5"/>
                <a:gd name="T6" fmla="*/ 10 w 10"/>
                <a:gd name="T7" fmla="*/ 5 h 5"/>
                <a:gd name="T8" fmla="*/ 10 w 10"/>
                <a:gd name="T9" fmla="*/ 5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5">
                  <a:moveTo>
                    <a:pt x="10" y="5"/>
                  </a:moveTo>
                  <a:lnTo>
                    <a:pt x="5" y="0"/>
                  </a:lnTo>
                  <a:lnTo>
                    <a:pt x="0" y="0"/>
                  </a:lnTo>
                  <a:lnTo>
                    <a:pt x="10" y="5"/>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79" name="Rectangle 209"/>
            <p:cNvSpPr>
              <a:spLocks noChangeArrowheads="1"/>
            </p:cNvSpPr>
            <p:nvPr/>
          </p:nvSpPr>
          <p:spPr bwMode="auto">
            <a:xfrm>
              <a:off x="1649" y="2314"/>
              <a:ext cx="5" cy="137"/>
            </a:xfrm>
            <a:prstGeom prst="rect">
              <a:avLst/>
            </a:prstGeom>
            <a:solidFill>
              <a:srgbClr val="9999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180" name="Freeform 210"/>
            <p:cNvSpPr>
              <a:spLocks/>
            </p:cNvSpPr>
            <p:nvPr/>
          </p:nvSpPr>
          <p:spPr bwMode="auto">
            <a:xfrm>
              <a:off x="1660" y="2319"/>
              <a:ext cx="10" cy="142"/>
            </a:xfrm>
            <a:custGeom>
              <a:avLst/>
              <a:gdLst>
                <a:gd name="T0" fmla="*/ 0 w 10"/>
                <a:gd name="T1" fmla="*/ 137 h 142"/>
                <a:gd name="T2" fmla="*/ 0 w 10"/>
                <a:gd name="T3" fmla="*/ 0 h 142"/>
                <a:gd name="T4" fmla="*/ 10 w 10"/>
                <a:gd name="T5" fmla="*/ 5 h 142"/>
                <a:gd name="T6" fmla="*/ 10 w 10"/>
                <a:gd name="T7" fmla="*/ 142 h 142"/>
                <a:gd name="T8" fmla="*/ 0 w 10"/>
                <a:gd name="T9" fmla="*/ 137 h 1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42">
                  <a:moveTo>
                    <a:pt x="0" y="137"/>
                  </a:moveTo>
                  <a:lnTo>
                    <a:pt x="0" y="0"/>
                  </a:lnTo>
                  <a:lnTo>
                    <a:pt x="10" y="5"/>
                  </a:lnTo>
                  <a:lnTo>
                    <a:pt x="10" y="142"/>
                  </a:lnTo>
                  <a:lnTo>
                    <a:pt x="0" y="137"/>
                  </a:lnTo>
                  <a:close/>
                </a:path>
              </a:pathLst>
            </a:custGeom>
            <a:solidFill>
              <a:srgbClr val="FF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81" name="Freeform 211"/>
            <p:cNvSpPr>
              <a:spLocks/>
            </p:cNvSpPr>
            <p:nvPr/>
          </p:nvSpPr>
          <p:spPr bwMode="auto">
            <a:xfrm>
              <a:off x="1660" y="2319"/>
              <a:ext cx="10" cy="5"/>
            </a:xfrm>
            <a:custGeom>
              <a:avLst/>
              <a:gdLst>
                <a:gd name="T0" fmla="*/ 10 w 10"/>
                <a:gd name="T1" fmla="*/ 5 h 5"/>
                <a:gd name="T2" fmla="*/ 5 w 10"/>
                <a:gd name="T3" fmla="*/ 0 h 5"/>
                <a:gd name="T4" fmla="*/ 0 w 10"/>
                <a:gd name="T5" fmla="*/ 0 h 5"/>
                <a:gd name="T6" fmla="*/ 10 w 10"/>
                <a:gd name="T7" fmla="*/ 5 h 5"/>
                <a:gd name="T8" fmla="*/ 10 w 10"/>
                <a:gd name="T9" fmla="*/ 5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5">
                  <a:moveTo>
                    <a:pt x="10" y="5"/>
                  </a:moveTo>
                  <a:lnTo>
                    <a:pt x="5" y="0"/>
                  </a:lnTo>
                  <a:lnTo>
                    <a:pt x="0" y="0"/>
                  </a:lnTo>
                  <a:lnTo>
                    <a:pt x="10" y="5"/>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82" name="Freeform 212"/>
            <p:cNvSpPr>
              <a:spLocks/>
            </p:cNvSpPr>
            <p:nvPr/>
          </p:nvSpPr>
          <p:spPr bwMode="auto">
            <a:xfrm>
              <a:off x="1670" y="2319"/>
              <a:ext cx="1" cy="142"/>
            </a:xfrm>
            <a:custGeom>
              <a:avLst/>
              <a:gdLst>
                <a:gd name="T0" fmla="*/ 0 w 1"/>
                <a:gd name="T1" fmla="*/ 142 h 142"/>
                <a:gd name="T2" fmla="*/ 0 w 1"/>
                <a:gd name="T3" fmla="*/ 0 h 142"/>
                <a:gd name="T4" fmla="*/ 0 w 1"/>
                <a:gd name="T5" fmla="*/ 5 h 142"/>
                <a:gd name="T6" fmla="*/ 0 w 1"/>
                <a:gd name="T7" fmla="*/ 142 h 142"/>
                <a:gd name="T8" fmla="*/ 0 w 1"/>
                <a:gd name="T9" fmla="*/ 142 h 1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142">
                  <a:moveTo>
                    <a:pt x="0" y="142"/>
                  </a:moveTo>
                  <a:lnTo>
                    <a:pt x="0" y="0"/>
                  </a:lnTo>
                  <a:lnTo>
                    <a:pt x="0" y="5"/>
                  </a:lnTo>
                  <a:lnTo>
                    <a:pt x="0" y="142"/>
                  </a:lnTo>
                  <a:close/>
                </a:path>
              </a:pathLst>
            </a:custGeom>
            <a:solidFill>
              <a:srgbClr val="9999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83" name="Freeform 213"/>
            <p:cNvSpPr>
              <a:spLocks/>
            </p:cNvSpPr>
            <p:nvPr/>
          </p:nvSpPr>
          <p:spPr bwMode="auto">
            <a:xfrm>
              <a:off x="1680" y="2329"/>
              <a:ext cx="5" cy="142"/>
            </a:xfrm>
            <a:custGeom>
              <a:avLst/>
              <a:gdLst>
                <a:gd name="T0" fmla="*/ 0 w 5"/>
                <a:gd name="T1" fmla="*/ 137 h 142"/>
                <a:gd name="T2" fmla="*/ 0 w 5"/>
                <a:gd name="T3" fmla="*/ 0 h 142"/>
                <a:gd name="T4" fmla="*/ 5 w 5"/>
                <a:gd name="T5" fmla="*/ 5 h 142"/>
                <a:gd name="T6" fmla="*/ 5 w 5"/>
                <a:gd name="T7" fmla="*/ 142 h 142"/>
                <a:gd name="T8" fmla="*/ 0 w 5"/>
                <a:gd name="T9" fmla="*/ 137 h 1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 h="142">
                  <a:moveTo>
                    <a:pt x="0" y="137"/>
                  </a:moveTo>
                  <a:lnTo>
                    <a:pt x="0" y="0"/>
                  </a:lnTo>
                  <a:lnTo>
                    <a:pt x="5" y="5"/>
                  </a:lnTo>
                  <a:lnTo>
                    <a:pt x="5" y="142"/>
                  </a:lnTo>
                  <a:lnTo>
                    <a:pt x="0" y="137"/>
                  </a:lnTo>
                  <a:close/>
                </a:path>
              </a:pathLst>
            </a:custGeom>
            <a:solidFill>
              <a:srgbClr val="FF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84" name="Freeform 214"/>
            <p:cNvSpPr>
              <a:spLocks/>
            </p:cNvSpPr>
            <p:nvPr/>
          </p:nvSpPr>
          <p:spPr bwMode="auto">
            <a:xfrm>
              <a:off x="1680" y="2329"/>
              <a:ext cx="10" cy="5"/>
            </a:xfrm>
            <a:custGeom>
              <a:avLst/>
              <a:gdLst>
                <a:gd name="T0" fmla="*/ 10 w 10"/>
                <a:gd name="T1" fmla="*/ 5 h 5"/>
                <a:gd name="T2" fmla="*/ 5 w 10"/>
                <a:gd name="T3" fmla="*/ 0 h 5"/>
                <a:gd name="T4" fmla="*/ 0 w 10"/>
                <a:gd name="T5" fmla="*/ 0 h 5"/>
                <a:gd name="T6" fmla="*/ 5 w 10"/>
                <a:gd name="T7" fmla="*/ 5 h 5"/>
                <a:gd name="T8" fmla="*/ 10 w 10"/>
                <a:gd name="T9" fmla="*/ 5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5">
                  <a:moveTo>
                    <a:pt x="10" y="5"/>
                  </a:moveTo>
                  <a:lnTo>
                    <a:pt x="5" y="0"/>
                  </a:lnTo>
                  <a:lnTo>
                    <a:pt x="0" y="0"/>
                  </a:lnTo>
                  <a:lnTo>
                    <a:pt x="5" y="5"/>
                  </a:lnTo>
                  <a:lnTo>
                    <a:pt x="10" y="5"/>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85" name="Freeform 215"/>
            <p:cNvSpPr>
              <a:spLocks/>
            </p:cNvSpPr>
            <p:nvPr/>
          </p:nvSpPr>
          <p:spPr bwMode="auto">
            <a:xfrm>
              <a:off x="1685" y="2329"/>
              <a:ext cx="5" cy="142"/>
            </a:xfrm>
            <a:custGeom>
              <a:avLst/>
              <a:gdLst>
                <a:gd name="T0" fmla="*/ 5 w 5"/>
                <a:gd name="T1" fmla="*/ 142 h 142"/>
                <a:gd name="T2" fmla="*/ 5 w 5"/>
                <a:gd name="T3" fmla="*/ 0 h 142"/>
                <a:gd name="T4" fmla="*/ 0 w 5"/>
                <a:gd name="T5" fmla="*/ 5 h 142"/>
                <a:gd name="T6" fmla="*/ 0 w 5"/>
                <a:gd name="T7" fmla="*/ 142 h 142"/>
                <a:gd name="T8" fmla="*/ 5 w 5"/>
                <a:gd name="T9" fmla="*/ 142 h 1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 h="142">
                  <a:moveTo>
                    <a:pt x="5" y="142"/>
                  </a:moveTo>
                  <a:lnTo>
                    <a:pt x="5" y="0"/>
                  </a:lnTo>
                  <a:lnTo>
                    <a:pt x="0" y="5"/>
                  </a:lnTo>
                  <a:lnTo>
                    <a:pt x="0" y="142"/>
                  </a:lnTo>
                  <a:lnTo>
                    <a:pt x="5" y="142"/>
                  </a:lnTo>
                  <a:close/>
                </a:path>
              </a:pathLst>
            </a:custGeom>
            <a:solidFill>
              <a:srgbClr val="9999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86" name="Freeform 216"/>
            <p:cNvSpPr>
              <a:spLocks/>
            </p:cNvSpPr>
            <p:nvPr/>
          </p:nvSpPr>
          <p:spPr bwMode="auto">
            <a:xfrm>
              <a:off x="1619" y="2425"/>
              <a:ext cx="147" cy="77"/>
            </a:xfrm>
            <a:custGeom>
              <a:avLst/>
              <a:gdLst>
                <a:gd name="T0" fmla="*/ 147 w 147"/>
                <a:gd name="T1" fmla="*/ 16 h 77"/>
                <a:gd name="T2" fmla="*/ 117 w 147"/>
                <a:gd name="T3" fmla="*/ 0 h 77"/>
                <a:gd name="T4" fmla="*/ 0 w 147"/>
                <a:gd name="T5" fmla="*/ 61 h 77"/>
                <a:gd name="T6" fmla="*/ 30 w 147"/>
                <a:gd name="T7" fmla="*/ 77 h 77"/>
                <a:gd name="T8" fmla="*/ 147 w 147"/>
                <a:gd name="T9" fmla="*/ 16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7" h="77">
                  <a:moveTo>
                    <a:pt x="147" y="16"/>
                  </a:moveTo>
                  <a:lnTo>
                    <a:pt x="117" y="0"/>
                  </a:lnTo>
                  <a:lnTo>
                    <a:pt x="0" y="61"/>
                  </a:lnTo>
                  <a:lnTo>
                    <a:pt x="30" y="77"/>
                  </a:lnTo>
                  <a:lnTo>
                    <a:pt x="147" y="16"/>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87" name="Freeform 217"/>
            <p:cNvSpPr>
              <a:spLocks/>
            </p:cNvSpPr>
            <p:nvPr/>
          </p:nvSpPr>
          <p:spPr bwMode="auto">
            <a:xfrm>
              <a:off x="1619" y="2486"/>
              <a:ext cx="30" cy="51"/>
            </a:xfrm>
            <a:custGeom>
              <a:avLst/>
              <a:gdLst>
                <a:gd name="T0" fmla="*/ 30 w 30"/>
                <a:gd name="T1" fmla="*/ 21 h 51"/>
                <a:gd name="T2" fmla="*/ 0 w 30"/>
                <a:gd name="T3" fmla="*/ 0 h 51"/>
                <a:gd name="T4" fmla="*/ 0 w 30"/>
                <a:gd name="T5" fmla="*/ 36 h 51"/>
                <a:gd name="T6" fmla="*/ 30 w 30"/>
                <a:gd name="T7" fmla="*/ 51 h 51"/>
                <a:gd name="T8" fmla="*/ 30 w 30"/>
                <a:gd name="T9" fmla="*/ 21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51">
                  <a:moveTo>
                    <a:pt x="30" y="21"/>
                  </a:moveTo>
                  <a:lnTo>
                    <a:pt x="0" y="0"/>
                  </a:lnTo>
                  <a:lnTo>
                    <a:pt x="0" y="36"/>
                  </a:lnTo>
                  <a:lnTo>
                    <a:pt x="30" y="51"/>
                  </a:lnTo>
                  <a:lnTo>
                    <a:pt x="30" y="21"/>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88" name="Freeform 218"/>
            <p:cNvSpPr>
              <a:spLocks/>
            </p:cNvSpPr>
            <p:nvPr/>
          </p:nvSpPr>
          <p:spPr bwMode="auto">
            <a:xfrm>
              <a:off x="1649" y="2441"/>
              <a:ext cx="117" cy="96"/>
            </a:xfrm>
            <a:custGeom>
              <a:avLst/>
              <a:gdLst>
                <a:gd name="T0" fmla="*/ 117 w 117"/>
                <a:gd name="T1" fmla="*/ 0 h 96"/>
                <a:gd name="T2" fmla="*/ 0 w 117"/>
                <a:gd name="T3" fmla="*/ 66 h 96"/>
                <a:gd name="T4" fmla="*/ 0 w 117"/>
                <a:gd name="T5" fmla="*/ 96 h 96"/>
                <a:gd name="T6" fmla="*/ 117 w 117"/>
                <a:gd name="T7" fmla="*/ 30 h 96"/>
                <a:gd name="T8" fmla="*/ 117 w 117"/>
                <a:gd name="T9" fmla="*/ 0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 h="96">
                  <a:moveTo>
                    <a:pt x="117" y="0"/>
                  </a:moveTo>
                  <a:lnTo>
                    <a:pt x="0" y="66"/>
                  </a:lnTo>
                  <a:lnTo>
                    <a:pt x="0" y="96"/>
                  </a:lnTo>
                  <a:lnTo>
                    <a:pt x="117" y="30"/>
                  </a:lnTo>
                  <a:lnTo>
                    <a:pt x="117"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89" name="Freeform 219"/>
            <p:cNvSpPr>
              <a:spLocks/>
            </p:cNvSpPr>
            <p:nvPr/>
          </p:nvSpPr>
          <p:spPr bwMode="auto">
            <a:xfrm>
              <a:off x="1736" y="2481"/>
              <a:ext cx="10" cy="10"/>
            </a:xfrm>
            <a:custGeom>
              <a:avLst/>
              <a:gdLst>
                <a:gd name="T0" fmla="*/ 5 w 10"/>
                <a:gd name="T1" fmla="*/ 10 h 10"/>
                <a:gd name="T2" fmla="*/ 0 w 10"/>
                <a:gd name="T3" fmla="*/ 10 h 10"/>
                <a:gd name="T4" fmla="*/ 0 w 10"/>
                <a:gd name="T5" fmla="*/ 10 h 10"/>
                <a:gd name="T6" fmla="*/ 0 w 10"/>
                <a:gd name="T7" fmla="*/ 10 h 10"/>
                <a:gd name="T8" fmla="*/ 0 w 10"/>
                <a:gd name="T9" fmla="*/ 5 h 10"/>
                <a:gd name="T10" fmla="*/ 0 w 10"/>
                <a:gd name="T11" fmla="*/ 0 h 10"/>
                <a:gd name="T12" fmla="*/ 5 w 10"/>
                <a:gd name="T13" fmla="*/ 0 h 10"/>
                <a:gd name="T14" fmla="*/ 5 w 10"/>
                <a:gd name="T15" fmla="*/ 0 h 10"/>
                <a:gd name="T16" fmla="*/ 10 w 10"/>
                <a:gd name="T17" fmla="*/ 0 h 10"/>
                <a:gd name="T18" fmla="*/ 10 w 10"/>
                <a:gd name="T19" fmla="*/ 0 h 10"/>
                <a:gd name="T20" fmla="*/ 10 w 10"/>
                <a:gd name="T21" fmla="*/ 0 h 10"/>
                <a:gd name="T22" fmla="*/ 10 w 10"/>
                <a:gd name="T23" fmla="*/ 5 h 10"/>
                <a:gd name="T24" fmla="*/ 10 w 10"/>
                <a:gd name="T25" fmla="*/ 5 h 10"/>
                <a:gd name="T26" fmla="*/ 10 w 10"/>
                <a:gd name="T27" fmla="*/ 10 h 10"/>
                <a:gd name="T28" fmla="*/ 10 w 10"/>
                <a:gd name="T29" fmla="*/ 10 h 10"/>
                <a:gd name="T30" fmla="*/ 5 w 10"/>
                <a:gd name="T31" fmla="*/ 10 h 10"/>
                <a:gd name="T32" fmla="*/ 5 w 10"/>
                <a:gd name="T33" fmla="*/ 10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 h="10">
                  <a:moveTo>
                    <a:pt x="5" y="10"/>
                  </a:moveTo>
                  <a:lnTo>
                    <a:pt x="0" y="10"/>
                  </a:lnTo>
                  <a:lnTo>
                    <a:pt x="0" y="5"/>
                  </a:lnTo>
                  <a:lnTo>
                    <a:pt x="0" y="0"/>
                  </a:lnTo>
                  <a:lnTo>
                    <a:pt x="5" y="0"/>
                  </a:lnTo>
                  <a:lnTo>
                    <a:pt x="10" y="0"/>
                  </a:lnTo>
                  <a:lnTo>
                    <a:pt x="10" y="5"/>
                  </a:lnTo>
                  <a:lnTo>
                    <a:pt x="10" y="10"/>
                  </a:lnTo>
                  <a:lnTo>
                    <a:pt x="5" y="1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90" name="Freeform 220"/>
            <p:cNvSpPr>
              <a:spLocks/>
            </p:cNvSpPr>
            <p:nvPr/>
          </p:nvSpPr>
          <p:spPr bwMode="auto">
            <a:xfrm>
              <a:off x="1741" y="2481"/>
              <a:ext cx="5" cy="10"/>
            </a:xfrm>
            <a:custGeom>
              <a:avLst/>
              <a:gdLst>
                <a:gd name="T0" fmla="*/ 5 w 5"/>
                <a:gd name="T1" fmla="*/ 10 h 10"/>
                <a:gd name="T2" fmla="*/ 5 w 5"/>
                <a:gd name="T3" fmla="*/ 5 h 10"/>
                <a:gd name="T4" fmla="*/ 5 w 5"/>
                <a:gd name="T5" fmla="*/ 5 h 10"/>
                <a:gd name="T6" fmla="*/ 5 w 5"/>
                <a:gd name="T7" fmla="*/ 0 h 10"/>
                <a:gd name="T8" fmla="*/ 5 w 5"/>
                <a:gd name="T9" fmla="*/ 0 h 10"/>
                <a:gd name="T10" fmla="*/ 5 w 5"/>
                <a:gd name="T11" fmla="*/ 0 h 10"/>
                <a:gd name="T12" fmla="*/ 5 w 5"/>
                <a:gd name="T13" fmla="*/ 0 h 10"/>
                <a:gd name="T14" fmla="*/ 0 w 5"/>
                <a:gd name="T15" fmla="*/ 0 h 10"/>
                <a:gd name="T16" fmla="*/ 0 w 5"/>
                <a:gd name="T17" fmla="*/ 5 h 10"/>
                <a:gd name="T18" fmla="*/ 0 w 5"/>
                <a:gd name="T19" fmla="*/ 5 h 10"/>
                <a:gd name="T20" fmla="*/ 0 w 5"/>
                <a:gd name="T21" fmla="*/ 10 h 10"/>
                <a:gd name="T22" fmla="*/ 0 w 5"/>
                <a:gd name="T23" fmla="*/ 10 h 10"/>
                <a:gd name="T24" fmla="*/ 0 w 5"/>
                <a:gd name="T25" fmla="*/ 10 h 10"/>
                <a:gd name="T26" fmla="*/ 0 w 5"/>
                <a:gd name="T27" fmla="*/ 10 h 10"/>
                <a:gd name="T28" fmla="*/ 5 w 5"/>
                <a:gd name="T29" fmla="*/ 10 h 10"/>
                <a:gd name="T30" fmla="*/ 5 w 5"/>
                <a:gd name="T31" fmla="*/ 10 h 10"/>
                <a:gd name="T32" fmla="*/ 5 w 5"/>
                <a:gd name="T33" fmla="*/ 10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 h="10">
                  <a:moveTo>
                    <a:pt x="5" y="10"/>
                  </a:moveTo>
                  <a:lnTo>
                    <a:pt x="5" y="5"/>
                  </a:lnTo>
                  <a:lnTo>
                    <a:pt x="5" y="0"/>
                  </a:lnTo>
                  <a:lnTo>
                    <a:pt x="0" y="0"/>
                  </a:lnTo>
                  <a:lnTo>
                    <a:pt x="0" y="5"/>
                  </a:lnTo>
                  <a:lnTo>
                    <a:pt x="0" y="10"/>
                  </a:lnTo>
                  <a:lnTo>
                    <a:pt x="5" y="1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91" name="Freeform 221"/>
            <p:cNvSpPr>
              <a:spLocks/>
            </p:cNvSpPr>
            <p:nvPr/>
          </p:nvSpPr>
          <p:spPr bwMode="auto">
            <a:xfrm>
              <a:off x="1741" y="2486"/>
              <a:ext cx="5" cy="5"/>
            </a:xfrm>
            <a:custGeom>
              <a:avLst/>
              <a:gdLst>
                <a:gd name="T0" fmla="*/ 5 w 5"/>
                <a:gd name="T1" fmla="*/ 5 h 5"/>
                <a:gd name="T2" fmla="*/ 5 w 5"/>
                <a:gd name="T3" fmla="*/ 0 h 5"/>
                <a:gd name="T4" fmla="*/ 5 w 5"/>
                <a:gd name="T5" fmla="*/ 0 h 5"/>
                <a:gd name="T6" fmla="*/ 5 w 5"/>
                <a:gd name="T7" fmla="*/ 0 h 5"/>
                <a:gd name="T8" fmla="*/ 0 w 5"/>
                <a:gd name="T9" fmla="*/ 0 h 5"/>
                <a:gd name="T10" fmla="*/ 0 w 5"/>
                <a:gd name="T11" fmla="*/ 5 h 5"/>
                <a:gd name="T12" fmla="*/ 0 w 5"/>
                <a:gd name="T13" fmla="*/ 5 h 5"/>
                <a:gd name="T14" fmla="*/ 5 w 5"/>
                <a:gd name="T15" fmla="*/ 5 h 5"/>
                <a:gd name="T16" fmla="*/ 5 w 5"/>
                <a:gd name="T17" fmla="*/ 5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5">
                  <a:moveTo>
                    <a:pt x="5" y="5"/>
                  </a:moveTo>
                  <a:lnTo>
                    <a:pt x="5" y="0"/>
                  </a:lnTo>
                  <a:lnTo>
                    <a:pt x="0" y="0"/>
                  </a:lnTo>
                  <a:lnTo>
                    <a:pt x="0" y="5"/>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92" name="Freeform 222"/>
            <p:cNvSpPr>
              <a:spLocks/>
            </p:cNvSpPr>
            <p:nvPr/>
          </p:nvSpPr>
          <p:spPr bwMode="auto">
            <a:xfrm>
              <a:off x="1726" y="2486"/>
              <a:ext cx="10" cy="16"/>
            </a:xfrm>
            <a:custGeom>
              <a:avLst/>
              <a:gdLst>
                <a:gd name="T0" fmla="*/ 5 w 10"/>
                <a:gd name="T1" fmla="*/ 16 h 16"/>
                <a:gd name="T2" fmla="*/ 0 w 10"/>
                <a:gd name="T3" fmla="*/ 11 h 16"/>
                <a:gd name="T4" fmla="*/ 0 w 10"/>
                <a:gd name="T5" fmla="*/ 11 h 16"/>
                <a:gd name="T6" fmla="*/ 0 w 10"/>
                <a:gd name="T7" fmla="*/ 11 h 16"/>
                <a:gd name="T8" fmla="*/ 0 w 10"/>
                <a:gd name="T9" fmla="*/ 5 h 16"/>
                <a:gd name="T10" fmla="*/ 0 w 10"/>
                <a:gd name="T11" fmla="*/ 5 h 16"/>
                <a:gd name="T12" fmla="*/ 5 w 10"/>
                <a:gd name="T13" fmla="*/ 0 h 16"/>
                <a:gd name="T14" fmla="*/ 5 w 10"/>
                <a:gd name="T15" fmla="*/ 0 h 16"/>
                <a:gd name="T16" fmla="*/ 5 w 10"/>
                <a:gd name="T17" fmla="*/ 0 h 16"/>
                <a:gd name="T18" fmla="*/ 10 w 10"/>
                <a:gd name="T19" fmla="*/ 0 h 16"/>
                <a:gd name="T20" fmla="*/ 10 w 10"/>
                <a:gd name="T21" fmla="*/ 5 h 16"/>
                <a:gd name="T22" fmla="*/ 10 w 10"/>
                <a:gd name="T23" fmla="*/ 5 h 16"/>
                <a:gd name="T24" fmla="*/ 10 w 10"/>
                <a:gd name="T25" fmla="*/ 5 h 16"/>
                <a:gd name="T26" fmla="*/ 10 w 10"/>
                <a:gd name="T27" fmla="*/ 11 h 16"/>
                <a:gd name="T28" fmla="*/ 5 w 10"/>
                <a:gd name="T29" fmla="*/ 16 h 16"/>
                <a:gd name="T30" fmla="*/ 5 w 10"/>
                <a:gd name="T31" fmla="*/ 16 h 16"/>
                <a:gd name="T32" fmla="*/ 5 w 10"/>
                <a:gd name="T33" fmla="*/ 16 h 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 h="16">
                  <a:moveTo>
                    <a:pt x="5" y="16"/>
                  </a:moveTo>
                  <a:lnTo>
                    <a:pt x="0" y="11"/>
                  </a:lnTo>
                  <a:lnTo>
                    <a:pt x="0" y="5"/>
                  </a:lnTo>
                  <a:lnTo>
                    <a:pt x="5" y="0"/>
                  </a:lnTo>
                  <a:lnTo>
                    <a:pt x="10" y="0"/>
                  </a:lnTo>
                  <a:lnTo>
                    <a:pt x="10" y="5"/>
                  </a:lnTo>
                  <a:lnTo>
                    <a:pt x="10" y="11"/>
                  </a:lnTo>
                  <a:lnTo>
                    <a:pt x="5"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93" name="Freeform 223"/>
            <p:cNvSpPr>
              <a:spLocks/>
            </p:cNvSpPr>
            <p:nvPr/>
          </p:nvSpPr>
          <p:spPr bwMode="auto">
            <a:xfrm>
              <a:off x="1726" y="2486"/>
              <a:ext cx="10" cy="16"/>
            </a:xfrm>
            <a:custGeom>
              <a:avLst/>
              <a:gdLst>
                <a:gd name="T0" fmla="*/ 10 w 10"/>
                <a:gd name="T1" fmla="*/ 11 h 16"/>
                <a:gd name="T2" fmla="*/ 10 w 10"/>
                <a:gd name="T3" fmla="*/ 5 h 16"/>
                <a:gd name="T4" fmla="*/ 10 w 10"/>
                <a:gd name="T5" fmla="*/ 5 h 16"/>
                <a:gd name="T6" fmla="*/ 10 w 10"/>
                <a:gd name="T7" fmla="*/ 5 h 16"/>
                <a:gd name="T8" fmla="*/ 10 w 10"/>
                <a:gd name="T9" fmla="*/ 0 h 16"/>
                <a:gd name="T10" fmla="*/ 10 w 10"/>
                <a:gd name="T11" fmla="*/ 0 h 16"/>
                <a:gd name="T12" fmla="*/ 5 w 10"/>
                <a:gd name="T13" fmla="*/ 5 h 16"/>
                <a:gd name="T14" fmla="*/ 5 w 10"/>
                <a:gd name="T15" fmla="*/ 5 h 16"/>
                <a:gd name="T16" fmla="*/ 0 w 10"/>
                <a:gd name="T17" fmla="*/ 5 h 16"/>
                <a:gd name="T18" fmla="*/ 0 w 10"/>
                <a:gd name="T19" fmla="*/ 11 h 16"/>
                <a:gd name="T20" fmla="*/ 0 w 10"/>
                <a:gd name="T21" fmla="*/ 11 h 16"/>
                <a:gd name="T22" fmla="*/ 0 w 10"/>
                <a:gd name="T23" fmla="*/ 11 h 16"/>
                <a:gd name="T24" fmla="*/ 0 w 10"/>
                <a:gd name="T25" fmla="*/ 16 h 16"/>
                <a:gd name="T26" fmla="*/ 5 w 10"/>
                <a:gd name="T27" fmla="*/ 16 h 16"/>
                <a:gd name="T28" fmla="*/ 5 w 10"/>
                <a:gd name="T29" fmla="*/ 16 h 16"/>
                <a:gd name="T30" fmla="*/ 10 w 10"/>
                <a:gd name="T31" fmla="*/ 11 h 16"/>
                <a:gd name="T32" fmla="*/ 10 w 10"/>
                <a:gd name="T33" fmla="*/ 11 h 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 h="16">
                  <a:moveTo>
                    <a:pt x="10" y="11"/>
                  </a:moveTo>
                  <a:lnTo>
                    <a:pt x="10" y="5"/>
                  </a:lnTo>
                  <a:lnTo>
                    <a:pt x="10" y="0"/>
                  </a:lnTo>
                  <a:lnTo>
                    <a:pt x="5" y="5"/>
                  </a:lnTo>
                  <a:lnTo>
                    <a:pt x="0" y="5"/>
                  </a:lnTo>
                  <a:lnTo>
                    <a:pt x="0" y="11"/>
                  </a:lnTo>
                  <a:lnTo>
                    <a:pt x="0" y="16"/>
                  </a:lnTo>
                  <a:lnTo>
                    <a:pt x="5" y="16"/>
                  </a:lnTo>
                  <a:lnTo>
                    <a:pt x="10" y="1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94" name="Freeform 224"/>
            <p:cNvSpPr>
              <a:spLocks/>
            </p:cNvSpPr>
            <p:nvPr/>
          </p:nvSpPr>
          <p:spPr bwMode="auto">
            <a:xfrm>
              <a:off x="1731" y="2491"/>
              <a:ext cx="5" cy="6"/>
            </a:xfrm>
            <a:custGeom>
              <a:avLst/>
              <a:gdLst>
                <a:gd name="T0" fmla="*/ 5 w 5"/>
                <a:gd name="T1" fmla="*/ 6 h 6"/>
                <a:gd name="T2" fmla="*/ 5 w 5"/>
                <a:gd name="T3" fmla="*/ 0 h 6"/>
                <a:gd name="T4" fmla="*/ 5 w 5"/>
                <a:gd name="T5" fmla="*/ 0 h 6"/>
                <a:gd name="T6" fmla="*/ 0 w 5"/>
                <a:gd name="T7" fmla="*/ 0 h 6"/>
                <a:gd name="T8" fmla="*/ 0 w 5"/>
                <a:gd name="T9" fmla="*/ 0 h 6"/>
                <a:gd name="T10" fmla="*/ 0 w 5"/>
                <a:gd name="T11" fmla="*/ 6 h 6"/>
                <a:gd name="T12" fmla="*/ 0 w 5"/>
                <a:gd name="T13" fmla="*/ 6 h 6"/>
                <a:gd name="T14" fmla="*/ 0 w 5"/>
                <a:gd name="T15" fmla="*/ 6 h 6"/>
                <a:gd name="T16" fmla="*/ 5 w 5"/>
                <a:gd name="T17" fmla="*/ 6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6">
                  <a:moveTo>
                    <a:pt x="5" y="6"/>
                  </a:moveTo>
                  <a:lnTo>
                    <a:pt x="5" y="0"/>
                  </a:lnTo>
                  <a:lnTo>
                    <a:pt x="0" y="0"/>
                  </a:lnTo>
                  <a:lnTo>
                    <a:pt x="0" y="6"/>
                  </a:lnTo>
                  <a:lnTo>
                    <a:pt x="5"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95" name="Line 225"/>
            <p:cNvSpPr>
              <a:spLocks noChangeShapeType="1"/>
            </p:cNvSpPr>
            <p:nvPr/>
          </p:nvSpPr>
          <p:spPr bwMode="auto">
            <a:xfrm flipV="1">
              <a:off x="1665" y="2522"/>
              <a:ext cx="5" cy="1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96" name="Freeform 226"/>
            <p:cNvSpPr>
              <a:spLocks/>
            </p:cNvSpPr>
            <p:nvPr/>
          </p:nvSpPr>
          <p:spPr bwMode="auto">
            <a:xfrm>
              <a:off x="1741" y="2481"/>
              <a:ext cx="15" cy="16"/>
            </a:xfrm>
            <a:custGeom>
              <a:avLst/>
              <a:gdLst>
                <a:gd name="T0" fmla="*/ 5 w 15"/>
                <a:gd name="T1" fmla="*/ 16 h 16"/>
                <a:gd name="T2" fmla="*/ 0 w 15"/>
                <a:gd name="T3" fmla="*/ 16 h 16"/>
                <a:gd name="T4" fmla="*/ 0 w 15"/>
                <a:gd name="T5" fmla="*/ 10 h 16"/>
                <a:gd name="T6" fmla="*/ 0 w 15"/>
                <a:gd name="T7" fmla="*/ 10 h 16"/>
                <a:gd name="T8" fmla="*/ 0 w 15"/>
                <a:gd name="T9" fmla="*/ 10 h 16"/>
                <a:gd name="T10" fmla="*/ 0 w 15"/>
                <a:gd name="T11" fmla="*/ 5 h 16"/>
                <a:gd name="T12" fmla="*/ 5 w 15"/>
                <a:gd name="T13" fmla="*/ 0 h 16"/>
                <a:gd name="T14" fmla="*/ 5 w 15"/>
                <a:gd name="T15" fmla="*/ 0 h 16"/>
                <a:gd name="T16" fmla="*/ 10 w 15"/>
                <a:gd name="T17" fmla="*/ 0 h 16"/>
                <a:gd name="T18" fmla="*/ 10 w 15"/>
                <a:gd name="T19" fmla="*/ 5 h 16"/>
                <a:gd name="T20" fmla="*/ 10 w 15"/>
                <a:gd name="T21" fmla="*/ 5 h 16"/>
                <a:gd name="T22" fmla="*/ 15 w 15"/>
                <a:gd name="T23" fmla="*/ 5 h 16"/>
                <a:gd name="T24" fmla="*/ 10 w 15"/>
                <a:gd name="T25" fmla="*/ 10 h 16"/>
                <a:gd name="T26" fmla="*/ 10 w 15"/>
                <a:gd name="T27" fmla="*/ 10 h 16"/>
                <a:gd name="T28" fmla="*/ 5 w 15"/>
                <a:gd name="T29" fmla="*/ 16 h 16"/>
                <a:gd name="T30" fmla="*/ 5 w 15"/>
                <a:gd name="T31" fmla="*/ 16 h 16"/>
                <a:gd name="T32" fmla="*/ 5 w 15"/>
                <a:gd name="T33" fmla="*/ 16 h 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 h="16">
                  <a:moveTo>
                    <a:pt x="5" y="16"/>
                  </a:moveTo>
                  <a:lnTo>
                    <a:pt x="0" y="16"/>
                  </a:lnTo>
                  <a:lnTo>
                    <a:pt x="0" y="10"/>
                  </a:lnTo>
                  <a:lnTo>
                    <a:pt x="0" y="5"/>
                  </a:lnTo>
                  <a:lnTo>
                    <a:pt x="5" y="0"/>
                  </a:lnTo>
                  <a:lnTo>
                    <a:pt x="10" y="0"/>
                  </a:lnTo>
                  <a:lnTo>
                    <a:pt x="10" y="5"/>
                  </a:lnTo>
                  <a:lnTo>
                    <a:pt x="15" y="5"/>
                  </a:lnTo>
                  <a:lnTo>
                    <a:pt x="10" y="10"/>
                  </a:lnTo>
                  <a:lnTo>
                    <a:pt x="5"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97" name="Freeform 227"/>
            <p:cNvSpPr>
              <a:spLocks/>
            </p:cNvSpPr>
            <p:nvPr/>
          </p:nvSpPr>
          <p:spPr bwMode="auto">
            <a:xfrm>
              <a:off x="1746" y="2486"/>
              <a:ext cx="10" cy="11"/>
            </a:xfrm>
            <a:custGeom>
              <a:avLst/>
              <a:gdLst>
                <a:gd name="T0" fmla="*/ 5 w 10"/>
                <a:gd name="T1" fmla="*/ 5 h 11"/>
                <a:gd name="T2" fmla="*/ 5 w 10"/>
                <a:gd name="T3" fmla="*/ 5 h 11"/>
                <a:gd name="T4" fmla="*/ 10 w 10"/>
                <a:gd name="T5" fmla="*/ 0 h 11"/>
                <a:gd name="T6" fmla="*/ 5 w 10"/>
                <a:gd name="T7" fmla="*/ 0 h 11"/>
                <a:gd name="T8" fmla="*/ 5 w 10"/>
                <a:gd name="T9" fmla="*/ 0 h 11"/>
                <a:gd name="T10" fmla="*/ 5 w 10"/>
                <a:gd name="T11" fmla="*/ 0 h 11"/>
                <a:gd name="T12" fmla="*/ 5 w 10"/>
                <a:gd name="T13" fmla="*/ 0 h 11"/>
                <a:gd name="T14" fmla="*/ 0 w 10"/>
                <a:gd name="T15" fmla="*/ 0 h 11"/>
                <a:gd name="T16" fmla="*/ 0 w 10"/>
                <a:gd name="T17" fmla="*/ 5 h 11"/>
                <a:gd name="T18" fmla="*/ 0 w 10"/>
                <a:gd name="T19" fmla="*/ 5 h 11"/>
                <a:gd name="T20" fmla="*/ 0 w 10"/>
                <a:gd name="T21" fmla="*/ 5 h 11"/>
                <a:gd name="T22" fmla="*/ 0 w 10"/>
                <a:gd name="T23" fmla="*/ 11 h 11"/>
                <a:gd name="T24" fmla="*/ 0 w 10"/>
                <a:gd name="T25" fmla="*/ 11 h 11"/>
                <a:gd name="T26" fmla="*/ 0 w 10"/>
                <a:gd name="T27" fmla="*/ 11 h 11"/>
                <a:gd name="T28" fmla="*/ 5 w 10"/>
                <a:gd name="T29" fmla="*/ 11 h 11"/>
                <a:gd name="T30" fmla="*/ 5 w 10"/>
                <a:gd name="T31" fmla="*/ 11 h 11"/>
                <a:gd name="T32" fmla="*/ 5 w 10"/>
                <a:gd name="T33" fmla="*/ 5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 h="11">
                  <a:moveTo>
                    <a:pt x="5" y="5"/>
                  </a:moveTo>
                  <a:lnTo>
                    <a:pt x="5" y="5"/>
                  </a:lnTo>
                  <a:lnTo>
                    <a:pt x="10" y="0"/>
                  </a:lnTo>
                  <a:lnTo>
                    <a:pt x="5" y="0"/>
                  </a:lnTo>
                  <a:lnTo>
                    <a:pt x="0" y="0"/>
                  </a:lnTo>
                  <a:lnTo>
                    <a:pt x="0" y="5"/>
                  </a:lnTo>
                  <a:lnTo>
                    <a:pt x="0" y="11"/>
                  </a:lnTo>
                  <a:lnTo>
                    <a:pt x="5" y="11"/>
                  </a:lnTo>
                  <a:lnTo>
                    <a:pt x="5" y="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98" name="Freeform 228"/>
            <p:cNvSpPr>
              <a:spLocks/>
            </p:cNvSpPr>
            <p:nvPr/>
          </p:nvSpPr>
          <p:spPr bwMode="auto">
            <a:xfrm>
              <a:off x="1746" y="2486"/>
              <a:ext cx="5" cy="5"/>
            </a:xfrm>
            <a:custGeom>
              <a:avLst/>
              <a:gdLst>
                <a:gd name="T0" fmla="*/ 5 w 5"/>
                <a:gd name="T1" fmla="*/ 5 h 5"/>
                <a:gd name="T2" fmla="*/ 5 w 5"/>
                <a:gd name="T3" fmla="*/ 5 h 5"/>
                <a:gd name="T4" fmla="*/ 5 w 5"/>
                <a:gd name="T5" fmla="*/ 0 h 5"/>
                <a:gd name="T6" fmla="*/ 0 w 5"/>
                <a:gd name="T7" fmla="*/ 0 h 5"/>
                <a:gd name="T8" fmla="*/ 0 w 5"/>
                <a:gd name="T9" fmla="*/ 5 h 5"/>
                <a:gd name="T10" fmla="*/ 0 w 5"/>
                <a:gd name="T11" fmla="*/ 5 h 5"/>
                <a:gd name="T12" fmla="*/ 0 w 5"/>
                <a:gd name="T13" fmla="*/ 5 h 5"/>
                <a:gd name="T14" fmla="*/ 0 w 5"/>
                <a:gd name="T15" fmla="*/ 5 h 5"/>
                <a:gd name="T16" fmla="*/ 5 w 5"/>
                <a:gd name="T17" fmla="*/ 5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5">
                  <a:moveTo>
                    <a:pt x="5" y="5"/>
                  </a:moveTo>
                  <a:lnTo>
                    <a:pt x="5" y="5"/>
                  </a:lnTo>
                  <a:lnTo>
                    <a:pt x="5" y="0"/>
                  </a:lnTo>
                  <a:lnTo>
                    <a:pt x="0" y="0"/>
                  </a:lnTo>
                  <a:lnTo>
                    <a:pt x="0" y="5"/>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99" name="Freeform 229"/>
            <p:cNvSpPr>
              <a:spLocks/>
            </p:cNvSpPr>
            <p:nvPr/>
          </p:nvSpPr>
          <p:spPr bwMode="auto">
            <a:xfrm>
              <a:off x="1731" y="2491"/>
              <a:ext cx="10" cy="11"/>
            </a:xfrm>
            <a:custGeom>
              <a:avLst/>
              <a:gdLst>
                <a:gd name="T0" fmla="*/ 5 w 10"/>
                <a:gd name="T1" fmla="*/ 11 h 11"/>
                <a:gd name="T2" fmla="*/ 0 w 10"/>
                <a:gd name="T3" fmla="*/ 11 h 11"/>
                <a:gd name="T4" fmla="*/ 0 w 10"/>
                <a:gd name="T5" fmla="*/ 11 h 11"/>
                <a:gd name="T6" fmla="*/ 0 w 10"/>
                <a:gd name="T7" fmla="*/ 6 h 11"/>
                <a:gd name="T8" fmla="*/ 0 w 10"/>
                <a:gd name="T9" fmla="*/ 6 h 11"/>
                <a:gd name="T10" fmla="*/ 0 w 10"/>
                <a:gd name="T11" fmla="*/ 0 h 11"/>
                <a:gd name="T12" fmla="*/ 5 w 10"/>
                <a:gd name="T13" fmla="*/ 0 h 11"/>
                <a:gd name="T14" fmla="*/ 5 w 10"/>
                <a:gd name="T15" fmla="*/ 0 h 11"/>
                <a:gd name="T16" fmla="*/ 5 w 10"/>
                <a:gd name="T17" fmla="*/ 0 h 11"/>
                <a:gd name="T18" fmla="*/ 10 w 10"/>
                <a:gd name="T19" fmla="*/ 0 h 11"/>
                <a:gd name="T20" fmla="*/ 10 w 10"/>
                <a:gd name="T21" fmla="*/ 0 h 11"/>
                <a:gd name="T22" fmla="*/ 10 w 10"/>
                <a:gd name="T23" fmla="*/ 0 h 11"/>
                <a:gd name="T24" fmla="*/ 10 w 10"/>
                <a:gd name="T25" fmla="*/ 6 h 11"/>
                <a:gd name="T26" fmla="*/ 10 w 10"/>
                <a:gd name="T27" fmla="*/ 11 h 11"/>
                <a:gd name="T28" fmla="*/ 5 w 10"/>
                <a:gd name="T29" fmla="*/ 11 h 11"/>
                <a:gd name="T30" fmla="*/ 5 w 10"/>
                <a:gd name="T31" fmla="*/ 11 h 11"/>
                <a:gd name="T32" fmla="*/ 5 w 10"/>
                <a:gd name="T33" fmla="*/ 11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 h="11">
                  <a:moveTo>
                    <a:pt x="5" y="11"/>
                  </a:moveTo>
                  <a:lnTo>
                    <a:pt x="0" y="11"/>
                  </a:lnTo>
                  <a:lnTo>
                    <a:pt x="0" y="6"/>
                  </a:lnTo>
                  <a:lnTo>
                    <a:pt x="0" y="0"/>
                  </a:lnTo>
                  <a:lnTo>
                    <a:pt x="5" y="0"/>
                  </a:lnTo>
                  <a:lnTo>
                    <a:pt x="10" y="0"/>
                  </a:lnTo>
                  <a:lnTo>
                    <a:pt x="10" y="6"/>
                  </a:lnTo>
                  <a:lnTo>
                    <a:pt x="10" y="11"/>
                  </a:lnTo>
                  <a:lnTo>
                    <a:pt x="5" y="11"/>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00" name="Freeform 230"/>
            <p:cNvSpPr>
              <a:spLocks/>
            </p:cNvSpPr>
            <p:nvPr/>
          </p:nvSpPr>
          <p:spPr bwMode="auto">
            <a:xfrm>
              <a:off x="1731" y="2491"/>
              <a:ext cx="10" cy="11"/>
            </a:xfrm>
            <a:custGeom>
              <a:avLst/>
              <a:gdLst>
                <a:gd name="T0" fmla="*/ 10 w 10"/>
                <a:gd name="T1" fmla="*/ 11 h 11"/>
                <a:gd name="T2" fmla="*/ 10 w 10"/>
                <a:gd name="T3" fmla="*/ 6 h 11"/>
                <a:gd name="T4" fmla="*/ 10 w 10"/>
                <a:gd name="T5" fmla="*/ 6 h 11"/>
                <a:gd name="T6" fmla="*/ 10 w 10"/>
                <a:gd name="T7" fmla="*/ 0 h 11"/>
                <a:gd name="T8" fmla="*/ 10 w 10"/>
                <a:gd name="T9" fmla="*/ 0 h 11"/>
                <a:gd name="T10" fmla="*/ 10 w 10"/>
                <a:gd name="T11" fmla="*/ 0 h 11"/>
                <a:gd name="T12" fmla="*/ 5 w 10"/>
                <a:gd name="T13" fmla="*/ 0 h 11"/>
                <a:gd name="T14" fmla="*/ 5 w 10"/>
                <a:gd name="T15" fmla="*/ 0 h 11"/>
                <a:gd name="T16" fmla="*/ 5 w 10"/>
                <a:gd name="T17" fmla="*/ 6 h 11"/>
                <a:gd name="T18" fmla="*/ 0 w 10"/>
                <a:gd name="T19" fmla="*/ 6 h 11"/>
                <a:gd name="T20" fmla="*/ 0 w 10"/>
                <a:gd name="T21" fmla="*/ 11 h 11"/>
                <a:gd name="T22" fmla="*/ 0 w 10"/>
                <a:gd name="T23" fmla="*/ 11 h 11"/>
                <a:gd name="T24" fmla="*/ 5 w 10"/>
                <a:gd name="T25" fmla="*/ 11 h 11"/>
                <a:gd name="T26" fmla="*/ 5 w 10"/>
                <a:gd name="T27" fmla="*/ 11 h 11"/>
                <a:gd name="T28" fmla="*/ 5 w 10"/>
                <a:gd name="T29" fmla="*/ 11 h 11"/>
                <a:gd name="T30" fmla="*/ 10 w 10"/>
                <a:gd name="T31" fmla="*/ 11 h 11"/>
                <a:gd name="T32" fmla="*/ 10 w 10"/>
                <a:gd name="T33" fmla="*/ 11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 h="11">
                  <a:moveTo>
                    <a:pt x="10" y="11"/>
                  </a:moveTo>
                  <a:lnTo>
                    <a:pt x="10" y="6"/>
                  </a:lnTo>
                  <a:lnTo>
                    <a:pt x="10" y="0"/>
                  </a:lnTo>
                  <a:lnTo>
                    <a:pt x="5" y="0"/>
                  </a:lnTo>
                  <a:lnTo>
                    <a:pt x="5" y="6"/>
                  </a:lnTo>
                  <a:lnTo>
                    <a:pt x="0" y="6"/>
                  </a:lnTo>
                  <a:lnTo>
                    <a:pt x="0" y="11"/>
                  </a:lnTo>
                  <a:lnTo>
                    <a:pt x="5" y="11"/>
                  </a:lnTo>
                  <a:lnTo>
                    <a:pt x="10" y="1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01" name="Freeform 231"/>
            <p:cNvSpPr>
              <a:spLocks/>
            </p:cNvSpPr>
            <p:nvPr/>
          </p:nvSpPr>
          <p:spPr bwMode="auto">
            <a:xfrm>
              <a:off x="1736" y="2491"/>
              <a:ext cx="5" cy="11"/>
            </a:xfrm>
            <a:custGeom>
              <a:avLst/>
              <a:gdLst>
                <a:gd name="T0" fmla="*/ 5 w 5"/>
                <a:gd name="T1" fmla="*/ 6 h 11"/>
                <a:gd name="T2" fmla="*/ 5 w 5"/>
                <a:gd name="T3" fmla="*/ 6 h 11"/>
                <a:gd name="T4" fmla="*/ 5 w 5"/>
                <a:gd name="T5" fmla="*/ 0 h 11"/>
                <a:gd name="T6" fmla="*/ 0 w 5"/>
                <a:gd name="T7" fmla="*/ 0 h 11"/>
                <a:gd name="T8" fmla="*/ 0 w 5"/>
                <a:gd name="T9" fmla="*/ 6 h 11"/>
                <a:gd name="T10" fmla="*/ 0 w 5"/>
                <a:gd name="T11" fmla="*/ 6 h 11"/>
                <a:gd name="T12" fmla="*/ 0 w 5"/>
                <a:gd name="T13" fmla="*/ 11 h 11"/>
                <a:gd name="T14" fmla="*/ 0 w 5"/>
                <a:gd name="T15" fmla="*/ 11 h 11"/>
                <a:gd name="T16" fmla="*/ 5 w 5"/>
                <a:gd name="T17" fmla="*/ 6 h 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11">
                  <a:moveTo>
                    <a:pt x="5" y="6"/>
                  </a:moveTo>
                  <a:lnTo>
                    <a:pt x="5" y="6"/>
                  </a:lnTo>
                  <a:lnTo>
                    <a:pt x="5" y="0"/>
                  </a:lnTo>
                  <a:lnTo>
                    <a:pt x="0" y="0"/>
                  </a:lnTo>
                  <a:lnTo>
                    <a:pt x="0" y="6"/>
                  </a:lnTo>
                  <a:lnTo>
                    <a:pt x="0" y="11"/>
                  </a:lnTo>
                  <a:lnTo>
                    <a:pt x="5"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02" name="Freeform 232"/>
            <p:cNvSpPr>
              <a:spLocks/>
            </p:cNvSpPr>
            <p:nvPr/>
          </p:nvSpPr>
          <p:spPr bwMode="auto">
            <a:xfrm>
              <a:off x="1665" y="2532"/>
              <a:ext cx="5" cy="5"/>
            </a:xfrm>
            <a:custGeom>
              <a:avLst/>
              <a:gdLst>
                <a:gd name="T0" fmla="*/ 0 w 5"/>
                <a:gd name="T1" fmla="*/ 5 h 5"/>
                <a:gd name="T2" fmla="*/ 0 w 5"/>
                <a:gd name="T3" fmla="*/ 5 h 5"/>
                <a:gd name="T4" fmla="*/ 0 w 5"/>
                <a:gd name="T5" fmla="*/ 0 h 5"/>
                <a:gd name="T6" fmla="*/ 0 w 5"/>
                <a:gd name="T7" fmla="*/ 0 h 5"/>
                <a:gd name="T8" fmla="*/ 0 w 5"/>
                <a:gd name="T9" fmla="*/ 0 h 5"/>
                <a:gd name="T10" fmla="*/ 5 w 5"/>
                <a:gd name="T11" fmla="*/ 0 h 5"/>
                <a:gd name="T12" fmla="*/ 5 w 5"/>
                <a:gd name="T13" fmla="*/ 0 h 5"/>
                <a:gd name="T14" fmla="*/ 5 w 5"/>
                <a:gd name="T15" fmla="*/ 0 h 5"/>
                <a:gd name="T16" fmla="*/ 5 w 5"/>
                <a:gd name="T17" fmla="*/ 5 h 5"/>
                <a:gd name="T18" fmla="*/ 5 w 5"/>
                <a:gd name="T19" fmla="*/ 5 h 5"/>
                <a:gd name="T20" fmla="*/ 0 w 5"/>
                <a:gd name="T21" fmla="*/ 5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 h="5">
                  <a:moveTo>
                    <a:pt x="0" y="5"/>
                  </a:moveTo>
                  <a:lnTo>
                    <a:pt x="0" y="5"/>
                  </a:lnTo>
                  <a:lnTo>
                    <a:pt x="0" y="0"/>
                  </a:lnTo>
                  <a:lnTo>
                    <a:pt x="5" y="0"/>
                  </a:lnTo>
                  <a:lnTo>
                    <a:pt x="5" y="5"/>
                  </a:lnTo>
                  <a:lnTo>
                    <a:pt x="0" y="5"/>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03" name="Freeform 233"/>
            <p:cNvSpPr>
              <a:spLocks/>
            </p:cNvSpPr>
            <p:nvPr/>
          </p:nvSpPr>
          <p:spPr bwMode="auto">
            <a:xfrm>
              <a:off x="1665" y="2532"/>
              <a:ext cx="5" cy="5"/>
            </a:xfrm>
            <a:custGeom>
              <a:avLst/>
              <a:gdLst>
                <a:gd name="T0" fmla="*/ 5 w 5"/>
                <a:gd name="T1" fmla="*/ 5 h 5"/>
                <a:gd name="T2" fmla="*/ 5 w 5"/>
                <a:gd name="T3" fmla="*/ 0 h 5"/>
                <a:gd name="T4" fmla="*/ 5 w 5"/>
                <a:gd name="T5" fmla="*/ 0 h 5"/>
                <a:gd name="T6" fmla="*/ 5 w 5"/>
                <a:gd name="T7" fmla="*/ 0 h 5"/>
                <a:gd name="T8" fmla="*/ 0 w 5"/>
                <a:gd name="T9" fmla="*/ 0 h 5"/>
                <a:gd name="T10" fmla="*/ 0 w 5"/>
                <a:gd name="T11" fmla="*/ 5 h 5"/>
                <a:gd name="T12" fmla="*/ 0 w 5"/>
                <a:gd name="T13" fmla="*/ 5 h 5"/>
                <a:gd name="T14" fmla="*/ 5 w 5"/>
                <a:gd name="T15" fmla="*/ 5 h 5"/>
                <a:gd name="T16" fmla="*/ 5 w 5"/>
                <a:gd name="T17" fmla="*/ 5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5">
                  <a:moveTo>
                    <a:pt x="5" y="5"/>
                  </a:moveTo>
                  <a:lnTo>
                    <a:pt x="5" y="0"/>
                  </a:lnTo>
                  <a:lnTo>
                    <a:pt x="0" y="0"/>
                  </a:lnTo>
                  <a:lnTo>
                    <a:pt x="0" y="5"/>
                  </a:lnTo>
                  <a:lnTo>
                    <a:pt x="5" y="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04" name="Freeform 234"/>
            <p:cNvSpPr>
              <a:spLocks/>
            </p:cNvSpPr>
            <p:nvPr/>
          </p:nvSpPr>
          <p:spPr bwMode="auto">
            <a:xfrm>
              <a:off x="1883" y="2557"/>
              <a:ext cx="15" cy="16"/>
            </a:xfrm>
            <a:custGeom>
              <a:avLst/>
              <a:gdLst>
                <a:gd name="T0" fmla="*/ 5 w 15"/>
                <a:gd name="T1" fmla="*/ 16 h 16"/>
                <a:gd name="T2" fmla="*/ 0 w 15"/>
                <a:gd name="T3" fmla="*/ 16 h 16"/>
                <a:gd name="T4" fmla="*/ 0 w 15"/>
                <a:gd name="T5" fmla="*/ 11 h 16"/>
                <a:gd name="T6" fmla="*/ 0 w 15"/>
                <a:gd name="T7" fmla="*/ 11 h 16"/>
                <a:gd name="T8" fmla="*/ 0 w 15"/>
                <a:gd name="T9" fmla="*/ 11 h 16"/>
                <a:gd name="T10" fmla="*/ 0 w 15"/>
                <a:gd name="T11" fmla="*/ 5 h 16"/>
                <a:gd name="T12" fmla="*/ 5 w 15"/>
                <a:gd name="T13" fmla="*/ 0 h 16"/>
                <a:gd name="T14" fmla="*/ 5 w 15"/>
                <a:gd name="T15" fmla="*/ 0 h 16"/>
                <a:gd name="T16" fmla="*/ 10 w 15"/>
                <a:gd name="T17" fmla="*/ 0 h 16"/>
                <a:gd name="T18" fmla="*/ 15 w 15"/>
                <a:gd name="T19" fmla="*/ 5 h 16"/>
                <a:gd name="T20" fmla="*/ 15 w 15"/>
                <a:gd name="T21" fmla="*/ 5 h 16"/>
                <a:gd name="T22" fmla="*/ 15 w 15"/>
                <a:gd name="T23" fmla="*/ 5 h 16"/>
                <a:gd name="T24" fmla="*/ 15 w 15"/>
                <a:gd name="T25" fmla="*/ 11 h 16"/>
                <a:gd name="T26" fmla="*/ 15 w 15"/>
                <a:gd name="T27" fmla="*/ 11 h 16"/>
                <a:gd name="T28" fmla="*/ 5 w 15"/>
                <a:gd name="T29" fmla="*/ 16 h 16"/>
                <a:gd name="T30" fmla="*/ 5 w 15"/>
                <a:gd name="T31" fmla="*/ 16 h 16"/>
                <a:gd name="T32" fmla="*/ 5 w 15"/>
                <a:gd name="T33" fmla="*/ 16 h 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 h="16">
                  <a:moveTo>
                    <a:pt x="5" y="16"/>
                  </a:moveTo>
                  <a:lnTo>
                    <a:pt x="0" y="16"/>
                  </a:lnTo>
                  <a:lnTo>
                    <a:pt x="0" y="11"/>
                  </a:lnTo>
                  <a:lnTo>
                    <a:pt x="0" y="5"/>
                  </a:lnTo>
                  <a:lnTo>
                    <a:pt x="5" y="0"/>
                  </a:lnTo>
                  <a:lnTo>
                    <a:pt x="10" y="0"/>
                  </a:lnTo>
                  <a:lnTo>
                    <a:pt x="15" y="5"/>
                  </a:lnTo>
                  <a:lnTo>
                    <a:pt x="15" y="11"/>
                  </a:lnTo>
                  <a:lnTo>
                    <a:pt x="5"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05" name="Freeform 235"/>
            <p:cNvSpPr>
              <a:spLocks/>
            </p:cNvSpPr>
            <p:nvPr/>
          </p:nvSpPr>
          <p:spPr bwMode="auto">
            <a:xfrm>
              <a:off x="1883" y="2562"/>
              <a:ext cx="15" cy="11"/>
            </a:xfrm>
            <a:custGeom>
              <a:avLst/>
              <a:gdLst>
                <a:gd name="T0" fmla="*/ 15 w 15"/>
                <a:gd name="T1" fmla="*/ 6 h 11"/>
                <a:gd name="T2" fmla="*/ 15 w 15"/>
                <a:gd name="T3" fmla="*/ 6 h 11"/>
                <a:gd name="T4" fmla="*/ 15 w 15"/>
                <a:gd name="T5" fmla="*/ 0 h 11"/>
                <a:gd name="T6" fmla="*/ 15 w 15"/>
                <a:gd name="T7" fmla="*/ 0 h 11"/>
                <a:gd name="T8" fmla="*/ 15 w 15"/>
                <a:gd name="T9" fmla="*/ 0 h 11"/>
                <a:gd name="T10" fmla="*/ 10 w 15"/>
                <a:gd name="T11" fmla="*/ 0 h 11"/>
                <a:gd name="T12" fmla="*/ 5 w 15"/>
                <a:gd name="T13" fmla="*/ 0 h 11"/>
                <a:gd name="T14" fmla="*/ 5 w 15"/>
                <a:gd name="T15" fmla="*/ 0 h 11"/>
                <a:gd name="T16" fmla="*/ 5 w 15"/>
                <a:gd name="T17" fmla="*/ 6 h 11"/>
                <a:gd name="T18" fmla="*/ 0 w 15"/>
                <a:gd name="T19" fmla="*/ 6 h 11"/>
                <a:gd name="T20" fmla="*/ 0 w 15"/>
                <a:gd name="T21" fmla="*/ 6 h 11"/>
                <a:gd name="T22" fmla="*/ 0 w 15"/>
                <a:gd name="T23" fmla="*/ 11 h 11"/>
                <a:gd name="T24" fmla="*/ 5 w 15"/>
                <a:gd name="T25" fmla="*/ 11 h 11"/>
                <a:gd name="T26" fmla="*/ 5 w 15"/>
                <a:gd name="T27" fmla="*/ 11 h 11"/>
                <a:gd name="T28" fmla="*/ 5 w 15"/>
                <a:gd name="T29" fmla="*/ 11 h 11"/>
                <a:gd name="T30" fmla="*/ 10 w 15"/>
                <a:gd name="T31" fmla="*/ 11 h 11"/>
                <a:gd name="T32" fmla="*/ 15 w 15"/>
                <a:gd name="T33" fmla="*/ 6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 h="11">
                  <a:moveTo>
                    <a:pt x="15" y="6"/>
                  </a:moveTo>
                  <a:lnTo>
                    <a:pt x="15" y="6"/>
                  </a:lnTo>
                  <a:lnTo>
                    <a:pt x="15" y="0"/>
                  </a:lnTo>
                  <a:lnTo>
                    <a:pt x="10" y="0"/>
                  </a:lnTo>
                  <a:lnTo>
                    <a:pt x="5" y="0"/>
                  </a:lnTo>
                  <a:lnTo>
                    <a:pt x="5" y="6"/>
                  </a:lnTo>
                  <a:lnTo>
                    <a:pt x="0" y="6"/>
                  </a:lnTo>
                  <a:lnTo>
                    <a:pt x="0" y="11"/>
                  </a:lnTo>
                  <a:lnTo>
                    <a:pt x="5" y="11"/>
                  </a:lnTo>
                  <a:lnTo>
                    <a:pt x="10" y="11"/>
                  </a:lnTo>
                  <a:lnTo>
                    <a:pt x="15"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06" name="Freeform 236"/>
            <p:cNvSpPr>
              <a:spLocks/>
            </p:cNvSpPr>
            <p:nvPr/>
          </p:nvSpPr>
          <p:spPr bwMode="auto">
            <a:xfrm>
              <a:off x="1888" y="2562"/>
              <a:ext cx="5" cy="6"/>
            </a:xfrm>
            <a:custGeom>
              <a:avLst/>
              <a:gdLst>
                <a:gd name="T0" fmla="*/ 5 w 5"/>
                <a:gd name="T1" fmla="*/ 6 h 6"/>
                <a:gd name="T2" fmla="*/ 5 w 5"/>
                <a:gd name="T3" fmla="*/ 6 h 6"/>
                <a:gd name="T4" fmla="*/ 5 w 5"/>
                <a:gd name="T5" fmla="*/ 0 h 6"/>
                <a:gd name="T6" fmla="*/ 0 w 5"/>
                <a:gd name="T7" fmla="*/ 0 h 6"/>
                <a:gd name="T8" fmla="*/ 0 w 5"/>
                <a:gd name="T9" fmla="*/ 6 h 6"/>
                <a:gd name="T10" fmla="*/ 0 w 5"/>
                <a:gd name="T11" fmla="*/ 6 h 6"/>
                <a:gd name="T12" fmla="*/ 0 w 5"/>
                <a:gd name="T13" fmla="*/ 6 h 6"/>
                <a:gd name="T14" fmla="*/ 0 w 5"/>
                <a:gd name="T15" fmla="*/ 6 h 6"/>
                <a:gd name="T16" fmla="*/ 5 w 5"/>
                <a:gd name="T17" fmla="*/ 6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6">
                  <a:moveTo>
                    <a:pt x="5" y="6"/>
                  </a:moveTo>
                  <a:lnTo>
                    <a:pt x="5" y="6"/>
                  </a:lnTo>
                  <a:lnTo>
                    <a:pt x="5" y="0"/>
                  </a:lnTo>
                  <a:lnTo>
                    <a:pt x="0" y="0"/>
                  </a:lnTo>
                  <a:lnTo>
                    <a:pt x="0" y="6"/>
                  </a:lnTo>
                  <a:lnTo>
                    <a:pt x="5"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07" name="Freeform 237"/>
            <p:cNvSpPr>
              <a:spLocks/>
            </p:cNvSpPr>
            <p:nvPr/>
          </p:nvSpPr>
          <p:spPr bwMode="auto">
            <a:xfrm>
              <a:off x="1873" y="2568"/>
              <a:ext cx="10" cy="10"/>
            </a:xfrm>
            <a:custGeom>
              <a:avLst/>
              <a:gdLst>
                <a:gd name="T0" fmla="*/ 5 w 10"/>
                <a:gd name="T1" fmla="*/ 10 h 10"/>
                <a:gd name="T2" fmla="*/ 0 w 10"/>
                <a:gd name="T3" fmla="*/ 10 h 10"/>
                <a:gd name="T4" fmla="*/ 0 w 10"/>
                <a:gd name="T5" fmla="*/ 10 h 10"/>
                <a:gd name="T6" fmla="*/ 0 w 10"/>
                <a:gd name="T7" fmla="*/ 5 h 10"/>
                <a:gd name="T8" fmla="*/ 0 w 10"/>
                <a:gd name="T9" fmla="*/ 5 h 10"/>
                <a:gd name="T10" fmla="*/ 0 w 10"/>
                <a:gd name="T11" fmla="*/ 0 h 10"/>
                <a:gd name="T12" fmla="*/ 5 w 10"/>
                <a:gd name="T13" fmla="*/ 0 h 10"/>
                <a:gd name="T14" fmla="*/ 5 w 10"/>
                <a:gd name="T15" fmla="*/ 0 h 10"/>
                <a:gd name="T16" fmla="*/ 5 w 10"/>
                <a:gd name="T17" fmla="*/ 0 h 10"/>
                <a:gd name="T18" fmla="*/ 10 w 10"/>
                <a:gd name="T19" fmla="*/ 0 h 10"/>
                <a:gd name="T20" fmla="*/ 10 w 10"/>
                <a:gd name="T21" fmla="*/ 0 h 10"/>
                <a:gd name="T22" fmla="*/ 10 w 10"/>
                <a:gd name="T23" fmla="*/ 0 h 10"/>
                <a:gd name="T24" fmla="*/ 10 w 10"/>
                <a:gd name="T25" fmla="*/ 5 h 10"/>
                <a:gd name="T26" fmla="*/ 10 w 10"/>
                <a:gd name="T27" fmla="*/ 5 h 10"/>
                <a:gd name="T28" fmla="*/ 5 w 10"/>
                <a:gd name="T29" fmla="*/ 10 h 10"/>
                <a:gd name="T30" fmla="*/ 5 w 10"/>
                <a:gd name="T31" fmla="*/ 10 h 10"/>
                <a:gd name="T32" fmla="*/ 5 w 10"/>
                <a:gd name="T33" fmla="*/ 10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 h="10">
                  <a:moveTo>
                    <a:pt x="5" y="10"/>
                  </a:moveTo>
                  <a:lnTo>
                    <a:pt x="0" y="10"/>
                  </a:lnTo>
                  <a:lnTo>
                    <a:pt x="0" y="5"/>
                  </a:lnTo>
                  <a:lnTo>
                    <a:pt x="0" y="0"/>
                  </a:lnTo>
                  <a:lnTo>
                    <a:pt x="5" y="0"/>
                  </a:lnTo>
                  <a:lnTo>
                    <a:pt x="10" y="0"/>
                  </a:lnTo>
                  <a:lnTo>
                    <a:pt x="10" y="5"/>
                  </a:lnTo>
                  <a:lnTo>
                    <a:pt x="5" y="1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08" name="Freeform 238"/>
            <p:cNvSpPr>
              <a:spLocks/>
            </p:cNvSpPr>
            <p:nvPr/>
          </p:nvSpPr>
          <p:spPr bwMode="auto">
            <a:xfrm>
              <a:off x="1873" y="2568"/>
              <a:ext cx="10" cy="10"/>
            </a:xfrm>
            <a:custGeom>
              <a:avLst/>
              <a:gdLst>
                <a:gd name="T0" fmla="*/ 10 w 10"/>
                <a:gd name="T1" fmla="*/ 5 h 10"/>
                <a:gd name="T2" fmla="*/ 10 w 10"/>
                <a:gd name="T3" fmla="*/ 5 h 10"/>
                <a:gd name="T4" fmla="*/ 10 w 10"/>
                <a:gd name="T5" fmla="*/ 0 h 10"/>
                <a:gd name="T6" fmla="*/ 10 w 10"/>
                <a:gd name="T7" fmla="*/ 0 h 10"/>
                <a:gd name="T8" fmla="*/ 10 w 10"/>
                <a:gd name="T9" fmla="*/ 0 h 10"/>
                <a:gd name="T10" fmla="*/ 10 w 10"/>
                <a:gd name="T11" fmla="*/ 0 h 10"/>
                <a:gd name="T12" fmla="*/ 5 w 10"/>
                <a:gd name="T13" fmla="*/ 0 h 10"/>
                <a:gd name="T14" fmla="*/ 5 w 10"/>
                <a:gd name="T15" fmla="*/ 0 h 10"/>
                <a:gd name="T16" fmla="*/ 5 w 10"/>
                <a:gd name="T17" fmla="*/ 5 h 10"/>
                <a:gd name="T18" fmla="*/ 0 w 10"/>
                <a:gd name="T19" fmla="*/ 5 h 10"/>
                <a:gd name="T20" fmla="*/ 0 w 10"/>
                <a:gd name="T21" fmla="*/ 10 h 10"/>
                <a:gd name="T22" fmla="*/ 0 w 10"/>
                <a:gd name="T23" fmla="*/ 10 h 10"/>
                <a:gd name="T24" fmla="*/ 5 w 10"/>
                <a:gd name="T25" fmla="*/ 10 h 10"/>
                <a:gd name="T26" fmla="*/ 5 w 10"/>
                <a:gd name="T27" fmla="*/ 10 h 10"/>
                <a:gd name="T28" fmla="*/ 5 w 10"/>
                <a:gd name="T29" fmla="*/ 10 h 10"/>
                <a:gd name="T30" fmla="*/ 10 w 10"/>
                <a:gd name="T31" fmla="*/ 10 h 10"/>
                <a:gd name="T32" fmla="*/ 10 w 10"/>
                <a:gd name="T33" fmla="*/ 5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 h="10">
                  <a:moveTo>
                    <a:pt x="10" y="5"/>
                  </a:moveTo>
                  <a:lnTo>
                    <a:pt x="10" y="5"/>
                  </a:lnTo>
                  <a:lnTo>
                    <a:pt x="10" y="0"/>
                  </a:lnTo>
                  <a:lnTo>
                    <a:pt x="5" y="0"/>
                  </a:lnTo>
                  <a:lnTo>
                    <a:pt x="5" y="5"/>
                  </a:lnTo>
                  <a:lnTo>
                    <a:pt x="0" y="5"/>
                  </a:lnTo>
                  <a:lnTo>
                    <a:pt x="0" y="10"/>
                  </a:lnTo>
                  <a:lnTo>
                    <a:pt x="5" y="10"/>
                  </a:lnTo>
                  <a:lnTo>
                    <a:pt x="10" y="10"/>
                  </a:lnTo>
                  <a:lnTo>
                    <a:pt x="10" y="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09" name="Freeform 239"/>
            <p:cNvSpPr>
              <a:spLocks/>
            </p:cNvSpPr>
            <p:nvPr/>
          </p:nvSpPr>
          <p:spPr bwMode="auto">
            <a:xfrm>
              <a:off x="1878" y="2568"/>
              <a:ext cx="5" cy="10"/>
            </a:xfrm>
            <a:custGeom>
              <a:avLst/>
              <a:gdLst>
                <a:gd name="T0" fmla="*/ 5 w 5"/>
                <a:gd name="T1" fmla="*/ 5 h 10"/>
                <a:gd name="T2" fmla="*/ 5 w 5"/>
                <a:gd name="T3" fmla="*/ 5 h 10"/>
                <a:gd name="T4" fmla="*/ 5 w 5"/>
                <a:gd name="T5" fmla="*/ 0 h 10"/>
                <a:gd name="T6" fmla="*/ 0 w 5"/>
                <a:gd name="T7" fmla="*/ 0 h 10"/>
                <a:gd name="T8" fmla="*/ 0 w 5"/>
                <a:gd name="T9" fmla="*/ 5 h 10"/>
                <a:gd name="T10" fmla="*/ 0 w 5"/>
                <a:gd name="T11" fmla="*/ 5 h 10"/>
                <a:gd name="T12" fmla="*/ 0 w 5"/>
                <a:gd name="T13" fmla="*/ 10 h 10"/>
                <a:gd name="T14" fmla="*/ 0 w 5"/>
                <a:gd name="T15" fmla="*/ 10 h 10"/>
                <a:gd name="T16" fmla="*/ 5 w 5"/>
                <a:gd name="T17" fmla="*/ 5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10">
                  <a:moveTo>
                    <a:pt x="5" y="5"/>
                  </a:moveTo>
                  <a:lnTo>
                    <a:pt x="5" y="5"/>
                  </a:lnTo>
                  <a:lnTo>
                    <a:pt x="5" y="0"/>
                  </a:lnTo>
                  <a:lnTo>
                    <a:pt x="0" y="0"/>
                  </a:lnTo>
                  <a:lnTo>
                    <a:pt x="0" y="5"/>
                  </a:lnTo>
                  <a:lnTo>
                    <a:pt x="0" y="10"/>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10" name="Line 240"/>
            <p:cNvSpPr>
              <a:spLocks noChangeShapeType="1"/>
            </p:cNvSpPr>
            <p:nvPr/>
          </p:nvSpPr>
          <p:spPr bwMode="auto">
            <a:xfrm flipV="1">
              <a:off x="1812" y="2598"/>
              <a:ext cx="1" cy="1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211" name="Freeform 241"/>
            <p:cNvSpPr>
              <a:spLocks/>
            </p:cNvSpPr>
            <p:nvPr/>
          </p:nvSpPr>
          <p:spPr bwMode="auto">
            <a:xfrm>
              <a:off x="1888" y="2562"/>
              <a:ext cx="15" cy="16"/>
            </a:xfrm>
            <a:custGeom>
              <a:avLst/>
              <a:gdLst>
                <a:gd name="T0" fmla="*/ 5 w 15"/>
                <a:gd name="T1" fmla="*/ 16 h 16"/>
                <a:gd name="T2" fmla="*/ 0 w 15"/>
                <a:gd name="T3" fmla="*/ 11 h 16"/>
                <a:gd name="T4" fmla="*/ 0 w 15"/>
                <a:gd name="T5" fmla="*/ 11 h 16"/>
                <a:gd name="T6" fmla="*/ 0 w 15"/>
                <a:gd name="T7" fmla="*/ 6 h 16"/>
                <a:gd name="T8" fmla="*/ 0 w 15"/>
                <a:gd name="T9" fmla="*/ 6 h 16"/>
                <a:gd name="T10" fmla="*/ 0 w 15"/>
                <a:gd name="T11" fmla="*/ 6 h 16"/>
                <a:gd name="T12" fmla="*/ 5 w 15"/>
                <a:gd name="T13" fmla="*/ 0 h 16"/>
                <a:gd name="T14" fmla="*/ 10 w 15"/>
                <a:gd name="T15" fmla="*/ 0 h 16"/>
                <a:gd name="T16" fmla="*/ 10 w 15"/>
                <a:gd name="T17" fmla="*/ 0 h 16"/>
                <a:gd name="T18" fmla="*/ 10 w 15"/>
                <a:gd name="T19" fmla="*/ 0 h 16"/>
                <a:gd name="T20" fmla="*/ 15 w 15"/>
                <a:gd name="T21" fmla="*/ 6 h 16"/>
                <a:gd name="T22" fmla="*/ 15 w 15"/>
                <a:gd name="T23" fmla="*/ 6 h 16"/>
                <a:gd name="T24" fmla="*/ 15 w 15"/>
                <a:gd name="T25" fmla="*/ 6 h 16"/>
                <a:gd name="T26" fmla="*/ 10 w 15"/>
                <a:gd name="T27" fmla="*/ 11 h 16"/>
                <a:gd name="T28" fmla="*/ 10 w 15"/>
                <a:gd name="T29" fmla="*/ 16 h 16"/>
                <a:gd name="T30" fmla="*/ 10 w 15"/>
                <a:gd name="T31" fmla="*/ 16 h 16"/>
                <a:gd name="T32" fmla="*/ 5 w 15"/>
                <a:gd name="T33" fmla="*/ 16 h 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 h="16">
                  <a:moveTo>
                    <a:pt x="5" y="16"/>
                  </a:moveTo>
                  <a:lnTo>
                    <a:pt x="0" y="11"/>
                  </a:lnTo>
                  <a:lnTo>
                    <a:pt x="0" y="6"/>
                  </a:lnTo>
                  <a:lnTo>
                    <a:pt x="5" y="0"/>
                  </a:lnTo>
                  <a:lnTo>
                    <a:pt x="10" y="0"/>
                  </a:lnTo>
                  <a:lnTo>
                    <a:pt x="15" y="6"/>
                  </a:lnTo>
                  <a:lnTo>
                    <a:pt x="10" y="11"/>
                  </a:lnTo>
                  <a:lnTo>
                    <a:pt x="10" y="16"/>
                  </a:lnTo>
                  <a:lnTo>
                    <a:pt x="5"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12" name="Freeform 242"/>
            <p:cNvSpPr>
              <a:spLocks/>
            </p:cNvSpPr>
            <p:nvPr/>
          </p:nvSpPr>
          <p:spPr bwMode="auto">
            <a:xfrm>
              <a:off x="1893" y="2562"/>
              <a:ext cx="10" cy="16"/>
            </a:xfrm>
            <a:custGeom>
              <a:avLst/>
              <a:gdLst>
                <a:gd name="T0" fmla="*/ 5 w 10"/>
                <a:gd name="T1" fmla="*/ 11 h 16"/>
                <a:gd name="T2" fmla="*/ 10 w 10"/>
                <a:gd name="T3" fmla="*/ 6 h 16"/>
                <a:gd name="T4" fmla="*/ 10 w 10"/>
                <a:gd name="T5" fmla="*/ 6 h 16"/>
                <a:gd name="T6" fmla="*/ 10 w 10"/>
                <a:gd name="T7" fmla="*/ 6 h 16"/>
                <a:gd name="T8" fmla="*/ 5 w 10"/>
                <a:gd name="T9" fmla="*/ 0 h 16"/>
                <a:gd name="T10" fmla="*/ 5 w 10"/>
                <a:gd name="T11" fmla="*/ 0 h 16"/>
                <a:gd name="T12" fmla="*/ 5 w 10"/>
                <a:gd name="T13" fmla="*/ 0 h 16"/>
                <a:gd name="T14" fmla="*/ 5 w 10"/>
                <a:gd name="T15" fmla="*/ 6 h 16"/>
                <a:gd name="T16" fmla="*/ 0 w 10"/>
                <a:gd name="T17" fmla="*/ 6 h 16"/>
                <a:gd name="T18" fmla="*/ 0 w 10"/>
                <a:gd name="T19" fmla="*/ 6 h 16"/>
                <a:gd name="T20" fmla="*/ 0 w 10"/>
                <a:gd name="T21" fmla="*/ 11 h 16"/>
                <a:gd name="T22" fmla="*/ 0 w 10"/>
                <a:gd name="T23" fmla="*/ 11 h 16"/>
                <a:gd name="T24" fmla="*/ 0 w 10"/>
                <a:gd name="T25" fmla="*/ 16 h 16"/>
                <a:gd name="T26" fmla="*/ 5 w 10"/>
                <a:gd name="T27" fmla="*/ 16 h 16"/>
                <a:gd name="T28" fmla="*/ 5 w 10"/>
                <a:gd name="T29" fmla="*/ 16 h 16"/>
                <a:gd name="T30" fmla="*/ 5 w 10"/>
                <a:gd name="T31" fmla="*/ 11 h 16"/>
                <a:gd name="T32" fmla="*/ 5 w 10"/>
                <a:gd name="T33" fmla="*/ 11 h 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 h="16">
                  <a:moveTo>
                    <a:pt x="5" y="11"/>
                  </a:moveTo>
                  <a:lnTo>
                    <a:pt x="10" y="6"/>
                  </a:lnTo>
                  <a:lnTo>
                    <a:pt x="5" y="0"/>
                  </a:lnTo>
                  <a:lnTo>
                    <a:pt x="5" y="6"/>
                  </a:lnTo>
                  <a:lnTo>
                    <a:pt x="0" y="6"/>
                  </a:lnTo>
                  <a:lnTo>
                    <a:pt x="0" y="11"/>
                  </a:lnTo>
                  <a:lnTo>
                    <a:pt x="0" y="16"/>
                  </a:lnTo>
                  <a:lnTo>
                    <a:pt x="5" y="16"/>
                  </a:lnTo>
                  <a:lnTo>
                    <a:pt x="5" y="1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13" name="Freeform 243"/>
            <p:cNvSpPr>
              <a:spLocks/>
            </p:cNvSpPr>
            <p:nvPr/>
          </p:nvSpPr>
          <p:spPr bwMode="auto">
            <a:xfrm>
              <a:off x="1893" y="2568"/>
              <a:ext cx="5" cy="5"/>
            </a:xfrm>
            <a:custGeom>
              <a:avLst/>
              <a:gdLst>
                <a:gd name="T0" fmla="*/ 5 w 5"/>
                <a:gd name="T1" fmla="*/ 5 h 5"/>
                <a:gd name="T2" fmla="*/ 5 w 5"/>
                <a:gd name="T3" fmla="*/ 0 h 5"/>
                <a:gd name="T4" fmla="*/ 5 w 5"/>
                <a:gd name="T5" fmla="*/ 0 h 5"/>
                <a:gd name="T6" fmla="*/ 5 w 5"/>
                <a:gd name="T7" fmla="*/ 0 h 5"/>
                <a:gd name="T8" fmla="*/ 5 w 5"/>
                <a:gd name="T9" fmla="*/ 0 h 5"/>
                <a:gd name="T10" fmla="*/ 0 w 5"/>
                <a:gd name="T11" fmla="*/ 5 h 5"/>
                <a:gd name="T12" fmla="*/ 5 w 5"/>
                <a:gd name="T13" fmla="*/ 5 h 5"/>
                <a:gd name="T14" fmla="*/ 5 w 5"/>
                <a:gd name="T15" fmla="*/ 5 h 5"/>
                <a:gd name="T16" fmla="*/ 5 w 5"/>
                <a:gd name="T17" fmla="*/ 5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5">
                  <a:moveTo>
                    <a:pt x="5" y="5"/>
                  </a:moveTo>
                  <a:lnTo>
                    <a:pt x="5" y="0"/>
                  </a:lnTo>
                  <a:lnTo>
                    <a:pt x="0" y="5"/>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14" name="Freeform 244"/>
            <p:cNvSpPr>
              <a:spLocks/>
            </p:cNvSpPr>
            <p:nvPr/>
          </p:nvSpPr>
          <p:spPr bwMode="auto">
            <a:xfrm>
              <a:off x="1878" y="2568"/>
              <a:ext cx="10" cy="15"/>
            </a:xfrm>
            <a:custGeom>
              <a:avLst/>
              <a:gdLst>
                <a:gd name="T0" fmla="*/ 5 w 10"/>
                <a:gd name="T1" fmla="*/ 15 h 15"/>
                <a:gd name="T2" fmla="*/ 0 w 10"/>
                <a:gd name="T3" fmla="*/ 15 h 15"/>
                <a:gd name="T4" fmla="*/ 0 w 10"/>
                <a:gd name="T5" fmla="*/ 10 h 15"/>
                <a:gd name="T6" fmla="*/ 0 w 10"/>
                <a:gd name="T7" fmla="*/ 10 h 15"/>
                <a:gd name="T8" fmla="*/ 0 w 10"/>
                <a:gd name="T9" fmla="*/ 5 h 15"/>
                <a:gd name="T10" fmla="*/ 0 w 10"/>
                <a:gd name="T11" fmla="*/ 5 h 15"/>
                <a:gd name="T12" fmla="*/ 5 w 10"/>
                <a:gd name="T13" fmla="*/ 0 h 15"/>
                <a:gd name="T14" fmla="*/ 5 w 10"/>
                <a:gd name="T15" fmla="*/ 0 h 15"/>
                <a:gd name="T16" fmla="*/ 5 w 10"/>
                <a:gd name="T17" fmla="*/ 0 h 15"/>
                <a:gd name="T18" fmla="*/ 10 w 10"/>
                <a:gd name="T19" fmla="*/ 0 h 15"/>
                <a:gd name="T20" fmla="*/ 10 w 10"/>
                <a:gd name="T21" fmla="*/ 5 h 15"/>
                <a:gd name="T22" fmla="*/ 10 w 10"/>
                <a:gd name="T23" fmla="*/ 5 h 15"/>
                <a:gd name="T24" fmla="*/ 10 w 10"/>
                <a:gd name="T25" fmla="*/ 10 h 15"/>
                <a:gd name="T26" fmla="*/ 10 w 10"/>
                <a:gd name="T27" fmla="*/ 10 h 15"/>
                <a:gd name="T28" fmla="*/ 5 w 10"/>
                <a:gd name="T29" fmla="*/ 15 h 15"/>
                <a:gd name="T30" fmla="*/ 5 w 10"/>
                <a:gd name="T31" fmla="*/ 15 h 15"/>
                <a:gd name="T32" fmla="*/ 5 w 10"/>
                <a:gd name="T33" fmla="*/ 15 h 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 h="15">
                  <a:moveTo>
                    <a:pt x="5" y="15"/>
                  </a:moveTo>
                  <a:lnTo>
                    <a:pt x="0" y="15"/>
                  </a:lnTo>
                  <a:lnTo>
                    <a:pt x="0" y="10"/>
                  </a:lnTo>
                  <a:lnTo>
                    <a:pt x="0" y="5"/>
                  </a:lnTo>
                  <a:lnTo>
                    <a:pt x="5" y="0"/>
                  </a:lnTo>
                  <a:lnTo>
                    <a:pt x="10" y="0"/>
                  </a:lnTo>
                  <a:lnTo>
                    <a:pt x="10" y="5"/>
                  </a:lnTo>
                  <a:lnTo>
                    <a:pt x="10" y="10"/>
                  </a:lnTo>
                  <a:lnTo>
                    <a:pt x="5" y="15"/>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15" name="Freeform 245"/>
            <p:cNvSpPr>
              <a:spLocks/>
            </p:cNvSpPr>
            <p:nvPr/>
          </p:nvSpPr>
          <p:spPr bwMode="auto">
            <a:xfrm>
              <a:off x="1878" y="2568"/>
              <a:ext cx="10" cy="15"/>
            </a:xfrm>
            <a:custGeom>
              <a:avLst/>
              <a:gdLst>
                <a:gd name="T0" fmla="*/ 10 w 10"/>
                <a:gd name="T1" fmla="*/ 10 h 15"/>
                <a:gd name="T2" fmla="*/ 10 w 10"/>
                <a:gd name="T3" fmla="*/ 10 h 15"/>
                <a:gd name="T4" fmla="*/ 10 w 10"/>
                <a:gd name="T5" fmla="*/ 5 h 15"/>
                <a:gd name="T6" fmla="*/ 10 w 10"/>
                <a:gd name="T7" fmla="*/ 5 h 15"/>
                <a:gd name="T8" fmla="*/ 10 w 10"/>
                <a:gd name="T9" fmla="*/ 0 h 15"/>
                <a:gd name="T10" fmla="*/ 10 w 10"/>
                <a:gd name="T11" fmla="*/ 0 h 15"/>
                <a:gd name="T12" fmla="*/ 5 w 10"/>
                <a:gd name="T13" fmla="*/ 0 h 15"/>
                <a:gd name="T14" fmla="*/ 5 w 10"/>
                <a:gd name="T15" fmla="*/ 5 h 15"/>
                <a:gd name="T16" fmla="*/ 5 w 10"/>
                <a:gd name="T17" fmla="*/ 5 h 15"/>
                <a:gd name="T18" fmla="*/ 0 w 10"/>
                <a:gd name="T19" fmla="*/ 10 h 15"/>
                <a:gd name="T20" fmla="*/ 0 w 10"/>
                <a:gd name="T21" fmla="*/ 10 h 15"/>
                <a:gd name="T22" fmla="*/ 0 w 10"/>
                <a:gd name="T23" fmla="*/ 15 h 15"/>
                <a:gd name="T24" fmla="*/ 5 w 10"/>
                <a:gd name="T25" fmla="*/ 15 h 15"/>
                <a:gd name="T26" fmla="*/ 5 w 10"/>
                <a:gd name="T27" fmla="*/ 15 h 15"/>
                <a:gd name="T28" fmla="*/ 5 w 10"/>
                <a:gd name="T29" fmla="*/ 15 h 15"/>
                <a:gd name="T30" fmla="*/ 10 w 10"/>
                <a:gd name="T31" fmla="*/ 15 h 15"/>
                <a:gd name="T32" fmla="*/ 10 w 10"/>
                <a:gd name="T33" fmla="*/ 10 h 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 h="15">
                  <a:moveTo>
                    <a:pt x="10" y="10"/>
                  </a:moveTo>
                  <a:lnTo>
                    <a:pt x="10" y="10"/>
                  </a:lnTo>
                  <a:lnTo>
                    <a:pt x="10" y="5"/>
                  </a:lnTo>
                  <a:lnTo>
                    <a:pt x="10" y="0"/>
                  </a:lnTo>
                  <a:lnTo>
                    <a:pt x="5" y="0"/>
                  </a:lnTo>
                  <a:lnTo>
                    <a:pt x="5" y="5"/>
                  </a:lnTo>
                  <a:lnTo>
                    <a:pt x="0" y="10"/>
                  </a:lnTo>
                  <a:lnTo>
                    <a:pt x="0" y="15"/>
                  </a:lnTo>
                  <a:lnTo>
                    <a:pt x="5" y="15"/>
                  </a:lnTo>
                  <a:lnTo>
                    <a:pt x="10" y="15"/>
                  </a:lnTo>
                  <a:lnTo>
                    <a:pt x="10" y="1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16" name="Freeform 246"/>
            <p:cNvSpPr>
              <a:spLocks/>
            </p:cNvSpPr>
            <p:nvPr/>
          </p:nvSpPr>
          <p:spPr bwMode="auto">
            <a:xfrm>
              <a:off x="1883" y="2573"/>
              <a:ext cx="5" cy="5"/>
            </a:xfrm>
            <a:custGeom>
              <a:avLst/>
              <a:gdLst>
                <a:gd name="T0" fmla="*/ 5 w 5"/>
                <a:gd name="T1" fmla="*/ 5 h 5"/>
                <a:gd name="T2" fmla="*/ 5 w 5"/>
                <a:gd name="T3" fmla="*/ 0 h 5"/>
                <a:gd name="T4" fmla="*/ 5 w 5"/>
                <a:gd name="T5" fmla="*/ 0 h 5"/>
                <a:gd name="T6" fmla="*/ 0 w 5"/>
                <a:gd name="T7" fmla="*/ 0 h 5"/>
                <a:gd name="T8" fmla="*/ 0 w 5"/>
                <a:gd name="T9" fmla="*/ 5 h 5"/>
                <a:gd name="T10" fmla="*/ 0 w 5"/>
                <a:gd name="T11" fmla="*/ 5 h 5"/>
                <a:gd name="T12" fmla="*/ 0 w 5"/>
                <a:gd name="T13" fmla="*/ 5 h 5"/>
                <a:gd name="T14" fmla="*/ 0 w 5"/>
                <a:gd name="T15" fmla="*/ 5 h 5"/>
                <a:gd name="T16" fmla="*/ 5 w 5"/>
                <a:gd name="T17" fmla="*/ 5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5">
                  <a:moveTo>
                    <a:pt x="5" y="5"/>
                  </a:moveTo>
                  <a:lnTo>
                    <a:pt x="5" y="0"/>
                  </a:lnTo>
                  <a:lnTo>
                    <a:pt x="0" y="0"/>
                  </a:lnTo>
                  <a:lnTo>
                    <a:pt x="0" y="5"/>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17" name="Freeform 247"/>
            <p:cNvSpPr>
              <a:spLocks/>
            </p:cNvSpPr>
            <p:nvPr/>
          </p:nvSpPr>
          <p:spPr bwMode="auto">
            <a:xfrm>
              <a:off x="1812" y="2608"/>
              <a:ext cx="5" cy="5"/>
            </a:xfrm>
            <a:custGeom>
              <a:avLst/>
              <a:gdLst>
                <a:gd name="T0" fmla="*/ 0 w 5"/>
                <a:gd name="T1" fmla="*/ 5 h 5"/>
                <a:gd name="T2" fmla="*/ 0 w 5"/>
                <a:gd name="T3" fmla="*/ 5 h 5"/>
                <a:gd name="T4" fmla="*/ 0 w 5"/>
                <a:gd name="T5" fmla="*/ 5 h 5"/>
                <a:gd name="T6" fmla="*/ 0 w 5"/>
                <a:gd name="T7" fmla="*/ 0 h 5"/>
                <a:gd name="T8" fmla="*/ 0 w 5"/>
                <a:gd name="T9" fmla="*/ 0 h 5"/>
                <a:gd name="T10" fmla="*/ 5 w 5"/>
                <a:gd name="T11" fmla="*/ 0 h 5"/>
                <a:gd name="T12" fmla="*/ 5 w 5"/>
                <a:gd name="T13" fmla="*/ 0 h 5"/>
                <a:gd name="T14" fmla="*/ 5 w 5"/>
                <a:gd name="T15" fmla="*/ 0 h 5"/>
                <a:gd name="T16" fmla="*/ 5 w 5"/>
                <a:gd name="T17" fmla="*/ 5 h 5"/>
                <a:gd name="T18" fmla="*/ 5 w 5"/>
                <a:gd name="T19" fmla="*/ 5 h 5"/>
                <a:gd name="T20" fmla="*/ 0 w 5"/>
                <a:gd name="T21" fmla="*/ 5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 h="5">
                  <a:moveTo>
                    <a:pt x="0" y="5"/>
                  </a:moveTo>
                  <a:lnTo>
                    <a:pt x="0" y="5"/>
                  </a:lnTo>
                  <a:lnTo>
                    <a:pt x="0" y="0"/>
                  </a:lnTo>
                  <a:lnTo>
                    <a:pt x="5" y="0"/>
                  </a:lnTo>
                  <a:lnTo>
                    <a:pt x="5" y="5"/>
                  </a:lnTo>
                  <a:lnTo>
                    <a:pt x="0" y="5"/>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18" name="Freeform 248"/>
            <p:cNvSpPr>
              <a:spLocks/>
            </p:cNvSpPr>
            <p:nvPr/>
          </p:nvSpPr>
          <p:spPr bwMode="auto">
            <a:xfrm>
              <a:off x="1812" y="2608"/>
              <a:ext cx="5" cy="5"/>
            </a:xfrm>
            <a:custGeom>
              <a:avLst/>
              <a:gdLst>
                <a:gd name="T0" fmla="*/ 5 w 5"/>
                <a:gd name="T1" fmla="*/ 5 h 5"/>
                <a:gd name="T2" fmla="*/ 5 w 5"/>
                <a:gd name="T3" fmla="*/ 0 h 5"/>
                <a:gd name="T4" fmla="*/ 5 w 5"/>
                <a:gd name="T5" fmla="*/ 0 h 5"/>
                <a:gd name="T6" fmla="*/ 5 w 5"/>
                <a:gd name="T7" fmla="*/ 0 h 5"/>
                <a:gd name="T8" fmla="*/ 0 w 5"/>
                <a:gd name="T9" fmla="*/ 5 h 5"/>
                <a:gd name="T10" fmla="*/ 0 w 5"/>
                <a:gd name="T11" fmla="*/ 5 h 5"/>
                <a:gd name="T12" fmla="*/ 0 w 5"/>
                <a:gd name="T13" fmla="*/ 5 h 5"/>
                <a:gd name="T14" fmla="*/ 5 w 5"/>
                <a:gd name="T15" fmla="*/ 5 h 5"/>
                <a:gd name="T16" fmla="*/ 5 w 5"/>
                <a:gd name="T17" fmla="*/ 5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5">
                  <a:moveTo>
                    <a:pt x="5" y="5"/>
                  </a:moveTo>
                  <a:lnTo>
                    <a:pt x="5" y="0"/>
                  </a:lnTo>
                  <a:lnTo>
                    <a:pt x="0" y="5"/>
                  </a:lnTo>
                  <a:lnTo>
                    <a:pt x="5" y="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19" name="Line 249"/>
            <p:cNvSpPr>
              <a:spLocks noChangeShapeType="1"/>
            </p:cNvSpPr>
            <p:nvPr/>
          </p:nvSpPr>
          <p:spPr bwMode="auto">
            <a:xfrm flipV="1">
              <a:off x="1715" y="2547"/>
              <a:ext cx="1" cy="1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220" name="Freeform 250"/>
            <p:cNvSpPr>
              <a:spLocks/>
            </p:cNvSpPr>
            <p:nvPr/>
          </p:nvSpPr>
          <p:spPr bwMode="auto">
            <a:xfrm>
              <a:off x="1710" y="2557"/>
              <a:ext cx="10" cy="5"/>
            </a:xfrm>
            <a:custGeom>
              <a:avLst/>
              <a:gdLst>
                <a:gd name="T0" fmla="*/ 5 w 10"/>
                <a:gd name="T1" fmla="*/ 5 h 5"/>
                <a:gd name="T2" fmla="*/ 5 w 10"/>
                <a:gd name="T3" fmla="*/ 5 h 5"/>
                <a:gd name="T4" fmla="*/ 0 w 10"/>
                <a:gd name="T5" fmla="*/ 0 h 5"/>
                <a:gd name="T6" fmla="*/ 5 w 10"/>
                <a:gd name="T7" fmla="*/ 0 h 5"/>
                <a:gd name="T8" fmla="*/ 5 w 10"/>
                <a:gd name="T9" fmla="*/ 0 h 5"/>
                <a:gd name="T10" fmla="*/ 5 w 10"/>
                <a:gd name="T11" fmla="*/ 0 h 5"/>
                <a:gd name="T12" fmla="*/ 10 w 10"/>
                <a:gd name="T13" fmla="*/ 0 h 5"/>
                <a:gd name="T14" fmla="*/ 10 w 10"/>
                <a:gd name="T15" fmla="*/ 0 h 5"/>
                <a:gd name="T16" fmla="*/ 10 w 10"/>
                <a:gd name="T17" fmla="*/ 5 h 5"/>
                <a:gd name="T18" fmla="*/ 5 w 10"/>
                <a:gd name="T19" fmla="*/ 5 h 5"/>
                <a:gd name="T20" fmla="*/ 5 w 10"/>
                <a:gd name="T21" fmla="*/ 5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 h="5">
                  <a:moveTo>
                    <a:pt x="5" y="5"/>
                  </a:moveTo>
                  <a:lnTo>
                    <a:pt x="5" y="5"/>
                  </a:lnTo>
                  <a:lnTo>
                    <a:pt x="0" y="0"/>
                  </a:lnTo>
                  <a:lnTo>
                    <a:pt x="5" y="0"/>
                  </a:lnTo>
                  <a:lnTo>
                    <a:pt x="10" y="0"/>
                  </a:lnTo>
                  <a:lnTo>
                    <a:pt x="10" y="5"/>
                  </a:lnTo>
                  <a:lnTo>
                    <a:pt x="5" y="5"/>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21" name="Freeform 251"/>
            <p:cNvSpPr>
              <a:spLocks/>
            </p:cNvSpPr>
            <p:nvPr/>
          </p:nvSpPr>
          <p:spPr bwMode="auto">
            <a:xfrm>
              <a:off x="1715" y="2557"/>
              <a:ext cx="5" cy="5"/>
            </a:xfrm>
            <a:custGeom>
              <a:avLst/>
              <a:gdLst>
                <a:gd name="T0" fmla="*/ 5 w 5"/>
                <a:gd name="T1" fmla="*/ 5 h 5"/>
                <a:gd name="T2" fmla="*/ 5 w 5"/>
                <a:gd name="T3" fmla="*/ 0 h 5"/>
                <a:gd name="T4" fmla="*/ 5 w 5"/>
                <a:gd name="T5" fmla="*/ 0 h 5"/>
                <a:gd name="T6" fmla="*/ 0 w 5"/>
                <a:gd name="T7" fmla="*/ 0 h 5"/>
                <a:gd name="T8" fmla="*/ 0 w 5"/>
                <a:gd name="T9" fmla="*/ 0 h 5"/>
                <a:gd name="T10" fmla="*/ 0 w 5"/>
                <a:gd name="T11" fmla="*/ 5 h 5"/>
                <a:gd name="T12" fmla="*/ 0 w 5"/>
                <a:gd name="T13" fmla="*/ 5 h 5"/>
                <a:gd name="T14" fmla="*/ 0 w 5"/>
                <a:gd name="T15" fmla="*/ 5 h 5"/>
                <a:gd name="T16" fmla="*/ 5 w 5"/>
                <a:gd name="T17" fmla="*/ 5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5">
                  <a:moveTo>
                    <a:pt x="5" y="5"/>
                  </a:moveTo>
                  <a:lnTo>
                    <a:pt x="5" y="0"/>
                  </a:lnTo>
                  <a:lnTo>
                    <a:pt x="0" y="0"/>
                  </a:lnTo>
                  <a:lnTo>
                    <a:pt x="0" y="5"/>
                  </a:lnTo>
                  <a:lnTo>
                    <a:pt x="5" y="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22" name="Freeform 252"/>
            <p:cNvSpPr>
              <a:spLocks/>
            </p:cNvSpPr>
            <p:nvPr/>
          </p:nvSpPr>
          <p:spPr bwMode="auto">
            <a:xfrm>
              <a:off x="1690" y="2552"/>
              <a:ext cx="15" cy="16"/>
            </a:xfrm>
            <a:custGeom>
              <a:avLst/>
              <a:gdLst>
                <a:gd name="T0" fmla="*/ 5 w 15"/>
                <a:gd name="T1" fmla="*/ 16 h 16"/>
                <a:gd name="T2" fmla="*/ 0 w 15"/>
                <a:gd name="T3" fmla="*/ 16 h 16"/>
                <a:gd name="T4" fmla="*/ 0 w 15"/>
                <a:gd name="T5" fmla="*/ 16 h 16"/>
                <a:gd name="T6" fmla="*/ 0 w 15"/>
                <a:gd name="T7" fmla="*/ 10 h 16"/>
                <a:gd name="T8" fmla="*/ 0 w 15"/>
                <a:gd name="T9" fmla="*/ 10 h 16"/>
                <a:gd name="T10" fmla="*/ 0 w 15"/>
                <a:gd name="T11" fmla="*/ 5 h 16"/>
                <a:gd name="T12" fmla="*/ 5 w 15"/>
                <a:gd name="T13" fmla="*/ 5 h 16"/>
                <a:gd name="T14" fmla="*/ 10 w 15"/>
                <a:gd name="T15" fmla="*/ 0 h 16"/>
                <a:gd name="T16" fmla="*/ 10 w 15"/>
                <a:gd name="T17" fmla="*/ 5 h 16"/>
                <a:gd name="T18" fmla="*/ 15 w 15"/>
                <a:gd name="T19" fmla="*/ 5 h 16"/>
                <a:gd name="T20" fmla="*/ 15 w 15"/>
                <a:gd name="T21" fmla="*/ 5 h 16"/>
                <a:gd name="T22" fmla="*/ 15 w 15"/>
                <a:gd name="T23" fmla="*/ 10 h 16"/>
                <a:gd name="T24" fmla="*/ 15 w 15"/>
                <a:gd name="T25" fmla="*/ 10 h 16"/>
                <a:gd name="T26" fmla="*/ 15 w 15"/>
                <a:gd name="T27" fmla="*/ 16 h 16"/>
                <a:gd name="T28" fmla="*/ 10 w 15"/>
                <a:gd name="T29" fmla="*/ 16 h 16"/>
                <a:gd name="T30" fmla="*/ 10 w 15"/>
                <a:gd name="T31" fmla="*/ 16 h 16"/>
                <a:gd name="T32" fmla="*/ 5 w 15"/>
                <a:gd name="T33" fmla="*/ 16 h 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 h="16">
                  <a:moveTo>
                    <a:pt x="5" y="16"/>
                  </a:moveTo>
                  <a:lnTo>
                    <a:pt x="0" y="16"/>
                  </a:lnTo>
                  <a:lnTo>
                    <a:pt x="0" y="10"/>
                  </a:lnTo>
                  <a:lnTo>
                    <a:pt x="0" y="5"/>
                  </a:lnTo>
                  <a:lnTo>
                    <a:pt x="5" y="5"/>
                  </a:lnTo>
                  <a:lnTo>
                    <a:pt x="10" y="0"/>
                  </a:lnTo>
                  <a:lnTo>
                    <a:pt x="10" y="5"/>
                  </a:lnTo>
                  <a:lnTo>
                    <a:pt x="15" y="5"/>
                  </a:lnTo>
                  <a:lnTo>
                    <a:pt x="15" y="10"/>
                  </a:lnTo>
                  <a:lnTo>
                    <a:pt x="15" y="16"/>
                  </a:lnTo>
                  <a:lnTo>
                    <a:pt x="10" y="16"/>
                  </a:lnTo>
                  <a:lnTo>
                    <a:pt x="5"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23" name="Freeform 253"/>
            <p:cNvSpPr>
              <a:spLocks/>
            </p:cNvSpPr>
            <p:nvPr/>
          </p:nvSpPr>
          <p:spPr bwMode="auto">
            <a:xfrm>
              <a:off x="1695" y="2557"/>
              <a:ext cx="10" cy="11"/>
            </a:xfrm>
            <a:custGeom>
              <a:avLst/>
              <a:gdLst>
                <a:gd name="T0" fmla="*/ 10 w 10"/>
                <a:gd name="T1" fmla="*/ 11 h 11"/>
                <a:gd name="T2" fmla="*/ 10 w 10"/>
                <a:gd name="T3" fmla="*/ 5 h 11"/>
                <a:gd name="T4" fmla="*/ 10 w 10"/>
                <a:gd name="T5" fmla="*/ 5 h 11"/>
                <a:gd name="T6" fmla="*/ 10 w 10"/>
                <a:gd name="T7" fmla="*/ 0 h 11"/>
                <a:gd name="T8" fmla="*/ 10 w 10"/>
                <a:gd name="T9" fmla="*/ 0 h 11"/>
                <a:gd name="T10" fmla="*/ 5 w 10"/>
                <a:gd name="T11" fmla="*/ 0 h 11"/>
                <a:gd name="T12" fmla="*/ 5 w 10"/>
                <a:gd name="T13" fmla="*/ 0 h 11"/>
                <a:gd name="T14" fmla="*/ 5 w 10"/>
                <a:gd name="T15" fmla="*/ 0 h 11"/>
                <a:gd name="T16" fmla="*/ 0 w 10"/>
                <a:gd name="T17" fmla="*/ 5 h 11"/>
                <a:gd name="T18" fmla="*/ 0 w 10"/>
                <a:gd name="T19" fmla="*/ 5 h 11"/>
                <a:gd name="T20" fmla="*/ 0 w 10"/>
                <a:gd name="T21" fmla="*/ 11 h 11"/>
                <a:gd name="T22" fmla="*/ 0 w 10"/>
                <a:gd name="T23" fmla="*/ 11 h 11"/>
                <a:gd name="T24" fmla="*/ 0 w 10"/>
                <a:gd name="T25" fmla="*/ 11 h 11"/>
                <a:gd name="T26" fmla="*/ 5 w 10"/>
                <a:gd name="T27" fmla="*/ 11 h 11"/>
                <a:gd name="T28" fmla="*/ 5 w 10"/>
                <a:gd name="T29" fmla="*/ 11 h 11"/>
                <a:gd name="T30" fmla="*/ 5 w 10"/>
                <a:gd name="T31" fmla="*/ 11 h 11"/>
                <a:gd name="T32" fmla="*/ 10 w 10"/>
                <a:gd name="T33" fmla="*/ 11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 h="11">
                  <a:moveTo>
                    <a:pt x="10" y="11"/>
                  </a:moveTo>
                  <a:lnTo>
                    <a:pt x="10" y="5"/>
                  </a:lnTo>
                  <a:lnTo>
                    <a:pt x="10" y="0"/>
                  </a:lnTo>
                  <a:lnTo>
                    <a:pt x="5" y="0"/>
                  </a:lnTo>
                  <a:lnTo>
                    <a:pt x="0" y="5"/>
                  </a:lnTo>
                  <a:lnTo>
                    <a:pt x="0" y="11"/>
                  </a:lnTo>
                  <a:lnTo>
                    <a:pt x="5" y="11"/>
                  </a:lnTo>
                  <a:lnTo>
                    <a:pt x="10" y="1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24" name="Freeform 254"/>
            <p:cNvSpPr>
              <a:spLocks/>
            </p:cNvSpPr>
            <p:nvPr/>
          </p:nvSpPr>
          <p:spPr bwMode="auto">
            <a:xfrm>
              <a:off x="1695" y="2562"/>
              <a:ext cx="5" cy="6"/>
            </a:xfrm>
            <a:custGeom>
              <a:avLst/>
              <a:gdLst>
                <a:gd name="T0" fmla="*/ 5 w 5"/>
                <a:gd name="T1" fmla="*/ 6 h 6"/>
                <a:gd name="T2" fmla="*/ 5 w 5"/>
                <a:gd name="T3" fmla="*/ 0 h 6"/>
                <a:gd name="T4" fmla="*/ 5 w 5"/>
                <a:gd name="T5" fmla="*/ 0 h 6"/>
                <a:gd name="T6" fmla="*/ 5 w 5"/>
                <a:gd name="T7" fmla="*/ 0 h 6"/>
                <a:gd name="T8" fmla="*/ 5 w 5"/>
                <a:gd name="T9" fmla="*/ 0 h 6"/>
                <a:gd name="T10" fmla="*/ 0 w 5"/>
                <a:gd name="T11" fmla="*/ 6 h 6"/>
                <a:gd name="T12" fmla="*/ 5 w 5"/>
                <a:gd name="T13" fmla="*/ 6 h 6"/>
                <a:gd name="T14" fmla="*/ 5 w 5"/>
                <a:gd name="T15" fmla="*/ 6 h 6"/>
                <a:gd name="T16" fmla="*/ 5 w 5"/>
                <a:gd name="T17" fmla="*/ 6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6">
                  <a:moveTo>
                    <a:pt x="5" y="6"/>
                  </a:moveTo>
                  <a:lnTo>
                    <a:pt x="5" y="0"/>
                  </a:lnTo>
                  <a:lnTo>
                    <a:pt x="0" y="6"/>
                  </a:lnTo>
                  <a:lnTo>
                    <a:pt x="5"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25" name="Freeform 255"/>
            <p:cNvSpPr>
              <a:spLocks/>
            </p:cNvSpPr>
            <p:nvPr/>
          </p:nvSpPr>
          <p:spPr bwMode="auto">
            <a:xfrm>
              <a:off x="1680" y="2562"/>
              <a:ext cx="10" cy="16"/>
            </a:xfrm>
            <a:custGeom>
              <a:avLst/>
              <a:gdLst>
                <a:gd name="T0" fmla="*/ 5 w 10"/>
                <a:gd name="T1" fmla="*/ 16 h 16"/>
                <a:gd name="T2" fmla="*/ 0 w 10"/>
                <a:gd name="T3" fmla="*/ 11 h 16"/>
                <a:gd name="T4" fmla="*/ 0 w 10"/>
                <a:gd name="T5" fmla="*/ 11 h 16"/>
                <a:gd name="T6" fmla="*/ 0 w 10"/>
                <a:gd name="T7" fmla="*/ 11 h 16"/>
                <a:gd name="T8" fmla="*/ 0 w 10"/>
                <a:gd name="T9" fmla="*/ 6 h 16"/>
                <a:gd name="T10" fmla="*/ 0 w 10"/>
                <a:gd name="T11" fmla="*/ 6 h 16"/>
                <a:gd name="T12" fmla="*/ 5 w 10"/>
                <a:gd name="T13" fmla="*/ 0 h 16"/>
                <a:gd name="T14" fmla="*/ 5 w 10"/>
                <a:gd name="T15" fmla="*/ 0 h 16"/>
                <a:gd name="T16" fmla="*/ 5 w 10"/>
                <a:gd name="T17" fmla="*/ 0 h 16"/>
                <a:gd name="T18" fmla="*/ 10 w 10"/>
                <a:gd name="T19" fmla="*/ 0 h 16"/>
                <a:gd name="T20" fmla="*/ 10 w 10"/>
                <a:gd name="T21" fmla="*/ 0 h 16"/>
                <a:gd name="T22" fmla="*/ 10 w 10"/>
                <a:gd name="T23" fmla="*/ 6 h 16"/>
                <a:gd name="T24" fmla="*/ 10 w 10"/>
                <a:gd name="T25" fmla="*/ 6 h 16"/>
                <a:gd name="T26" fmla="*/ 10 w 10"/>
                <a:gd name="T27" fmla="*/ 6 h 16"/>
                <a:gd name="T28" fmla="*/ 10 w 10"/>
                <a:gd name="T29" fmla="*/ 11 h 16"/>
                <a:gd name="T30" fmla="*/ 5 w 10"/>
                <a:gd name="T31" fmla="*/ 16 h 16"/>
                <a:gd name="T32" fmla="*/ 5 w 10"/>
                <a:gd name="T33" fmla="*/ 16 h 16"/>
                <a:gd name="T34" fmla="*/ 5 w 10"/>
                <a:gd name="T35" fmla="*/ 16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 h="16">
                  <a:moveTo>
                    <a:pt x="5" y="16"/>
                  </a:moveTo>
                  <a:lnTo>
                    <a:pt x="0" y="11"/>
                  </a:lnTo>
                  <a:lnTo>
                    <a:pt x="0" y="6"/>
                  </a:lnTo>
                  <a:lnTo>
                    <a:pt x="5" y="0"/>
                  </a:lnTo>
                  <a:lnTo>
                    <a:pt x="10" y="0"/>
                  </a:lnTo>
                  <a:lnTo>
                    <a:pt x="10" y="6"/>
                  </a:lnTo>
                  <a:lnTo>
                    <a:pt x="10" y="11"/>
                  </a:lnTo>
                  <a:lnTo>
                    <a:pt x="5"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26" name="Freeform 256"/>
            <p:cNvSpPr>
              <a:spLocks/>
            </p:cNvSpPr>
            <p:nvPr/>
          </p:nvSpPr>
          <p:spPr bwMode="auto">
            <a:xfrm>
              <a:off x="1680" y="2562"/>
              <a:ext cx="10" cy="16"/>
            </a:xfrm>
            <a:custGeom>
              <a:avLst/>
              <a:gdLst>
                <a:gd name="T0" fmla="*/ 10 w 10"/>
                <a:gd name="T1" fmla="*/ 11 h 16"/>
                <a:gd name="T2" fmla="*/ 10 w 10"/>
                <a:gd name="T3" fmla="*/ 6 h 16"/>
                <a:gd name="T4" fmla="*/ 10 w 10"/>
                <a:gd name="T5" fmla="*/ 6 h 16"/>
                <a:gd name="T6" fmla="*/ 10 w 10"/>
                <a:gd name="T7" fmla="*/ 6 h 16"/>
                <a:gd name="T8" fmla="*/ 10 w 10"/>
                <a:gd name="T9" fmla="*/ 0 h 16"/>
                <a:gd name="T10" fmla="*/ 10 w 10"/>
                <a:gd name="T11" fmla="*/ 0 h 16"/>
                <a:gd name="T12" fmla="*/ 5 w 10"/>
                <a:gd name="T13" fmla="*/ 0 h 16"/>
                <a:gd name="T14" fmla="*/ 5 w 10"/>
                <a:gd name="T15" fmla="*/ 6 h 16"/>
                <a:gd name="T16" fmla="*/ 5 w 10"/>
                <a:gd name="T17" fmla="*/ 6 h 16"/>
                <a:gd name="T18" fmla="*/ 0 w 10"/>
                <a:gd name="T19" fmla="*/ 6 h 16"/>
                <a:gd name="T20" fmla="*/ 0 w 10"/>
                <a:gd name="T21" fmla="*/ 11 h 16"/>
                <a:gd name="T22" fmla="*/ 0 w 10"/>
                <a:gd name="T23" fmla="*/ 11 h 16"/>
                <a:gd name="T24" fmla="*/ 5 w 10"/>
                <a:gd name="T25" fmla="*/ 16 h 16"/>
                <a:gd name="T26" fmla="*/ 5 w 10"/>
                <a:gd name="T27" fmla="*/ 16 h 16"/>
                <a:gd name="T28" fmla="*/ 5 w 10"/>
                <a:gd name="T29" fmla="*/ 16 h 16"/>
                <a:gd name="T30" fmla="*/ 10 w 10"/>
                <a:gd name="T31" fmla="*/ 11 h 16"/>
                <a:gd name="T32" fmla="*/ 10 w 10"/>
                <a:gd name="T33" fmla="*/ 11 h 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 h="16">
                  <a:moveTo>
                    <a:pt x="10" y="11"/>
                  </a:moveTo>
                  <a:lnTo>
                    <a:pt x="10" y="6"/>
                  </a:lnTo>
                  <a:lnTo>
                    <a:pt x="10" y="0"/>
                  </a:lnTo>
                  <a:lnTo>
                    <a:pt x="5" y="0"/>
                  </a:lnTo>
                  <a:lnTo>
                    <a:pt x="5" y="6"/>
                  </a:lnTo>
                  <a:lnTo>
                    <a:pt x="0" y="6"/>
                  </a:lnTo>
                  <a:lnTo>
                    <a:pt x="0" y="11"/>
                  </a:lnTo>
                  <a:lnTo>
                    <a:pt x="5" y="16"/>
                  </a:lnTo>
                  <a:lnTo>
                    <a:pt x="10" y="1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27" name="Freeform 257"/>
            <p:cNvSpPr>
              <a:spLocks/>
            </p:cNvSpPr>
            <p:nvPr/>
          </p:nvSpPr>
          <p:spPr bwMode="auto">
            <a:xfrm>
              <a:off x="1685" y="2568"/>
              <a:ext cx="5" cy="5"/>
            </a:xfrm>
            <a:custGeom>
              <a:avLst/>
              <a:gdLst>
                <a:gd name="T0" fmla="*/ 5 w 5"/>
                <a:gd name="T1" fmla="*/ 5 h 5"/>
                <a:gd name="T2" fmla="*/ 5 w 5"/>
                <a:gd name="T3" fmla="*/ 0 h 5"/>
                <a:gd name="T4" fmla="*/ 5 w 5"/>
                <a:gd name="T5" fmla="*/ 0 h 5"/>
                <a:gd name="T6" fmla="*/ 0 w 5"/>
                <a:gd name="T7" fmla="*/ 0 h 5"/>
                <a:gd name="T8" fmla="*/ 0 w 5"/>
                <a:gd name="T9" fmla="*/ 0 h 5"/>
                <a:gd name="T10" fmla="*/ 0 w 5"/>
                <a:gd name="T11" fmla="*/ 5 h 5"/>
                <a:gd name="T12" fmla="*/ 0 w 5"/>
                <a:gd name="T13" fmla="*/ 5 h 5"/>
                <a:gd name="T14" fmla="*/ 0 w 5"/>
                <a:gd name="T15" fmla="*/ 5 h 5"/>
                <a:gd name="T16" fmla="*/ 5 w 5"/>
                <a:gd name="T17" fmla="*/ 5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5">
                  <a:moveTo>
                    <a:pt x="5" y="5"/>
                  </a:moveTo>
                  <a:lnTo>
                    <a:pt x="5" y="0"/>
                  </a:lnTo>
                  <a:lnTo>
                    <a:pt x="0" y="0"/>
                  </a:lnTo>
                  <a:lnTo>
                    <a:pt x="0" y="5"/>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28" name="Freeform 258"/>
            <p:cNvSpPr>
              <a:spLocks/>
            </p:cNvSpPr>
            <p:nvPr/>
          </p:nvSpPr>
          <p:spPr bwMode="auto">
            <a:xfrm>
              <a:off x="1695" y="2557"/>
              <a:ext cx="15" cy="16"/>
            </a:xfrm>
            <a:custGeom>
              <a:avLst/>
              <a:gdLst>
                <a:gd name="T0" fmla="*/ 5 w 15"/>
                <a:gd name="T1" fmla="*/ 16 h 16"/>
                <a:gd name="T2" fmla="*/ 5 w 15"/>
                <a:gd name="T3" fmla="*/ 16 h 16"/>
                <a:gd name="T4" fmla="*/ 0 w 15"/>
                <a:gd name="T5" fmla="*/ 11 h 16"/>
                <a:gd name="T6" fmla="*/ 0 w 15"/>
                <a:gd name="T7" fmla="*/ 11 h 16"/>
                <a:gd name="T8" fmla="*/ 0 w 15"/>
                <a:gd name="T9" fmla="*/ 11 h 16"/>
                <a:gd name="T10" fmla="*/ 5 w 15"/>
                <a:gd name="T11" fmla="*/ 5 h 16"/>
                <a:gd name="T12" fmla="*/ 5 w 15"/>
                <a:gd name="T13" fmla="*/ 0 h 16"/>
                <a:gd name="T14" fmla="*/ 10 w 15"/>
                <a:gd name="T15" fmla="*/ 0 h 16"/>
                <a:gd name="T16" fmla="*/ 10 w 15"/>
                <a:gd name="T17" fmla="*/ 0 h 16"/>
                <a:gd name="T18" fmla="*/ 10 w 15"/>
                <a:gd name="T19" fmla="*/ 5 h 16"/>
                <a:gd name="T20" fmla="*/ 15 w 15"/>
                <a:gd name="T21" fmla="*/ 5 h 16"/>
                <a:gd name="T22" fmla="*/ 15 w 15"/>
                <a:gd name="T23" fmla="*/ 5 h 16"/>
                <a:gd name="T24" fmla="*/ 15 w 15"/>
                <a:gd name="T25" fmla="*/ 11 h 16"/>
                <a:gd name="T26" fmla="*/ 10 w 15"/>
                <a:gd name="T27" fmla="*/ 11 h 16"/>
                <a:gd name="T28" fmla="*/ 10 w 15"/>
                <a:gd name="T29" fmla="*/ 16 h 16"/>
                <a:gd name="T30" fmla="*/ 10 w 15"/>
                <a:gd name="T31" fmla="*/ 16 h 16"/>
                <a:gd name="T32" fmla="*/ 5 w 15"/>
                <a:gd name="T33" fmla="*/ 16 h 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 h="16">
                  <a:moveTo>
                    <a:pt x="5" y="16"/>
                  </a:moveTo>
                  <a:lnTo>
                    <a:pt x="5" y="16"/>
                  </a:lnTo>
                  <a:lnTo>
                    <a:pt x="0" y="11"/>
                  </a:lnTo>
                  <a:lnTo>
                    <a:pt x="5" y="5"/>
                  </a:lnTo>
                  <a:lnTo>
                    <a:pt x="5" y="0"/>
                  </a:lnTo>
                  <a:lnTo>
                    <a:pt x="10" y="0"/>
                  </a:lnTo>
                  <a:lnTo>
                    <a:pt x="10" y="5"/>
                  </a:lnTo>
                  <a:lnTo>
                    <a:pt x="15" y="5"/>
                  </a:lnTo>
                  <a:lnTo>
                    <a:pt x="15" y="11"/>
                  </a:lnTo>
                  <a:lnTo>
                    <a:pt x="10" y="11"/>
                  </a:lnTo>
                  <a:lnTo>
                    <a:pt x="10" y="16"/>
                  </a:lnTo>
                  <a:lnTo>
                    <a:pt x="5"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29" name="Freeform 259"/>
            <p:cNvSpPr>
              <a:spLocks/>
            </p:cNvSpPr>
            <p:nvPr/>
          </p:nvSpPr>
          <p:spPr bwMode="auto">
            <a:xfrm>
              <a:off x="1700" y="2562"/>
              <a:ext cx="10" cy="11"/>
            </a:xfrm>
            <a:custGeom>
              <a:avLst/>
              <a:gdLst>
                <a:gd name="T0" fmla="*/ 5 w 10"/>
                <a:gd name="T1" fmla="*/ 6 h 11"/>
                <a:gd name="T2" fmla="*/ 10 w 10"/>
                <a:gd name="T3" fmla="*/ 6 h 11"/>
                <a:gd name="T4" fmla="*/ 10 w 10"/>
                <a:gd name="T5" fmla="*/ 0 h 11"/>
                <a:gd name="T6" fmla="*/ 10 w 10"/>
                <a:gd name="T7" fmla="*/ 0 h 11"/>
                <a:gd name="T8" fmla="*/ 5 w 10"/>
                <a:gd name="T9" fmla="*/ 0 h 11"/>
                <a:gd name="T10" fmla="*/ 5 w 10"/>
                <a:gd name="T11" fmla="*/ 0 h 11"/>
                <a:gd name="T12" fmla="*/ 5 w 10"/>
                <a:gd name="T13" fmla="*/ 0 h 11"/>
                <a:gd name="T14" fmla="*/ 5 w 10"/>
                <a:gd name="T15" fmla="*/ 0 h 11"/>
                <a:gd name="T16" fmla="*/ 0 w 10"/>
                <a:gd name="T17" fmla="*/ 0 h 11"/>
                <a:gd name="T18" fmla="*/ 0 w 10"/>
                <a:gd name="T19" fmla="*/ 6 h 11"/>
                <a:gd name="T20" fmla="*/ 0 w 10"/>
                <a:gd name="T21" fmla="*/ 6 h 11"/>
                <a:gd name="T22" fmla="*/ 0 w 10"/>
                <a:gd name="T23" fmla="*/ 11 h 11"/>
                <a:gd name="T24" fmla="*/ 0 w 10"/>
                <a:gd name="T25" fmla="*/ 11 h 11"/>
                <a:gd name="T26" fmla="*/ 5 w 10"/>
                <a:gd name="T27" fmla="*/ 11 h 11"/>
                <a:gd name="T28" fmla="*/ 5 w 10"/>
                <a:gd name="T29" fmla="*/ 11 h 11"/>
                <a:gd name="T30" fmla="*/ 5 w 10"/>
                <a:gd name="T31" fmla="*/ 11 h 11"/>
                <a:gd name="T32" fmla="*/ 5 w 10"/>
                <a:gd name="T33" fmla="*/ 6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 h="11">
                  <a:moveTo>
                    <a:pt x="5" y="6"/>
                  </a:moveTo>
                  <a:lnTo>
                    <a:pt x="10" y="6"/>
                  </a:lnTo>
                  <a:lnTo>
                    <a:pt x="10" y="0"/>
                  </a:lnTo>
                  <a:lnTo>
                    <a:pt x="5" y="0"/>
                  </a:lnTo>
                  <a:lnTo>
                    <a:pt x="0" y="0"/>
                  </a:lnTo>
                  <a:lnTo>
                    <a:pt x="0" y="6"/>
                  </a:lnTo>
                  <a:lnTo>
                    <a:pt x="0" y="11"/>
                  </a:lnTo>
                  <a:lnTo>
                    <a:pt x="5" y="11"/>
                  </a:lnTo>
                  <a:lnTo>
                    <a:pt x="5"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30" name="Freeform 260"/>
            <p:cNvSpPr>
              <a:spLocks/>
            </p:cNvSpPr>
            <p:nvPr/>
          </p:nvSpPr>
          <p:spPr bwMode="auto">
            <a:xfrm>
              <a:off x="1705" y="2562"/>
              <a:ext cx="1" cy="6"/>
            </a:xfrm>
            <a:custGeom>
              <a:avLst/>
              <a:gdLst>
                <a:gd name="T0" fmla="*/ 0 w 1"/>
                <a:gd name="T1" fmla="*/ 6 h 6"/>
                <a:gd name="T2" fmla="*/ 0 w 1"/>
                <a:gd name="T3" fmla="*/ 6 h 6"/>
                <a:gd name="T4" fmla="*/ 0 w 1"/>
                <a:gd name="T5" fmla="*/ 0 h 6"/>
                <a:gd name="T6" fmla="*/ 0 w 1"/>
                <a:gd name="T7" fmla="*/ 0 h 6"/>
                <a:gd name="T8" fmla="*/ 0 w 1"/>
                <a:gd name="T9" fmla="*/ 6 h 6"/>
                <a:gd name="T10" fmla="*/ 0 w 1"/>
                <a:gd name="T11" fmla="*/ 6 h 6"/>
                <a:gd name="T12" fmla="*/ 0 w 1"/>
                <a:gd name="T13" fmla="*/ 6 h 6"/>
                <a:gd name="T14" fmla="*/ 0 w 1"/>
                <a:gd name="T15" fmla="*/ 6 h 6"/>
                <a:gd name="T16" fmla="*/ 0 w 1"/>
                <a:gd name="T17" fmla="*/ 6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 h="6">
                  <a:moveTo>
                    <a:pt x="0" y="6"/>
                  </a:moveTo>
                  <a:lnTo>
                    <a:pt x="0" y="6"/>
                  </a:lnTo>
                  <a:lnTo>
                    <a:pt x="0" y="0"/>
                  </a:lnTo>
                  <a:lnTo>
                    <a:pt x="0" y="6"/>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31" name="Freeform 261"/>
            <p:cNvSpPr>
              <a:spLocks/>
            </p:cNvSpPr>
            <p:nvPr/>
          </p:nvSpPr>
          <p:spPr bwMode="auto">
            <a:xfrm>
              <a:off x="1685" y="2568"/>
              <a:ext cx="15" cy="10"/>
            </a:xfrm>
            <a:custGeom>
              <a:avLst/>
              <a:gdLst>
                <a:gd name="T0" fmla="*/ 5 w 15"/>
                <a:gd name="T1" fmla="*/ 10 h 10"/>
                <a:gd name="T2" fmla="*/ 0 w 15"/>
                <a:gd name="T3" fmla="*/ 10 h 10"/>
                <a:gd name="T4" fmla="*/ 0 w 15"/>
                <a:gd name="T5" fmla="*/ 10 h 10"/>
                <a:gd name="T6" fmla="*/ 0 w 15"/>
                <a:gd name="T7" fmla="*/ 5 h 10"/>
                <a:gd name="T8" fmla="*/ 0 w 15"/>
                <a:gd name="T9" fmla="*/ 5 h 10"/>
                <a:gd name="T10" fmla="*/ 0 w 15"/>
                <a:gd name="T11" fmla="*/ 0 h 10"/>
                <a:gd name="T12" fmla="*/ 5 w 15"/>
                <a:gd name="T13" fmla="*/ 0 h 10"/>
                <a:gd name="T14" fmla="*/ 5 w 15"/>
                <a:gd name="T15" fmla="*/ 0 h 10"/>
                <a:gd name="T16" fmla="*/ 10 w 15"/>
                <a:gd name="T17" fmla="*/ 0 h 10"/>
                <a:gd name="T18" fmla="*/ 10 w 15"/>
                <a:gd name="T19" fmla="*/ 0 h 10"/>
                <a:gd name="T20" fmla="*/ 15 w 15"/>
                <a:gd name="T21" fmla="*/ 0 h 10"/>
                <a:gd name="T22" fmla="*/ 15 w 15"/>
                <a:gd name="T23" fmla="*/ 0 h 10"/>
                <a:gd name="T24" fmla="*/ 15 w 15"/>
                <a:gd name="T25" fmla="*/ 5 h 10"/>
                <a:gd name="T26" fmla="*/ 10 w 15"/>
                <a:gd name="T27" fmla="*/ 5 h 10"/>
                <a:gd name="T28" fmla="*/ 10 w 15"/>
                <a:gd name="T29" fmla="*/ 10 h 10"/>
                <a:gd name="T30" fmla="*/ 5 w 15"/>
                <a:gd name="T31" fmla="*/ 10 h 10"/>
                <a:gd name="T32" fmla="*/ 5 w 15"/>
                <a:gd name="T33" fmla="*/ 10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 h="10">
                  <a:moveTo>
                    <a:pt x="5" y="10"/>
                  </a:moveTo>
                  <a:lnTo>
                    <a:pt x="0" y="10"/>
                  </a:lnTo>
                  <a:lnTo>
                    <a:pt x="0" y="5"/>
                  </a:lnTo>
                  <a:lnTo>
                    <a:pt x="0" y="0"/>
                  </a:lnTo>
                  <a:lnTo>
                    <a:pt x="5" y="0"/>
                  </a:lnTo>
                  <a:lnTo>
                    <a:pt x="10" y="0"/>
                  </a:lnTo>
                  <a:lnTo>
                    <a:pt x="15" y="0"/>
                  </a:lnTo>
                  <a:lnTo>
                    <a:pt x="15" y="5"/>
                  </a:lnTo>
                  <a:lnTo>
                    <a:pt x="10" y="5"/>
                  </a:lnTo>
                  <a:lnTo>
                    <a:pt x="10" y="10"/>
                  </a:lnTo>
                  <a:lnTo>
                    <a:pt x="5"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32" name="Freeform 262"/>
            <p:cNvSpPr>
              <a:spLocks/>
            </p:cNvSpPr>
            <p:nvPr/>
          </p:nvSpPr>
          <p:spPr bwMode="auto">
            <a:xfrm>
              <a:off x="1685" y="2568"/>
              <a:ext cx="15" cy="10"/>
            </a:xfrm>
            <a:custGeom>
              <a:avLst/>
              <a:gdLst>
                <a:gd name="T0" fmla="*/ 10 w 15"/>
                <a:gd name="T1" fmla="*/ 5 h 10"/>
                <a:gd name="T2" fmla="*/ 15 w 15"/>
                <a:gd name="T3" fmla="*/ 5 h 10"/>
                <a:gd name="T4" fmla="*/ 15 w 15"/>
                <a:gd name="T5" fmla="*/ 0 h 10"/>
                <a:gd name="T6" fmla="*/ 15 w 15"/>
                <a:gd name="T7" fmla="*/ 0 h 10"/>
                <a:gd name="T8" fmla="*/ 10 w 15"/>
                <a:gd name="T9" fmla="*/ 0 h 10"/>
                <a:gd name="T10" fmla="*/ 10 w 15"/>
                <a:gd name="T11" fmla="*/ 0 h 10"/>
                <a:gd name="T12" fmla="*/ 10 w 15"/>
                <a:gd name="T13" fmla="*/ 0 h 10"/>
                <a:gd name="T14" fmla="*/ 5 w 15"/>
                <a:gd name="T15" fmla="*/ 0 h 10"/>
                <a:gd name="T16" fmla="*/ 5 w 15"/>
                <a:gd name="T17" fmla="*/ 5 h 10"/>
                <a:gd name="T18" fmla="*/ 5 w 15"/>
                <a:gd name="T19" fmla="*/ 5 h 10"/>
                <a:gd name="T20" fmla="*/ 0 w 15"/>
                <a:gd name="T21" fmla="*/ 10 h 10"/>
                <a:gd name="T22" fmla="*/ 5 w 15"/>
                <a:gd name="T23" fmla="*/ 10 h 10"/>
                <a:gd name="T24" fmla="*/ 5 w 15"/>
                <a:gd name="T25" fmla="*/ 10 h 10"/>
                <a:gd name="T26" fmla="*/ 5 w 15"/>
                <a:gd name="T27" fmla="*/ 10 h 10"/>
                <a:gd name="T28" fmla="*/ 10 w 15"/>
                <a:gd name="T29" fmla="*/ 10 h 10"/>
                <a:gd name="T30" fmla="*/ 10 w 15"/>
                <a:gd name="T31" fmla="*/ 10 h 10"/>
                <a:gd name="T32" fmla="*/ 10 w 15"/>
                <a:gd name="T33" fmla="*/ 5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 h="10">
                  <a:moveTo>
                    <a:pt x="10" y="5"/>
                  </a:moveTo>
                  <a:lnTo>
                    <a:pt x="15" y="5"/>
                  </a:lnTo>
                  <a:lnTo>
                    <a:pt x="15" y="0"/>
                  </a:lnTo>
                  <a:lnTo>
                    <a:pt x="10" y="0"/>
                  </a:lnTo>
                  <a:lnTo>
                    <a:pt x="5" y="0"/>
                  </a:lnTo>
                  <a:lnTo>
                    <a:pt x="5" y="5"/>
                  </a:lnTo>
                  <a:lnTo>
                    <a:pt x="0" y="10"/>
                  </a:lnTo>
                  <a:lnTo>
                    <a:pt x="5" y="10"/>
                  </a:lnTo>
                  <a:lnTo>
                    <a:pt x="10" y="10"/>
                  </a:lnTo>
                  <a:lnTo>
                    <a:pt x="10" y="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33" name="Freeform 263"/>
            <p:cNvSpPr>
              <a:spLocks/>
            </p:cNvSpPr>
            <p:nvPr/>
          </p:nvSpPr>
          <p:spPr bwMode="auto">
            <a:xfrm>
              <a:off x="1690" y="2568"/>
              <a:ext cx="5" cy="10"/>
            </a:xfrm>
            <a:custGeom>
              <a:avLst/>
              <a:gdLst>
                <a:gd name="T0" fmla="*/ 5 w 5"/>
                <a:gd name="T1" fmla="*/ 5 h 10"/>
                <a:gd name="T2" fmla="*/ 5 w 5"/>
                <a:gd name="T3" fmla="*/ 5 h 10"/>
                <a:gd name="T4" fmla="*/ 5 w 5"/>
                <a:gd name="T5" fmla="*/ 0 h 10"/>
                <a:gd name="T6" fmla="*/ 5 w 5"/>
                <a:gd name="T7" fmla="*/ 0 h 10"/>
                <a:gd name="T8" fmla="*/ 0 w 5"/>
                <a:gd name="T9" fmla="*/ 5 h 10"/>
                <a:gd name="T10" fmla="*/ 0 w 5"/>
                <a:gd name="T11" fmla="*/ 5 h 10"/>
                <a:gd name="T12" fmla="*/ 0 w 5"/>
                <a:gd name="T13" fmla="*/ 10 h 10"/>
                <a:gd name="T14" fmla="*/ 5 w 5"/>
                <a:gd name="T15" fmla="*/ 10 h 10"/>
                <a:gd name="T16" fmla="*/ 5 w 5"/>
                <a:gd name="T17" fmla="*/ 5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10">
                  <a:moveTo>
                    <a:pt x="5" y="5"/>
                  </a:moveTo>
                  <a:lnTo>
                    <a:pt x="5" y="5"/>
                  </a:lnTo>
                  <a:lnTo>
                    <a:pt x="5" y="0"/>
                  </a:lnTo>
                  <a:lnTo>
                    <a:pt x="0" y="5"/>
                  </a:lnTo>
                  <a:lnTo>
                    <a:pt x="0" y="10"/>
                  </a:lnTo>
                  <a:lnTo>
                    <a:pt x="5" y="10"/>
                  </a:lnTo>
                  <a:lnTo>
                    <a:pt x="5" y="5"/>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34" name="Freeform 264"/>
            <p:cNvSpPr>
              <a:spLocks/>
            </p:cNvSpPr>
            <p:nvPr/>
          </p:nvSpPr>
          <p:spPr bwMode="auto">
            <a:xfrm>
              <a:off x="1639" y="2588"/>
              <a:ext cx="10" cy="15"/>
            </a:xfrm>
            <a:custGeom>
              <a:avLst/>
              <a:gdLst>
                <a:gd name="T0" fmla="*/ 5 w 10"/>
                <a:gd name="T1" fmla="*/ 15 h 15"/>
                <a:gd name="T2" fmla="*/ 0 w 10"/>
                <a:gd name="T3" fmla="*/ 15 h 15"/>
                <a:gd name="T4" fmla="*/ 0 w 10"/>
                <a:gd name="T5" fmla="*/ 10 h 15"/>
                <a:gd name="T6" fmla="*/ 0 w 10"/>
                <a:gd name="T7" fmla="*/ 10 h 15"/>
                <a:gd name="T8" fmla="*/ 0 w 10"/>
                <a:gd name="T9" fmla="*/ 10 h 15"/>
                <a:gd name="T10" fmla="*/ 0 w 10"/>
                <a:gd name="T11" fmla="*/ 5 h 15"/>
                <a:gd name="T12" fmla="*/ 5 w 10"/>
                <a:gd name="T13" fmla="*/ 0 h 15"/>
                <a:gd name="T14" fmla="*/ 5 w 10"/>
                <a:gd name="T15" fmla="*/ 0 h 15"/>
                <a:gd name="T16" fmla="*/ 10 w 10"/>
                <a:gd name="T17" fmla="*/ 0 h 15"/>
                <a:gd name="T18" fmla="*/ 10 w 10"/>
                <a:gd name="T19" fmla="*/ 5 h 15"/>
                <a:gd name="T20" fmla="*/ 10 w 10"/>
                <a:gd name="T21" fmla="*/ 5 h 15"/>
                <a:gd name="T22" fmla="*/ 10 w 10"/>
                <a:gd name="T23" fmla="*/ 5 h 15"/>
                <a:gd name="T24" fmla="*/ 10 w 10"/>
                <a:gd name="T25" fmla="*/ 10 h 15"/>
                <a:gd name="T26" fmla="*/ 10 w 10"/>
                <a:gd name="T27" fmla="*/ 10 h 15"/>
                <a:gd name="T28" fmla="*/ 10 w 10"/>
                <a:gd name="T29" fmla="*/ 15 h 15"/>
                <a:gd name="T30" fmla="*/ 5 w 10"/>
                <a:gd name="T31" fmla="*/ 15 h 15"/>
                <a:gd name="T32" fmla="*/ 5 w 10"/>
                <a:gd name="T33" fmla="*/ 15 h 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 h="15">
                  <a:moveTo>
                    <a:pt x="5" y="15"/>
                  </a:moveTo>
                  <a:lnTo>
                    <a:pt x="0" y="15"/>
                  </a:lnTo>
                  <a:lnTo>
                    <a:pt x="0" y="10"/>
                  </a:lnTo>
                  <a:lnTo>
                    <a:pt x="0" y="5"/>
                  </a:lnTo>
                  <a:lnTo>
                    <a:pt x="5" y="0"/>
                  </a:lnTo>
                  <a:lnTo>
                    <a:pt x="10" y="0"/>
                  </a:lnTo>
                  <a:lnTo>
                    <a:pt x="10" y="5"/>
                  </a:lnTo>
                  <a:lnTo>
                    <a:pt x="10" y="10"/>
                  </a:lnTo>
                  <a:lnTo>
                    <a:pt x="10" y="15"/>
                  </a:lnTo>
                  <a:lnTo>
                    <a:pt x="5"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35" name="Freeform 265"/>
            <p:cNvSpPr>
              <a:spLocks/>
            </p:cNvSpPr>
            <p:nvPr/>
          </p:nvSpPr>
          <p:spPr bwMode="auto">
            <a:xfrm>
              <a:off x="1639" y="2593"/>
              <a:ext cx="10" cy="10"/>
            </a:xfrm>
            <a:custGeom>
              <a:avLst/>
              <a:gdLst>
                <a:gd name="T0" fmla="*/ 10 w 10"/>
                <a:gd name="T1" fmla="*/ 5 h 10"/>
                <a:gd name="T2" fmla="*/ 10 w 10"/>
                <a:gd name="T3" fmla="*/ 5 h 10"/>
                <a:gd name="T4" fmla="*/ 10 w 10"/>
                <a:gd name="T5" fmla="*/ 0 h 10"/>
                <a:gd name="T6" fmla="*/ 10 w 10"/>
                <a:gd name="T7" fmla="*/ 0 h 10"/>
                <a:gd name="T8" fmla="*/ 10 w 10"/>
                <a:gd name="T9" fmla="*/ 0 h 10"/>
                <a:gd name="T10" fmla="*/ 10 w 10"/>
                <a:gd name="T11" fmla="*/ 0 h 10"/>
                <a:gd name="T12" fmla="*/ 10 w 10"/>
                <a:gd name="T13" fmla="*/ 0 h 10"/>
                <a:gd name="T14" fmla="*/ 5 w 10"/>
                <a:gd name="T15" fmla="*/ 0 h 10"/>
                <a:gd name="T16" fmla="*/ 5 w 10"/>
                <a:gd name="T17" fmla="*/ 5 h 10"/>
                <a:gd name="T18" fmla="*/ 5 w 10"/>
                <a:gd name="T19" fmla="*/ 5 h 10"/>
                <a:gd name="T20" fmla="*/ 0 w 10"/>
                <a:gd name="T21" fmla="*/ 5 h 10"/>
                <a:gd name="T22" fmla="*/ 5 w 10"/>
                <a:gd name="T23" fmla="*/ 10 h 10"/>
                <a:gd name="T24" fmla="*/ 5 w 10"/>
                <a:gd name="T25" fmla="*/ 10 h 10"/>
                <a:gd name="T26" fmla="*/ 5 w 10"/>
                <a:gd name="T27" fmla="*/ 10 h 10"/>
                <a:gd name="T28" fmla="*/ 10 w 10"/>
                <a:gd name="T29" fmla="*/ 10 h 10"/>
                <a:gd name="T30" fmla="*/ 10 w 10"/>
                <a:gd name="T31" fmla="*/ 10 h 10"/>
                <a:gd name="T32" fmla="*/ 10 w 10"/>
                <a:gd name="T33" fmla="*/ 5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 h="10">
                  <a:moveTo>
                    <a:pt x="10" y="5"/>
                  </a:moveTo>
                  <a:lnTo>
                    <a:pt x="10" y="5"/>
                  </a:lnTo>
                  <a:lnTo>
                    <a:pt x="10" y="0"/>
                  </a:lnTo>
                  <a:lnTo>
                    <a:pt x="5" y="0"/>
                  </a:lnTo>
                  <a:lnTo>
                    <a:pt x="5" y="5"/>
                  </a:lnTo>
                  <a:lnTo>
                    <a:pt x="0" y="5"/>
                  </a:lnTo>
                  <a:lnTo>
                    <a:pt x="5" y="10"/>
                  </a:lnTo>
                  <a:lnTo>
                    <a:pt x="10" y="10"/>
                  </a:lnTo>
                  <a:lnTo>
                    <a:pt x="10" y="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36" name="Freeform 266"/>
            <p:cNvSpPr>
              <a:spLocks/>
            </p:cNvSpPr>
            <p:nvPr/>
          </p:nvSpPr>
          <p:spPr bwMode="auto">
            <a:xfrm>
              <a:off x="1644" y="2593"/>
              <a:ext cx="5" cy="5"/>
            </a:xfrm>
            <a:custGeom>
              <a:avLst/>
              <a:gdLst>
                <a:gd name="T0" fmla="*/ 5 w 5"/>
                <a:gd name="T1" fmla="*/ 5 h 5"/>
                <a:gd name="T2" fmla="*/ 5 w 5"/>
                <a:gd name="T3" fmla="*/ 5 h 5"/>
                <a:gd name="T4" fmla="*/ 5 w 5"/>
                <a:gd name="T5" fmla="*/ 0 h 5"/>
                <a:gd name="T6" fmla="*/ 5 w 5"/>
                <a:gd name="T7" fmla="*/ 0 h 5"/>
                <a:gd name="T8" fmla="*/ 0 w 5"/>
                <a:gd name="T9" fmla="*/ 5 h 5"/>
                <a:gd name="T10" fmla="*/ 0 w 5"/>
                <a:gd name="T11" fmla="*/ 5 h 5"/>
                <a:gd name="T12" fmla="*/ 0 w 5"/>
                <a:gd name="T13" fmla="*/ 5 h 5"/>
                <a:gd name="T14" fmla="*/ 5 w 5"/>
                <a:gd name="T15" fmla="*/ 5 h 5"/>
                <a:gd name="T16" fmla="*/ 5 w 5"/>
                <a:gd name="T17" fmla="*/ 5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5">
                  <a:moveTo>
                    <a:pt x="5" y="5"/>
                  </a:moveTo>
                  <a:lnTo>
                    <a:pt x="5" y="5"/>
                  </a:lnTo>
                  <a:lnTo>
                    <a:pt x="5" y="0"/>
                  </a:lnTo>
                  <a:lnTo>
                    <a:pt x="0" y="5"/>
                  </a:lnTo>
                  <a:lnTo>
                    <a:pt x="5" y="5"/>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37" name="Freeform 267"/>
            <p:cNvSpPr>
              <a:spLocks/>
            </p:cNvSpPr>
            <p:nvPr/>
          </p:nvSpPr>
          <p:spPr bwMode="auto">
            <a:xfrm>
              <a:off x="1781" y="2507"/>
              <a:ext cx="16" cy="15"/>
            </a:xfrm>
            <a:custGeom>
              <a:avLst/>
              <a:gdLst>
                <a:gd name="T0" fmla="*/ 5 w 16"/>
                <a:gd name="T1" fmla="*/ 15 h 15"/>
                <a:gd name="T2" fmla="*/ 5 w 16"/>
                <a:gd name="T3" fmla="*/ 10 h 15"/>
                <a:gd name="T4" fmla="*/ 0 w 16"/>
                <a:gd name="T5" fmla="*/ 10 h 15"/>
                <a:gd name="T6" fmla="*/ 0 w 16"/>
                <a:gd name="T7" fmla="*/ 10 h 15"/>
                <a:gd name="T8" fmla="*/ 0 w 16"/>
                <a:gd name="T9" fmla="*/ 5 h 15"/>
                <a:gd name="T10" fmla="*/ 5 w 16"/>
                <a:gd name="T11" fmla="*/ 5 h 15"/>
                <a:gd name="T12" fmla="*/ 5 w 16"/>
                <a:gd name="T13" fmla="*/ 0 h 15"/>
                <a:gd name="T14" fmla="*/ 10 w 16"/>
                <a:gd name="T15" fmla="*/ 0 h 15"/>
                <a:gd name="T16" fmla="*/ 10 w 16"/>
                <a:gd name="T17" fmla="*/ 0 h 15"/>
                <a:gd name="T18" fmla="*/ 16 w 16"/>
                <a:gd name="T19" fmla="*/ 0 h 15"/>
                <a:gd name="T20" fmla="*/ 16 w 16"/>
                <a:gd name="T21" fmla="*/ 5 h 15"/>
                <a:gd name="T22" fmla="*/ 16 w 16"/>
                <a:gd name="T23" fmla="*/ 5 h 15"/>
                <a:gd name="T24" fmla="*/ 16 w 16"/>
                <a:gd name="T25" fmla="*/ 10 h 15"/>
                <a:gd name="T26" fmla="*/ 16 w 16"/>
                <a:gd name="T27" fmla="*/ 10 h 15"/>
                <a:gd name="T28" fmla="*/ 10 w 16"/>
                <a:gd name="T29" fmla="*/ 15 h 15"/>
                <a:gd name="T30" fmla="*/ 10 w 16"/>
                <a:gd name="T31" fmla="*/ 15 h 15"/>
                <a:gd name="T32" fmla="*/ 5 w 16"/>
                <a:gd name="T33" fmla="*/ 15 h 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 h="15">
                  <a:moveTo>
                    <a:pt x="5" y="15"/>
                  </a:moveTo>
                  <a:lnTo>
                    <a:pt x="5" y="10"/>
                  </a:lnTo>
                  <a:lnTo>
                    <a:pt x="0" y="10"/>
                  </a:lnTo>
                  <a:lnTo>
                    <a:pt x="0" y="5"/>
                  </a:lnTo>
                  <a:lnTo>
                    <a:pt x="5" y="5"/>
                  </a:lnTo>
                  <a:lnTo>
                    <a:pt x="5" y="0"/>
                  </a:lnTo>
                  <a:lnTo>
                    <a:pt x="10" y="0"/>
                  </a:lnTo>
                  <a:lnTo>
                    <a:pt x="16" y="0"/>
                  </a:lnTo>
                  <a:lnTo>
                    <a:pt x="16" y="5"/>
                  </a:lnTo>
                  <a:lnTo>
                    <a:pt x="16" y="10"/>
                  </a:lnTo>
                  <a:lnTo>
                    <a:pt x="10" y="15"/>
                  </a:lnTo>
                  <a:lnTo>
                    <a:pt x="5"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38" name="Freeform 268"/>
            <p:cNvSpPr>
              <a:spLocks/>
            </p:cNvSpPr>
            <p:nvPr/>
          </p:nvSpPr>
          <p:spPr bwMode="auto">
            <a:xfrm>
              <a:off x="1786" y="2507"/>
              <a:ext cx="11" cy="15"/>
            </a:xfrm>
            <a:custGeom>
              <a:avLst/>
              <a:gdLst>
                <a:gd name="T0" fmla="*/ 11 w 11"/>
                <a:gd name="T1" fmla="*/ 10 h 15"/>
                <a:gd name="T2" fmla="*/ 11 w 11"/>
                <a:gd name="T3" fmla="*/ 5 h 15"/>
                <a:gd name="T4" fmla="*/ 11 w 11"/>
                <a:gd name="T5" fmla="*/ 5 h 15"/>
                <a:gd name="T6" fmla="*/ 11 w 11"/>
                <a:gd name="T7" fmla="*/ 5 h 15"/>
                <a:gd name="T8" fmla="*/ 11 w 11"/>
                <a:gd name="T9" fmla="*/ 0 h 15"/>
                <a:gd name="T10" fmla="*/ 5 w 11"/>
                <a:gd name="T11" fmla="*/ 0 h 15"/>
                <a:gd name="T12" fmla="*/ 5 w 11"/>
                <a:gd name="T13" fmla="*/ 0 h 15"/>
                <a:gd name="T14" fmla="*/ 5 w 11"/>
                <a:gd name="T15" fmla="*/ 5 h 15"/>
                <a:gd name="T16" fmla="*/ 0 w 11"/>
                <a:gd name="T17" fmla="*/ 5 h 15"/>
                <a:gd name="T18" fmla="*/ 0 w 11"/>
                <a:gd name="T19" fmla="*/ 5 h 15"/>
                <a:gd name="T20" fmla="*/ 0 w 11"/>
                <a:gd name="T21" fmla="*/ 10 h 15"/>
                <a:gd name="T22" fmla="*/ 0 w 11"/>
                <a:gd name="T23" fmla="*/ 10 h 15"/>
                <a:gd name="T24" fmla="*/ 0 w 11"/>
                <a:gd name="T25" fmla="*/ 15 h 15"/>
                <a:gd name="T26" fmla="*/ 5 w 11"/>
                <a:gd name="T27" fmla="*/ 15 h 15"/>
                <a:gd name="T28" fmla="*/ 5 w 11"/>
                <a:gd name="T29" fmla="*/ 15 h 15"/>
                <a:gd name="T30" fmla="*/ 5 w 11"/>
                <a:gd name="T31" fmla="*/ 10 h 15"/>
                <a:gd name="T32" fmla="*/ 11 w 11"/>
                <a:gd name="T33" fmla="*/ 10 h 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 h="15">
                  <a:moveTo>
                    <a:pt x="11" y="10"/>
                  </a:moveTo>
                  <a:lnTo>
                    <a:pt x="11" y="5"/>
                  </a:lnTo>
                  <a:lnTo>
                    <a:pt x="11" y="0"/>
                  </a:lnTo>
                  <a:lnTo>
                    <a:pt x="5" y="0"/>
                  </a:lnTo>
                  <a:lnTo>
                    <a:pt x="5" y="5"/>
                  </a:lnTo>
                  <a:lnTo>
                    <a:pt x="0" y="5"/>
                  </a:lnTo>
                  <a:lnTo>
                    <a:pt x="0" y="10"/>
                  </a:lnTo>
                  <a:lnTo>
                    <a:pt x="0" y="15"/>
                  </a:lnTo>
                  <a:lnTo>
                    <a:pt x="5" y="15"/>
                  </a:lnTo>
                  <a:lnTo>
                    <a:pt x="5" y="10"/>
                  </a:lnTo>
                  <a:lnTo>
                    <a:pt x="11" y="1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39" name="Freeform 269"/>
            <p:cNvSpPr>
              <a:spLocks/>
            </p:cNvSpPr>
            <p:nvPr/>
          </p:nvSpPr>
          <p:spPr bwMode="auto">
            <a:xfrm>
              <a:off x="1786" y="2512"/>
              <a:ext cx="5" cy="5"/>
            </a:xfrm>
            <a:custGeom>
              <a:avLst/>
              <a:gdLst>
                <a:gd name="T0" fmla="*/ 5 w 5"/>
                <a:gd name="T1" fmla="*/ 5 h 5"/>
                <a:gd name="T2" fmla="*/ 5 w 5"/>
                <a:gd name="T3" fmla="*/ 0 h 5"/>
                <a:gd name="T4" fmla="*/ 5 w 5"/>
                <a:gd name="T5" fmla="*/ 0 h 5"/>
                <a:gd name="T6" fmla="*/ 5 w 5"/>
                <a:gd name="T7" fmla="*/ 0 h 5"/>
                <a:gd name="T8" fmla="*/ 0 w 5"/>
                <a:gd name="T9" fmla="*/ 0 h 5"/>
                <a:gd name="T10" fmla="*/ 0 w 5"/>
                <a:gd name="T11" fmla="*/ 5 h 5"/>
                <a:gd name="T12" fmla="*/ 0 w 5"/>
                <a:gd name="T13" fmla="*/ 5 h 5"/>
                <a:gd name="T14" fmla="*/ 5 w 5"/>
                <a:gd name="T15" fmla="*/ 5 h 5"/>
                <a:gd name="T16" fmla="*/ 5 w 5"/>
                <a:gd name="T17" fmla="*/ 5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5">
                  <a:moveTo>
                    <a:pt x="5" y="5"/>
                  </a:moveTo>
                  <a:lnTo>
                    <a:pt x="5" y="0"/>
                  </a:lnTo>
                  <a:lnTo>
                    <a:pt x="0" y="0"/>
                  </a:lnTo>
                  <a:lnTo>
                    <a:pt x="0" y="5"/>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40" name="Freeform 270"/>
            <p:cNvSpPr>
              <a:spLocks/>
            </p:cNvSpPr>
            <p:nvPr/>
          </p:nvSpPr>
          <p:spPr bwMode="auto">
            <a:xfrm>
              <a:off x="1771" y="2512"/>
              <a:ext cx="15" cy="15"/>
            </a:xfrm>
            <a:custGeom>
              <a:avLst/>
              <a:gdLst>
                <a:gd name="T0" fmla="*/ 5 w 15"/>
                <a:gd name="T1" fmla="*/ 15 h 15"/>
                <a:gd name="T2" fmla="*/ 0 w 15"/>
                <a:gd name="T3" fmla="*/ 15 h 15"/>
                <a:gd name="T4" fmla="*/ 0 w 15"/>
                <a:gd name="T5" fmla="*/ 10 h 15"/>
                <a:gd name="T6" fmla="*/ 0 w 15"/>
                <a:gd name="T7" fmla="*/ 10 h 15"/>
                <a:gd name="T8" fmla="*/ 0 w 15"/>
                <a:gd name="T9" fmla="*/ 5 h 15"/>
                <a:gd name="T10" fmla="*/ 0 w 15"/>
                <a:gd name="T11" fmla="*/ 5 h 15"/>
                <a:gd name="T12" fmla="*/ 5 w 15"/>
                <a:gd name="T13" fmla="*/ 0 h 15"/>
                <a:gd name="T14" fmla="*/ 10 w 15"/>
                <a:gd name="T15" fmla="*/ 0 h 15"/>
                <a:gd name="T16" fmla="*/ 10 w 15"/>
                <a:gd name="T17" fmla="*/ 0 h 15"/>
                <a:gd name="T18" fmla="*/ 10 w 15"/>
                <a:gd name="T19" fmla="*/ 0 h 15"/>
                <a:gd name="T20" fmla="*/ 15 w 15"/>
                <a:gd name="T21" fmla="*/ 5 h 15"/>
                <a:gd name="T22" fmla="*/ 15 w 15"/>
                <a:gd name="T23" fmla="*/ 5 h 15"/>
                <a:gd name="T24" fmla="*/ 15 w 15"/>
                <a:gd name="T25" fmla="*/ 10 h 15"/>
                <a:gd name="T26" fmla="*/ 10 w 15"/>
                <a:gd name="T27" fmla="*/ 10 h 15"/>
                <a:gd name="T28" fmla="*/ 10 w 15"/>
                <a:gd name="T29" fmla="*/ 15 h 15"/>
                <a:gd name="T30" fmla="*/ 10 w 15"/>
                <a:gd name="T31" fmla="*/ 15 h 15"/>
                <a:gd name="T32" fmla="*/ 5 w 15"/>
                <a:gd name="T33" fmla="*/ 15 h 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 h="15">
                  <a:moveTo>
                    <a:pt x="5" y="15"/>
                  </a:moveTo>
                  <a:lnTo>
                    <a:pt x="0" y="15"/>
                  </a:lnTo>
                  <a:lnTo>
                    <a:pt x="0" y="10"/>
                  </a:lnTo>
                  <a:lnTo>
                    <a:pt x="0" y="5"/>
                  </a:lnTo>
                  <a:lnTo>
                    <a:pt x="5" y="0"/>
                  </a:lnTo>
                  <a:lnTo>
                    <a:pt x="10" y="0"/>
                  </a:lnTo>
                  <a:lnTo>
                    <a:pt x="15" y="5"/>
                  </a:lnTo>
                  <a:lnTo>
                    <a:pt x="15" y="10"/>
                  </a:lnTo>
                  <a:lnTo>
                    <a:pt x="10" y="10"/>
                  </a:lnTo>
                  <a:lnTo>
                    <a:pt x="10" y="15"/>
                  </a:lnTo>
                  <a:lnTo>
                    <a:pt x="5"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41" name="Freeform 271"/>
            <p:cNvSpPr>
              <a:spLocks/>
            </p:cNvSpPr>
            <p:nvPr/>
          </p:nvSpPr>
          <p:spPr bwMode="auto">
            <a:xfrm>
              <a:off x="1776" y="2512"/>
              <a:ext cx="10" cy="15"/>
            </a:xfrm>
            <a:custGeom>
              <a:avLst/>
              <a:gdLst>
                <a:gd name="T0" fmla="*/ 5 w 10"/>
                <a:gd name="T1" fmla="*/ 10 h 15"/>
                <a:gd name="T2" fmla="*/ 10 w 10"/>
                <a:gd name="T3" fmla="*/ 10 h 15"/>
                <a:gd name="T4" fmla="*/ 10 w 10"/>
                <a:gd name="T5" fmla="*/ 5 h 15"/>
                <a:gd name="T6" fmla="*/ 10 w 10"/>
                <a:gd name="T7" fmla="*/ 5 h 15"/>
                <a:gd name="T8" fmla="*/ 5 w 10"/>
                <a:gd name="T9" fmla="*/ 0 h 15"/>
                <a:gd name="T10" fmla="*/ 5 w 10"/>
                <a:gd name="T11" fmla="*/ 0 h 15"/>
                <a:gd name="T12" fmla="*/ 5 w 10"/>
                <a:gd name="T13" fmla="*/ 5 h 15"/>
                <a:gd name="T14" fmla="*/ 5 w 10"/>
                <a:gd name="T15" fmla="*/ 5 h 15"/>
                <a:gd name="T16" fmla="*/ 0 w 10"/>
                <a:gd name="T17" fmla="*/ 5 h 15"/>
                <a:gd name="T18" fmla="*/ 0 w 10"/>
                <a:gd name="T19" fmla="*/ 10 h 15"/>
                <a:gd name="T20" fmla="*/ 0 w 10"/>
                <a:gd name="T21" fmla="*/ 10 h 15"/>
                <a:gd name="T22" fmla="*/ 0 w 10"/>
                <a:gd name="T23" fmla="*/ 15 h 15"/>
                <a:gd name="T24" fmla="*/ 0 w 10"/>
                <a:gd name="T25" fmla="*/ 15 h 15"/>
                <a:gd name="T26" fmla="*/ 5 w 10"/>
                <a:gd name="T27" fmla="*/ 15 h 15"/>
                <a:gd name="T28" fmla="*/ 5 w 10"/>
                <a:gd name="T29" fmla="*/ 15 h 15"/>
                <a:gd name="T30" fmla="*/ 5 w 10"/>
                <a:gd name="T31" fmla="*/ 15 h 15"/>
                <a:gd name="T32" fmla="*/ 5 w 10"/>
                <a:gd name="T33" fmla="*/ 10 h 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 h="15">
                  <a:moveTo>
                    <a:pt x="5" y="10"/>
                  </a:moveTo>
                  <a:lnTo>
                    <a:pt x="10" y="10"/>
                  </a:lnTo>
                  <a:lnTo>
                    <a:pt x="10" y="5"/>
                  </a:lnTo>
                  <a:lnTo>
                    <a:pt x="5" y="0"/>
                  </a:lnTo>
                  <a:lnTo>
                    <a:pt x="5" y="5"/>
                  </a:lnTo>
                  <a:lnTo>
                    <a:pt x="0" y="5"/>
                  </a:lnTo>
                  <a:lnTo>
                    <a:pt x="0" y="10"/>
                  </a:lnTo>
                  <a:lnTo>
                    <a:pt x="0" y="15"/>
                  </a:lnTo>
                  <a:lnTo>
                    <a:pt x="5" y="15"/>
                  </a:lnTo>
                  <a:lnTo>
                    <a:pt x="5" y="1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42" name="Freeform 272"/>
            <p:cNvSpPr>
              <a:spLocks/>
            </p:cNvSpPr>
            <p:nvPr/>
          </p:nvSpPr>
          <p:spPr bwMode="auto">
            <a:xfrm>
              <a:off x="1776" y="2517"/>
              <a:ext cx="5" cy="5"/>
            </a:xfrm>
            <a:custGeom>
              <a:avLst/>
              <a:gdLst>
                <a:gd name="T0" fmla="*/ 5 w 5"/>
                <a:gd name="T1" fmla="*/ 5 h 5"/>
                <a:gd name="T2" fmla="*/ 5 w 5"/>
                <a:gd name="T3" fmla="*/ 0 h 5"/>
                <a:gd name="T4" fmla="*/ 5 w 5"/>
                <a:gd name="T5" fmla="*/ 0 h 5"/>
                <a:gd name="T6" fmla="*/ 5 w 5"/>
                <a:gd name="T7" fmla="*/ 0 h 5"/>
                <a:gd name="T8" fmla="*/ 5 w 5"/>
                <a:gd name="T9" fmla="*/ 5 h 5"/>
                <a:gd name="T10" fmla="*/ 0 w 5"/>
                <a:gd name="T11" fmla="*/ 5 h 5"/>
                <a:gd name="T12" fmla="*/ 5 w 5"/>
                <a:gd name="T13" fmla="*/ 5 h 5"/>
                <a:gd name="T14" fmla="*/ 5 w 5"/>
                <a:gd name="T15" fmla="*/ 5 h 5"/>
                <a:gd name="T16" fmla="*/ 5 w 5"/>
                <a:gd name="T17" fmla="*/ 5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5">
                  <a:moveTo>
                    <a:pt x="5" y="5"/>
                  </a:moveTo>
                  <a:lnTo>
                    <a:pt x="5" y="0"/>
                  </a:lnTo>
                  <a:lnTo>
                    <a:pt x="5" y="5"/>
                  </a:lnTo>
                  <a:lnTo>
                    <a:pt x="0" y="5"/>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43" name="Freeform 273"/>
            <p:cNvSpPr>
              <a:spLocks/>
            </p:cNvSpPr>
            <p:nvPr/>
          </p:nvSpPr>
          <p:spPr bwMode="auto">
            <a:xfrm>
              <a:off x="1786" y="2512"/>
              <a:ext cx="16" cy="10"/>
            </a:xfrm>
            <a:custGeom>
              <a:avLst/>
              <a:gdLst>
                <a:gd name="T0" fmla="*/ 5 w 16"/>
                <a:gd name="T1" fmla="*/ 10 h 10"/>
                <a:gd name="T2" fmla="*/ 5 w 16"/>
                <a:gd name="T3" fmla="*/ 10 h 10"/>
                <a:gd name="T4" fmla="*/ 0 w 16"/>
                <a:gd name="T5" fmla="*/ 10 h 10"/>
                <a:gd name="T6" fmla="*/ 0 w 16"/>
                <a:gd name="T7" fmla="*/ 5 h 10"/>
                <a:gd name="T8" fmla="*/ 0 w 16"/>
                <a:gd name="T9" fmla="*/ 5 h 10"/>
                <a:gd name="T10" fmla="*/ 5 w 16"/>
                <a:gd name="T11" fmla="*/ 0 h 10"/>
                <a:gd name="T12" fmla="*/ 5 w 16"/>
                <a:gd name="T13" fmla="*/ 0 h 10"/>
                <a:gd name="T14" fmla="*/ 11 w 16"/>
                <a:gd name="T15" fmla="*/ 0 h 10"/>
                <a:gd name="T16" fmla="*/ 11 w 16"/>
                <a:gd name="T17" fmla="*/ 0 h 10"/>
                <a:gd name="T18" fmla="*/ 16 w 16"/>
                <a:gd name="T19" fmla="*/ 0 h 10"/>
                <a:gd name="T20" fmla="*/ 16 w 16"/>
                <a:gd name="T21" fmla="*/ 0 h 10"/>
                <a:gd name="T22" fmla="*/ 16 w 16"/>
                <a:gd name="T23" fmla="*/ 5 h 10"/>
                <a:gd name="T24" fmla="*/ 16 w 16"/>
                <a:gd name="T25" fmla="*/ 5 h 10"/>
                <a:gd name="T26" fmla="*/ 16 w 16"/>
                <a:gd name="T27" fmla="*/ 5 h 10"/>
                <a:gd name="T28" fmla="*/ 11 w 16"/>
                <a:gd name="T29" fmla="*/ 10 h 10"/>
                <a:gd name="T30" fmla="*/ 11 w 16"/>
                <a:gd name="T31" fmla="*/ 10 h 10"/>
                <a:gd name="T32" fmla="*/ 5 w 16"/>
                <a:gd name="T33" fmla="*/ 10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 h="10">
                  <a:moveTo>
                    <a:pt x="5" y="10"/>
                  </a:moveTo>
                  <a:lnTo>
                    <a:pt x="5" y="10"/>
                  </a:lnTo>
                  <a:lnTo>
                    <a:pt x="0" y="10"/>
                  </a:lnTo>
                  <a:lnTo>
                    <a:pt x="0" y="5"/>
                  </a:lnTo>
                  <a:lnTo>
                    <a:pt x="5" y="0"/>
                  </a:lnTo>
                  <a:lnTo>
                    <a:pt x="11" y="0"/>
                  </a:lnTo>
                  <a:lnTo>
                    <a:pt x="16" y="0"/>
                  </a:lnTo>
                  <a:lnTo>
                    <a:pt x="16" y="5"/>
                  </a:lnTo>
                  <a:lnTo>
                    <a:pt x="11" y="10"/>
                  </a:lnTo>
                  <a:lnTo>
                    <a:pt x="5"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44" name="Freeform 274"/>
            <p:cNvSpPr>
              <a:spLocks/>
            </p:cNvSpPr>
            <p:nvPr/>
          </p:nvSpPr>
          <p:spPr bwMode="auto">
            <a:xfrm>
              <a:off x="1791" y="2512"/>
              <a:ext cx="11" cy="10"/>
            </a:xfrm>
            <a:custGeom>
              <a:avLst/>
              <a:gdLst>
                <a:gd name="T0" fmla="*/ 11 w 11"/>
                <a:gd name="T1" fmla="*/ 5 h 10"/>
                <a:gd name="T2" fmla="*/ 11 w 11"/>
                <a:gd name="T3" fmla="*/ 5 h 10"/>
                <a:gd name="T4" fmla="*/ 11 w 11"/>
                <a:gd name="T5" fmla="*/ 5 h 10"/>
                <a:gd name="T6" fmla="*/ 11 w 11"/>
                <a:gd name="T7" fmla="*/ 0 h 10"/>
                <a:gd name="T8" fmla="*/ 11 w 11"/>
                <a:gd name="T9" fmla="*/ 0 h 10"/>
                <a:gd name="T10" fmla="*/ 11 w 11"/>
                <a:gd name="T11" fmla="*/ 0 h 10"/>
                <a:gd name="T12" fmla="*/ 6 w 11"/>
                <a:gd name="T13" fmla="*/ 0 h 10"/>
                <a:gd name="T14" fmla="*/ 6 w 11"/>
                <a:gd name="T15" fmla="*/ 0 h 10"/>
                <a:gd name="T16" fmla="*/ 0 w 11"/>
                <a:gd name="T17" fmla="*/ 5 h 10"/>
                <a:gd name="T18" fmla="*/ 0 w 11"/>
                <a:gd name="T19" fmla="*/ 5 h 10"/>
                <a:gd name="T20" fmla="*/ 0 w 11"/>
                <a:gd name="T21" fmla="*/ 10 h 10"/>
                <a:gd name="T22" fmla="*/ 0 w 11"/>
                <a:gd name="T23" fmla="*/ 10 h 10"/>
                <a:gd name="T24" fmla="*/ 0 w 11"/>
                <a:gd name="T25" fmla="*/ 10 h 10"/>
                <a:gd name="T26" fmla="*/ 6 w 11"/>
                <a:gd name="T27" fmla="*/ 10 h 10"/>
                <a:gd name="T28" fmla="*/ 6 w 11"/>
                <a:gd name="T29" fmla="*/ 10 h 10"/>
                <a:gd name="T30" fmla="*/ 11 w 11"/>
                <a:gd name="T31" fmla="*/ 10 h 10"/>
                <a:gd name="T32" fmla="*/ 11 w 11"/>
                <a:gd name="T33" fmla="*/ 5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 h="10">
                  <a:moveTo>
                    <a:pt x="11" y="5"/>
                  </a:moveTo>
                  <a:lnTo>
                    <a:pt x="11" y="5"/>
                  </a:lnTo>
                  <a:lnTo>
                    <a:pt x="11" y="0"/>
                  </a:lnTo>
                  <a:lnTo>
                    <a:pt x="6" y="0"/>
                  </a:lnTo>
                  <a:lnTo>
                    <a:pt x="0" y="5"/>
                  </a:lnTo>
                  <a:lnTo>
                    <a:pt x="0" y="10"/>
                  </a:lnTo>
                  <a:lnTo>
                    <a:pt x="6" y="10"/>
                  </a:lnTo>
                  <a:lnTo>
                    <a:pt x="11" y="10"/>
                  </a:lnTo>
                  <a:lnTo>
                    <a:pt x="11" y="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45" name="Freeform 275"/>
            <p:cNvSpPr>
              <a:spLocks/>
            </p:cNvSpPr>
            <p:nvPr/>
          </p:nvSpPr>
          <p:spPr bwMode="auto">
            <a:xfrm>
              <a:off x="1791" y="2512"/>
              <a:ext cx="11" cy="10"/>
            </a:xfrm>
            <a:custGeom>
              <a:avLst/>
              <a:gdLst>
                <a:gd name="T0" fmla="*/ 11 w 11"/>
                <a:gd name="T1" fmla="*/ 5 h 10"/>
                <a:gd name="T2" fmla="*/ 11 w 11"/>
                <a:gd name="T3" fmla="*/ 5 h 10"/>
                <a:gd name="T4" fmla="*/ 11 w 11"/>
                <a:gd name="T5" fmla="*/ 0 h 10"/>
                <a:gd name="T6" fmla="*/ 6 w 11"/>
                <a:gd name="T7" fmla="*/ 0 h 10"/>
                <a:gd name="T8" fmla="*/ 6 w 11"/>
                <a:gd name="T9" fmla="*/ 5 h 10"/>
                <a:gd name="T10" fmla="*/ 0 w 11"/>
                <a:gd name="T11" fmla="*/ 5 h 10"/>
                <a:gd name="T12" fmla="*/ 6 w 11"/>
                <a:gd name="T13" fmla="*/ 10 h 10"/>
                <a:gd name="T14" fmla="*/ 6 w 11"/>
                <a:gd name="T15" fmla="*/ 10 h 10"/>
                <a:gd name="T16" fmla="*/ 11 w 11"/>
                <a:gd name="T17" fmla="*/ 5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 h="10">
                  <a:moveTo>
                    <a:pt x="11" y="5"/>
                  </a:moveTo>
                  <a:lnTo>
                    <a:pt x="11" y="5"/>
                  </a:lnTo>
                  <a:lnTo>
                    <a:pt x="11" y="0"/>
                  </a:lnTo>
                  <a:lnTo>
                    <a:pt x="6" y="0"/>
                  </a:lnTo>
                  <a:lnTo>
                    <a:pt x="6" y="5"/>
                  </a:lnTo>
                  <a:lnTo>
                    <a:pt x="0" y="5"/>
                  </a:lnTo>
                  <a:lnTo>
                    <a:pt x="6" y="10"/>
                  </a:lnTo>
                  <a:lnTo>
                    <a:pt x="11" y="5"/>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46" name="Freeform 276"/>
            <p:cNvSpPr>
              <a:spLocks/>
            </p:cNvSpPr>
            <p:nvPr/>
          </p:nvSpPr>
          <p:spPr bwMode="auto">
            <a:xfrm>
              <a:off x="1776" y="2517"/>
              <a:ext cx="15" cy="10"/>
            </a:xfrm>
            <a:custGeom>
              <a:avLst/>
              <a:gdLst>
                <a:gd name="T0" fmla="*/ 5 w 15"/>
                <a:gd name="T1" fmla="*/ 10 h 10"/>
                <a:gd name="T2" fmla="*/ 5 w 15"/>
                <a:gd name="T3" fmla="*/ 10 h 10"/>
                <a:gd name="T4" fmla="*/ 0 w 15"/>
                <a:gd name="T5" fmla="*/ 10 h 10"/>
                <a:gd name="T6" fmla="*/ 0 w 15"/>
                <a:gd name="T7" fmla="*/ 5 h 10"/>
                <a:gd name="T8" fmla="*/ 0 w 15"/>
                <a:gd name="T9" fmla="*/ 5 h 10"/>
                <a:gd name="T10" fmla="*/ 5 w 15"/>
                <a:gd name="T11" fmla="*/ 5 h 10"/>
                <a:gd name="T12" fmla="*/ 5 w 15"/>
                <a:gd name="T13" fmla="*/ 0 h 10"/>
                <a:gd name="T14" fmla="*/ 10 w 15"/>
                <a:gd name="T15" fmla="*/ 0 h 10"/>
                <a:gd name="T16" fmla="*/ 10 w 15"/>
                <a:gd name="T17" fmla="*/ 0 h 10"/>
                <a:gd name="T18" fmla="*/ 15 w 15"/>
                <a:gd name="T19" fmla="*/ 0 h 10"/>
                <a:gd name="T20" fmla="*/ 15 w 15"/>
                <a:gd name="T21" fmla="*/ 0 h 10"/>
                <a:gd name="T22" fmla="*/ 15 w 15"/>
                <a:gd name="T23" fmla="*/ 5 h 10"/>
                <a:gd name="T24" fmla="*/ 15 w 15"/>
                <a:gd name="T25" fmla="*/ 5 h 10"/>
                <a:gd name="T26" fmla="*/ 15 w 15"/>
                <a:gd name="T27" fmla="*/ 10 h 10"/>
                <a:gd name="T28" fmla="*/ 10 w 15"/>
                <a:gd name="T29" fmla="*/ 10 h 10"/>
                <a:gd name="T30" fmla="*/ 5 w 15"/>
                <a:gd name="T31" fmla="*/ 10 h 10"/>
                <a:gd name="T32" fmla="*/ 5 w 15"/>
                <a:gd name="T33" fmla="*/ 10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 h="10">
                  <a:moveTo>
                    <a:pt x="5" y="10"/>
                  </a:moveTo>
                  <a:lnTo>
                    <a:pt x="5" y="10"/>
                  </a:lnTo>
                  <a:lnTo>
                    <a:pt x="0" y="10"/>
                  </a:lnTo>
                  <a:lnTo>
                    <a:pt x="0" y="5"/>
                  </a:lnTo>
                  <a:lnTo>
                    <a:pt x="5" y="5"/>
                  </a:lnTo>
                  <a:lnTo>
                    <a:pt x="5" y="0"/>
                  </a:lnTo>
                  <a:lnTo>
                    <a:pt x="10" y="0"/>
                  </a:lnTo>
                  <a:lnTo>
                    <a:pt x="15" y="0"/>
                  </a:lnTo>
                  <a:lnTo>
                    <a:pt x="15" y="5"/>
                  </a:lnTo>
                  <a:lnTo>
                    <a:pt x="15" y="10"/>
                  </a:lnTo>
                  <a:lnTo>
                    <a:pt x="10" y="10"/>
                  </a:lnTo>
                  <a:lnTo>
                    <a:pt x="5"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47" name="Freeform 277"/>
            <p:cNvSpPr>
              <a:spLocks/>
            </p:cNvSpPr>
            <p:nvPr/>
          </p:nvSpPr>
          <p:spPr bwMode="auto">
            <a:xfrm>
              <a:off x="1781" y="2517"/>
              <a:ext cx="10" cy="10"/>
            </a:xfrm>
            <a:custGeom>
              <a:avLst/>
              <a:gdLst>
                <a:gd name="T0" fmla="*/ 10 w 10"/>
                <a:gd name="T1" fmla="*/ 10 h 10"/>
                <a:gd name="T2" fmla="*/ 10 w 10"/>
                <a:gd name="T3" fmla="*/ 5 h 10"/>
                <a:gd name="T4" fmla="*/ 10 w 10"/>
                <a:gd name="T5" fmla="*/ 5 h 10"/>
                <a:gd name="T6" fmla="*/ 10 w 10"/>
                <a:gd name="T7" fmla="*/ 0 h 10"/>
                <a:gd name="T8" fmla="*/ 10 w 10"/>
                <a:gd name="T9" fmla="*/ 0 h 10"/>
                <a:gd name="T10" fmla="*/ 5 w 10"/>
                <a:gd name="T11" fmla="*/ 0 h 10"/>
                <a:gd name="T12" fmla="*/ 5 w 10"/>
                <a:gd name="T13" fmla="*/ 0 h 10"/>
                <a:gd name="T14" fmla="*/ 0 w 10"/>
                <a:gd name="T15" fmla="*/ 0 h 10"/>
                <a:gd name="T16" fmla="*/ 0 w 10"/>
                <a:gd name="T17" fmla="*/ 5 h 10"/>
                <a:gd name="T18" fmla="*/ 0 w 10"/>
                <a:gd name="T19" fmla="*/ 10 h 10"/>
                <a:gd name="T20" fmla="*/ 0 w 10"/>
                <a:gd name="T21" fmla="*/ 10 h 10"/>
                <a:gd name="T22" fmla="*/ 0 w 10"/>
                <a:gd name="T23" fmla="*/ 10 h 10"/>
                <a:gd name="T24" fmla="*/ 0 w 10"/>
                <a:gd name="T25" fmla="*/ 10 h 10"/>
                <a:gd name="T26" fmla="*/ 0 w 10"/>
                <a:gd name="T27" fmla="*/ 10 h 10"/>
                <a:gd name="T28" fmla="*/ 5 w 10"/>
                <a:gd name="T29" fmla="*/ 10 h 10"/>
                <a:gd name="T30" fmla="*/ 5 w 10"/>
                <a:gd name="T31" fmla="*/ 10 h 10"/>
                <a:gd name="T32" fmla="*/ 10 w 10"/>
                <a:gd name="T33" fmla="*/ 10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 h="10">
                  <a:moveTo>
                    <a:pt x="10" y="10"/>
                  </a:moveTo>
                  <a:lnTo>
                    <a:pt x="10" y="5"/>
                  </a:lnTo>
                  <a:lnTo>
                    <a:pt x="10" y="0"/>
                  </a:lnTo>
                  <a:lnTo>
                    <a:pt x="5" y="0"/>
                  </a:lnTo>
                  <a:lnTo>
                    <a:pt x="0" y="0"/>
                  </a:lnTo>
                  <a:lnTo>
                    <a:pt x="0" y="5"/>
                  </a:lnTo>
                  <a:lnTo>
                    <a:pt x="0" y="10"/>
                  </a:lnTo>
                  <a:lnTo>
                    <a:pt x="5" y="10"/>
                  </a:lnTo>
                  <a:lnTo>
                    <a:pt x="10" y="1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48" name="Freeform 278"/>
            <p:cNvSpPr>
              <a:spLocks/>
            </p:cNvSpPr>
            <p:nvPr/>
          </p:nvSpPr>
          <p:spPr bwMode="auto">
            <a:xfrm>
              <a:off x="1781" y="2522"/>
              <a:ext cx="5" cy="5"/>
            </a:xfrm>
            <a:custGeom>
              <a:avLst/>
              <a:gdLst>
                <a:gd name="T0" fmla="*/ 5 w 5"/>
                <a:gd name="T1" fmla="*/ 5 h 5"/>
                <a:gd name="T2" fmla="*/ 5 w 5"/>
                <a:gd name="T3" fmla="*/ 0 h 5"/>
                <a:gd name="T4" fmla="*/ 5 w 5"/>
                <a:gd name="T5" fmla="*/ 0 h 5"/>
                <a:gd name="T6" fmla="*/ 5 w 5"/>
                <a:gd name="T7" fmla="*/ 0 h 5"/>
                <a:gd name="T8" fmla="*/ 0 w 5"/>
                <a:gd name="T9" fmla="*/ 0 h 5"/>
                <a:gd name="T10" fmla="*/ 0 w 5"/>
                <a:gd name="T11" fmla="*/ 5 h 5"/>
                <a:gd name="T12" fmla="*/ 0 w 5"/>
                <a:gd name="T13" fmla="*/ 5 h 5"/>
                <a:gd name="T14" fmla="*/ 5 w 5"/>
                <a:gd name="T15" fmla="*/ 5 h 5"/>
                <a:gd name="T16" fmla="*/ 5 w 5"/>
                <a:gd name="T17" fmla="*/ 5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5">
                  <a:moveTo>
                    <a:pt x="5" y="5"/>
                  </a:moveTo>
                  <a:lnTo>
                    <a:pt x="5" y="0"/>
                  </a:lnTo>
                  <a:lnTo>
                    <a:pt x="0" y="0"/>
                  </a:lnTo>
                  <a:lnTo>
                    <a:pt x="0" y="5"/>
                  </a:lnTo>
                  <a:lnTo>
                    <a:pt x="5" y="5"/>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49" name="Freeform 279"/>
            <p:cNvSpPr>
              <a:spLocks/>
            </p:cNvSpPr>
            <p:nvPr/>
          </p:nvSpPr>
          <p:spPr bwMode="auto">
            <a:xfrm>
              <a:off x="1614" y="2568"/>
              <a:ext cx="20" cy="15"/>
            </a:xfrm>
            <a:custGeom>
              <a:avLst/>
              <a:gdLst>
                <a:gd name="T0" fmla="*/ 15 w 20"/>
                <a:gd name="T1" fmla="*/ 0 h 15"/>
                <a:gd name="T2" fmla="*/ 0 w 20"/>
                <a:gd name="T3" fmla="*/ 10 h 15"/>
                <a:gd name="T4" fmla="*/ 5 w 20"/>
                <a:gd name="T5" fmla="*/ 15 h 15"/>
                <a:gd name="T6" fmla="*/ 20 w 20"/>
                <a:gd name="T7" fmla="*/ 5 h 15"/>
                <a:gd name="T8" fmla="*/ 15 w 20"/>
                <a:gd name="T9" fmla="*/ 0 h 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15">
                  <a:moveTo>
                    <a:pt x="15" y="0"/>
                  </a:moveTo>
                  <a:lnTo>
                    <a:pt x="0" y="10"/>
                  </a:lnTo>
                  <a:lnTo>
                    <a:pt x="5" y="15"/>
                  </a:lnTo>
                  <a:lnTo>
                    <a:pt x="20" y="5"/>
                  </a:lnTo>
                  <a:lnTo>
                    <a:pt x="15" y="0"/>
                  </a:lnTo>
                  <a:close/>
                </a:path>
              </a:pathLst>
            </a:custGeom>
            <a:solidFill>
              <a:srgbClr val="F901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50" name="Freeform 280"/>
            <p:cNvSpPr>
              <a:spLocks/>
            </p:cNvSpPr>
            <p:nvPr/>
          </p:nvSpPr>
          <p:spPr bwMode="auto">
            <a:xfrm>
              <a:off x="1614" y="2578"/>
              <a:ext cx="5" cy="15"/>
            </a:xfrm>
            <a:custGeom>
              <a:avLst/>
              <a:gdLst>
                <a:gd name="T0" fmla="*/ 0 w 5"/>
                <a:gd name="T1" fmla="*/ 10 h 15"/>
                <a:gd name="T2" fmla="*/ 5 w 5"/>
                <a:gd name="T3" fmla="*/ 15 h 15"/>
                <a:gd name="T4" fmla="*/ 5 w 5"/>
                <a:gd name="T5" fmla="*/ 5 h 15"/>
                <a:gd name="T6" fmla="*/ 0 w 5"/>
                <a:gd name="T7" fmla="*/ 0 h 15"/>
                <a:gd name="T8" fmla="*/ 0 w 5"/>
                <a:gd name="T9" fmla="*/ 10 h 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 h="15">
                  <a:moveTo>
                    <a:pt x="0" y="10"/>
                  </a:moveTo>
                  <a:lnTo>
                    <a:pt x="5" y="15"/>
                  </a:lnTo>
                  <a:lnTo>
                    <a:pt x="5" y="5"/>
                  </a:lnTo>
                  <a:lnTo>
                    <a:pt x="0" y="0"/>
                  </a:lnTo>
                  <a:lnTo>
                    <a:pt x="0" y="10"/>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51" name="Freeform 281"/>
            <p:cNvSpPr>
              <a:spLocks/>
            </p:cNvSpPr>
            <p:nvPr/>
          </p:nvSpPr>
          <p:spPr bwMode="auto">
            <a:xfrm>
              <a:off x="1609" y="2588"/>
              <a:ext cx="25" cy="15"/>
            </a:xfrm>
            <a:custGeom>
              <a:avLst/>
              <a:gdLst>
                <a:gd name="T0" fmla="*/ 0 w 25"/>
                <a:gd name="T1" fmla="*/ 0 h 15"/>
                <a:gd name="T2" fmla="*/ 10 w 25"/>
                <a:gd name="T3" fmla="*/ 10 h 15"/>
                <a:gd name="T4" fmla="*/ 25 w 25"/>
                <a:gd name="T5" fmla="*/ 15 h 15"/>
                <a:gd name="T6" fmla="*/ 25 w 25"/>
                <a:gd name="T7" fmla="*/ 10 h 15"/>
                <a:gd name="T8" fmla="*/ 10 w 25"/>
                <a:gd name="T9" fmla="*/ 10 h 15"/>
                <a:gd name="T10" fmla="*/ 0 w 25"/>
                <a:gd name="T11" fmla="*/ 0 h 15"/>
                <a:gd name="T12" fmla="*/ 0 w 25"/>
                <a:gd name="T13" fmla="*/ 0 h 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 h="15">
                  <a:moveTo>
                    <a:pt x="0" y="0"/>
                  </a:moveTo>
                  <a:lnTo>
                    <a:pt x="10" y="10"/>
                  </a:lnTo>
                  <a:lnTo>
                    <a:pt x="25" y="15"/>
                  </a:lnTo>
                  <a:lnTo>
                    <a:pt x="25" y="10"/>
                  </a:lnTo>
                  <a:lnTo>
                    <a:pt x="10" y="1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52" name="Freeform 282"/>
            <p:cNvSpPr>
              <a:spLocks/>
            </p:cNvSpPr>
            <p:nvPr/>
          </p:nvSpPr>
          <p:spPr bwMode="auto">
            <a:xfrm>
              <a:off x="1654" y="2578"/>
              <a:ext cx="21" cy="10"/>
            </a:xfrm>
            <a:custGeom>
              <a:avLst/>
              <a:gdLst>
                <a:gd name="T0" fmla="*/ 16 w 21"/>
                <a:gd name="T1" fmla="*/ 0 h 10"/>
                <a:gd name="T2" fmla="*/ 0 w 21"/>
                <a:gd name="T3" fmla="*/ 10 h 10"/>
                <a:gd name="T4" fmla="*/ 6 w 21"/>
                <a:gd name="T5" fmla="*/ 10 h 10"/>
                <a:gd name="T6" fmla="*/ 21 w 21"/>
                <a:gd name="T7" fmla="*/ 5 h 10"/>
                <a:gd name="T8" fmla="*/ 16 w 21"/>
                <a:gd name="T9" fmla="*/ 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10">
                  <a:moveTo>
                    <a:pt x="16" y="0"/>
                  </a:moveTo>
                  <a:lnTo>
                    <a:pt x="0" y="10"/>
                  </a:lnTo>
                  <a:lnTo>
                    <a:pt x="6" y="10"/>
                  </a:lnTo>
                  <a:lnTo>
                    <a:pt x="21" y="5"/>
                  </a:lnTo>
                  <a:lnTo>
                    <a:pt x="16" y="0"/>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53" name="Freeform 283"/>
            <p:cNvSpPr>
              <a:spLocks/>
            </p:cNvSpPr>
            <p:nvPr/>
          </p:nvSpPr>
          <p:spPr bwMode="auto">
            <a:xfrm>
              <a:off x="1660" y="2583"/>
              <a:ext cx="15" cy="10"/>
            </a:xfrm>
            <a:custGeom>
              <a:avLst/>
              <a:gdLst>
                <a:gd name="T0" fmla="*/ 15 w 15"/>
                <a:gd name="T1" fmla="*/ 0 h 10"/>
                <a:gd name="T2" fmla="*/ 0 w 15"/>
                <a:gd name="T3" fmla="*/ 10 h 10"/>
                <a:gd name="T4" fmla="*/ 0 w 15"/>
                <a:gd name="T5" fmla="*/ 5 h 10"/>
                <a:gd name="T6" fmla="*/ 15 w 15"/>
                <a:gd name="T7" fmla="*/ 0 h 10"/>
                <a:gd name="T8" fmla="*/ 15 w 15"/>
                <a:gd name="T9" fmla="*/ 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10">
                  <a:moveTo>
                    <a:pt x="15" y="0"/>
                  </a:moveTo>
                  <a:lnTo>
                    <a:pt x="0" y="10"/>
                  </a:lnTo>
                  <a:lnTo>
                    <a:pt x="0" y="5"/>
                  </a:lnTo>
                  <a:lnTo>
                    <a:pt x="15" y="0"/>
                  </a:lnTo>
                  <a:close/>
                </a:path>
              </a:pathLst>
            </a:custGeom>
            <a:solidFill>
              <a:srgbClr val="99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54" name="Freeform 284"/>
            <p:cNvSpPr>
              <a:spLocks/>
            </p:cNvSpPr>
            <p:nvPr/>
          </p:nvSpPr>
          <p:spPr bwMode="auto">
            <a:xfrm>
              <a:off x="1654" y="2588"/>
              <a:ext cx="6" cy="5"/>
            </a:xfrm>
            <a:custGeom>
              <a:avLst/>
              <a:gdLst>
                <a:gd name="T0" fmla="*/ 0 w 6"/>
                <a:gd name="T1" fmla="*/ 0 h 5"/>
                <a:gd name="T2" fmla="*/ 6 w 6"/>
                <a:gd name="T3" fmla="*/ 5 h 5"/>
                <a:gd name="T4" fmla="*/ 6 w 6"/>
                <a:gd name="T5" fmla="*/ 0 h 5"/>
                <a:gd name="T6" fmla="*/ 0 w 6"/>
                <a:gd name="T7" fmla="*/ 0 h 5"/>
                <a:gd name="T8" fmla="*/ 0 w 6"/>
                <a:gd name="T9" fmla="*/ 0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5">
                  <a:moveTo>
                    <a:pt x="0" y="0"/>
                  </a:moveTo>
                  <a:lnTo>
                    <a:pt x="6" y="5"/>
                  </a:lnTo>
                  <a:lnTo>
                    <a:pt x="6" y="0"/>
                  </a:lnTo>
                  <a:lnTo>
                    <a:pt x="0" y="0"/>
                  </a:lnTo>
                  <a:close/>
                </a:path>
              </a:pathLst>
            </a:custGeom>
            <a:solidFill>
              <a:srgbClr val="F901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55" name="Freeform 285"/>
            <p:cNvSpPr>
              <a:spLocks/>
            </p:cNvSpPr>
            <p:nvPr/>
          </p:nvSpPr>
          <p:spPr bwMode="auto">
            <a:xfrm>
              <a:off x="1644" y="2542"/>
              <a:ext cx="26" cy="41"/>
            </a:xfrm>
            <a:custGeom>
              <a:avLst/>
              <a:gdLst>
                <a:gd name="T0" fmla="*/ 0 w 26"/>
                <a:gd name="T1" fmla="*/ 31 h 41"/>
                <a:gd name="T2" fmla="*/ 26 w 26"/>
                <a:gd name="T3" fmla="*/ 41 h 41"/>
                <a:gd name="T4" fmla="*/ 26 w 26"/>
                <a:gd name="T5" fmla="*/ 15 h 41"/>
                <a:gd name="T6" fmla="*/ 0 w 26"/>
                <a:gd name="T7" fmla="*/ 0 h 41"/>
                <a:gd name="T8" fmla="*/ 0 w 26"/>
                <a:gd name="T9" fmla="*/ 31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41">
                  <a:moveTo>
                    <a:pt x="0" y="31"/>
                  </a:moveTo>
                  <a:lnTo>
                    <a:pt x="26" y="41"/>
                  </a:lnTo>
                  <a:lnTo>
                    <a:pt x="26" y="15"/>
                  </a:lnTo>
                  <a:lnTo>
                    <a:pt x="0" y="0"/>
                  </a:lnTo>
                  <a:lnTo>
                    <a:pt x="0" y="31"/>
                  </a:lnTo>
                  <a:close/>
                </a:path>
              </a:pathLst>
            </a:custGeom>
            <a:solidFill>
              <a:srgbClr val="F901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56" name="Freeform 286"/>
            <p:cNvSpPr>
              <a:spLocks/>
            </p:cNvSpPr>
            <p:nvPr/>
          </p:nvSpPr>
          <p:spPr bwMode="auto">
            <a:xfrm>
              <a:off x="1634" y="2547"/>
              <a:ext cx="36" cy="21"/>
            </a:xfrm>
            <a:custGeom>
              <a:avLst/>
              <a:gdLst>
                <a:gd name="T0" fmla="*/ 10 w 36"/>
                <a:gd name="T1" fmla="*/ 0 h 21"/>
                <a:gd name="T2" fmla="*/ 0 w 36"/>
                <a:gd name="T3" fmla="*/ 5 h 21"/>
                <a:gd name="T4" fmla="*/ 5 w 36"/>
                <a:gd name="T5" fmla="*/ 15 h 21"/>
                <a:gd name="T6" fmla="*/ 20 w 36"/>
                <a:gd name="T7" fmla="*/ 21 h 21"/>
                <a:gd name="T8" fmla="*/ 36 w 36"/>
                <a:gd name="T9" fmla="*/ 10 h 21"/>
                <a:gd name="T10" fmla="*/ 10 w 36"/>
                <a:gd name="T11" fmla="*/ 0 h 2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6" h="21">
                  <a:moveTo>
                    <a:pt x="10" y="0"/>
                  </a:moveTo>
                  <a:lnTo>
                    <a:pt x="0" y="5"/>
                  </a:lnTo>
                  <a:lnTo>
                    <a:pt x="5" y="15"/>
                  </a:lnTo>
                  <a:lnTo>
                    <a:pt x="20" y="21"/>
                  </a:lnTo>
                  <a:lnTo>
                    <a:pt x="36" y="10"/>
                  </a:lnTo>
                  <a:lnTo>
                    <a:pt x="10" y="0"/>
                  </a:lnTo>
                  <a:close/>
                </a:path>
              </a:pathLst>
            </a:custGeom>
            <a:solidFill>
              <a:srgbClr val="F934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57" name="Freeform 287"/>
            <p:cNvSpPr>
              <a:spLocks/>
            </p:cNvSpPr>
            <p:nvPr/>
          </p:nvSpPr>
          <p:spPr bwMode="auto">
            <a:xfrm>
              <a:off x="1649" y="2557"/>
              <a:ext cx="21" cy="36"/>
            </a:xfrm>
            <a:custGeom>
              <a:avLst/>
              <a:gdLst>
                <a:gd name="T0" fmla="*/ 21 w 21"/>
                <a:gd name="T1" fmla="*/ 26 h 36"/>
                <a:gd name="T2" fmla="*/ 5 w 21"/>
                <a:gd name="T3" fmla="*/ 36 h 36"/>
                <a:gd name="T4" fmla="*/ 0 w 21"/>
                <a:gd name="T5" fmla="*/ 21 h 36"/>
                <a:gd name="T6" fmla="*/ 5 w 21"/>
                <a:gd name="T7" fmla="*/ 11 h 36"/>
                <a:gd name="T8" fmla="*/ 21 w 21"/>
                <a:gd name="T9" fmla="*/ 0 h 36"/>
                <a:gd name="T10" fmla="*/ 21 w 21"/>
                <a:gd name="T11" fmla="*/ 26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 h="36">
                  <a:moveTo>
                    <a:pt x="21" y="26"/>
                  </a:moveTo>
                  <a:lnTo>
                    <a:pt x="5" y="36"/>
                  </a:lnTo>
                  <a:lnTo>
                    <a:pt x="0" y="21"/>
                  </a:lnTo>
                  <a:lnTo>
                    <a:pt x="5" y="11"/>
                  </a:lnTo>
                  <a:lnTo>
                    <a:pt x="21" y="0"/>
                  </a:lnTo>
                  <a:lnTo>
                    <a:pt x="21" y="26"/>
                  </a:lnTo>
                  <a:close/>
                </a:path>
              </a:pathLst>
            </a:custGeom>
            <a:solidFill>
              <a:srgbClr val="99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58" name="Freeform 288"/>
            <p:cNvSpPr>
              <a:spLocks/>
            </p:cNvSpPr>
            <p:nvPr/>
          </p:nvSpPr>
          <p:spPr bwMode="auto">
            <a:xfrm>
              <a:off x="1629" y="2578"/>
              <a:ext cx="25" cy="20"/>
            </a:xfrm>
            <a:custGeom>
              <a:avLst/>
              <a:gdLst>
                <a:gd name="T0" fmla="*/ 25 w 25"/>
                <a:gd name="T1" fmla="*/ 15 h 20"/>
                <a:gd name="T2" fmla="*/ 20 w 25"/>
                <a:gd name="T3" fmla="*/ 10 h 20"/>
                <a:gd name="T4" fmla="*/ 10 w 25"/>
                <a:gd name="T5" fmla="*/ 10 h 20"/>
                <a:gd name="T6" fmla="*/ 5 w 25"/>
                <a:gd name="T7" fmla="*/ 20 h 20"/>
                <a:gd name="T8" fmla="*/ 0 w 25"/>
                <a:gd name="T9" fmla="*/ 20 h 20"/>
                <a:gd name="T10" fmla="*/ 5 w 25"/>
                <a:gd name="T11" fmla="*/ 10 h 20"/>
                <a:gd name="T12" fmla="*/ 25 w 25"/>
                <a:gd name="T13" fmla="*/ 0 h 20"/>
                <a:gd name="T14" fmla="*/ 25 w 25"/>
                <a:gd name="T15" fmla="*/ 15 h 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 h="20">
                  <a:moveTo>
                    <a:pt x="25" y="15"/>
                  </a:moveTo>
                  <a:lnTo>
                    <a:pt x="20" y="10"/>
                  </a:lnTo>
                  <a:lnTo>
                    <a:pt x="10" y="10"/>
                  </a:lnTo>
                  <a:lnTo>
                    <a:pt x="5" y="20"/>
                  </a:lnTo>
                  <a:lnTo>
                    <a:pt x="0" y="20"/>
                  </a:lnTo>
                  <a:lnTo>
                    <a:pt x="5" y="10"/>
                  </a:lnTo>
                  <a:lnTo>
                    <a:pt x="25" y="0"/>
                  </a:lnTo>
                  <a:lnTo>
                    <a:pt x="25" y="15"/>
                  </a:lnTo>
                  <a:close/>
                </a:path>
              </a:pathLst>
            </a:custGeom>
            <a:solidFill>
              <a:srgbClr val="99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59" name="Freeform 289"/>
            <p:cNvSpPr>
              <a:spLocks/>
            </p:cNvSpPr>
            <p:nvPr/>
          </p:nvSpPr>
          <p:spPr bwMode="auto">
            <a:xfrm>
              <a:off x="1619" y="2578"/>
              <a:ext cx="15" cy="20"/>
            </a:xfrm>
            <a:custGeom>
              <a:avLst/>
              <a:gdLst>
                <a:gd name="T0" fmla="*/ 0 w 15"/>
                <a:gd name="T1" fmla="*/ 15 h 20"/>
                <a:gd name="T2" fmla="*/ 10 w 15"/>
                <a:gd name="T3" fmla="*/ 20 h 20"/>
                <a:gd name="T4" fmla="*/ 15 w 15"/>
                <a:gd name="T5" fmla="*/ 10 h 20"/>
                <a:gd name="T6" fmla="*/ 5 w 15"/>
                <a:gd name="T7" fmla="*/ 5 h 20"/>
                <a:gd name="T8" fmla="*/ 0 w 15"/>
                <a:gd name="T9" fmla="*/ 0 h 20"/>
                <a:gd name="T10" fmla="*/ 0 w 15"/>
                <a:gd name="T11" fmla="*/ 15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20">
                  <a:moveTo>
                    <a:pt x="0" y="15"/>
                  </a:moveTo>
                  <a:lnTo>
                    <a:pt x="10" y="20"/>
                  </a:lnTo>
                  <a:lnTo>
                    <a:pt x="15" y="10"/>
                  </a:lnTo>
                  <a:lnTo>
                    <a:pt x="5" y="5"/>
                  </a:lnTo>
                  <a:lnTo>
                    <a:pt x="0" y="0"/>
                  </a:lnTo>
                  <a:lnTo>
                    <a:pt x="0" y="15"/>
                  </a:lnTo>
                  <a:close/>
                </a:path>
              </a:pathLst>
            </a:custGeom>
            <a:solidFill>
              <a:srgbClr val="F901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60" name="Freeform 290"/>
            <p:cNvSpPr>
              <a:spLocks/>
            </p:cNvSpPr>
            <p:nvPr/>
          </p:nvSpPr>
          <p:spPr bwMode="auto">
            <a:xfrm>
              <a:off x="1634" y="2583"/>
              <a:ext cx="20" cy="10"/>
            </a:xfrm>
            <a:custGeom>
              <a:avLst/>
              <a:gdLst>
                <a:gd name="T0" fmla="*/ 15 w 20"/>
                <a:gd name="T1" fmla="*/ 0 h 10"/>
                <a:gd name="T2" fmla="*/ 0 w 20"/>
                <a:gd name="T3" fmla="*/ 10 h 10"/>
                <a:gd name="T4" fmla="*/ 5 w 20"/>
                <a:gd name="T5" fmla="*/ 10 h 10"/>
                <a:gd name="T6" fmla="*/ 20 w 20"/>
                <a:gd name="T7" fmla="*/ 0 h 10"/>
                <a:gd name="T8" fmla="*/ 15 w 20"/>
                <a:gd name="T9" fmla="*/ 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10">
                  <a:moveTo>
                    <a:pt x="15" y="0"/>
                  </a:moveTo>
                  <a:lnTo>
                    <a:pt x="0" y="10"/>
                  </a:lnTo>
                  <a:lnTo>
                    <a:pt x="5" y="10"/>
                  </a:lnTo>
                  <a:lnTo>
                    <a:pt x="20" y="0"/>
                  </a:lnTo>
                  <a:lnTo>
                    <a:pt x="15" y="0"/>
                  </a:lnTo>
                  <a:close/>
                </a:path>
              </a:pathLst>
            </a:custGeom>
            <a:solidFill>
              <a:srgbClr val="F901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61" name="Freeform 291"/>
            <p:cNvSpPr>
              <a:spLocks/>
            </p:cNvSpPr>
            <p:nvPr/>
          </p:nvSpPr>
          <p:spPr bwMode="auto">
            <a:xfrm>
              <a:off x="1639" y="2583"/>
              <a:ext cx="15" cy="15"/>
            </a:xfrm>
            <a:custGeom>
              <a:avLst/>
              <a:gdLst>
                <a:gd name="T0" fmla="*/ 15 w 15"/>
                <a:gd name="T1" fmla="*/ 10 h 15"/>
                <a:gd name="T2" fmla="*/ 15 w 15"/>
                <a:gd name="T3" fmla="*/ 10 h 15"/>
                <a:gd name="T4" fmla="*/ 10 w 15"/>
                <a:gd name="T5" fmla="*/ 5 h 15"/>
                <a:gd name="T6" fmla="*/ 5 w 15"/>
                <a:gd name="T7" fmla="*/ 10 h 15"/>
                <a:gd name="T8" fmla="*/ 5 w 15"/>
                <a:gd name="T9" fmla="*/ 15 h 15"/>
                <a:gd name="T10" fmla="*/ 0 w 15"/>
                <a:gd name="T11" fmla="*/ 15 h 15"/>
                <a:gd name="T12" fmla="*/ 5 w 15"/>
                <a:gd name="T13" fmla="*/ 10 h 15"/>
                <a:gd name="T14" fmla="*/ 15 w 15"/>
                <a:gd name="T15" fmla="*/ 0 h 15"/>
                <a:gd name="T16" fmla="*/ 15 w 15"/>
                <a:gd name="T17" fmla="*/ 10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 h="15">
                  <a:moveTo>
                    <a:pt x="15" y="10"/>
                  </a:moveTo>
                  <a:lnTo>
                    <a:pt x="15" y="10"/>
                  </a:lnTo>
                  <a:lnTo>
                    <a:pt x="10" y="5"/>
                  </a:lnTo>
                  <a:lnTo>
                    <a:pt x="5" y="10"/>
                  </a:lnTo>
                  <a:lnTo>
                    <a:pt x="5" y="15"/>
                  </a:lnTo>
                  <a:lnTo>
                    <a:pt x="0" y="15"/>
                  </a:lnTo>
                  <a:lnTo>
                    <a:pt x="5" y="10"/>
                  </a:lnTo>
                  <a:lnTo>
                    <a:pt x="15" y="0"/>
                  </a:lnTo>
                  <a:lnTo>
                    <a:pt x="15" y="10"/>
                  </a:lnTo>
                  <a:close/>
                </a:path>
              </a:pathLst>
            </a:cu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62" name="Freeform 292"/>
            <p:cNvSpPr>
              <a:spLocks/>
            </p:cNvSpPr>
            <p:nvPr/>
          </p:nvSpPr>
          <p:spPr bwMode="auto">
            <a:xfrm>
              <a:off x="1634" y="2588"/>
              <a:ext cx="5" cy="10"/>
            </a:xfrm>
            <a:custGeom>
              <a:avLst/>
              <a:gdLst>
                <a:gd name="T0" fmla="*/ 0 w 5"/>
                <a:gd name="T1" fmla="*/ 10 h 10"/>
                <a:gd name="T2" fmla="*/ 5 w 5"/>
                <a:gd name="T3" fmla="*/ 10 h 10"/>
                <a:gd name="T4" fmla="*/ 5 w 5"/>
                <a:gd name="T5" fmla="*/ 5 h 10"/>
                <a:gd name="T6" fmla="*/ 0 w 5"/>
                <a:gd name="T7" fmla="*/ 0 h 10"/>
                <a:gd name="T8" fmla="*/ 0 w 5"/>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 h="10">
                  <a:moveTo>
                    <a:pt x="0" y="10"/>
                  </a:moveTo>
                  <a:lnTo>
                    <a:pt x="5" y="10"/>
                  </a:lnTo>
                  <a:lnTo>
                    <a:pt x="5" y="5"/>
                  </a:lnTo>
                  <a:lnTo>
                    <a:pt x="0" y="0"/>
                  </a:lnTo>
                  <a:lnTo>
                    <a:pt x="0" y="10"/>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63" name="Freeform 293"/>
            <p:cNvSpPr>
              <a:spLocks/>
            </p:cNvSpPr>
            <p:nvPr/>
          </p:nvSpPr>
          <p:spPr bwMode="auto">
            <a:xfrm>
              <a:off x="1654" y="2562"/>
              <a:ext cx="11" cy="16"/>
            </a:xfrm>
            <a:custGeom>
              <a:avLst/>
              <a:gdLst>
                <a:gd name="T0" fmla="*/ 11 w 11"/>
                <a:gd name="T1" fmla="*/ 6 h 16"/>
                <a:gd name="T2" fmla="*/ 0 w 11"/>
                <a:gd name="T3" fmla="*/ 16 h 16"/>
                <a:gd name="T4" fmla="*/ 6 w 11"/>
                <a:gd name="T5" fmla="*/ 6 h 16"/>
                <a:gd name="T6" fmla="*/ 11 w 11"/>
                <a:gd name="T7" fmla="*/ 0 h 16"/>
                <a:gd name="T8" fmla="*/ 11 w 11"/>
                <a:gd name="T9" fmla="*/ 6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16">
                  <a:moveTo>
                    <a:pt x="11" y="6"/>
                  </a:moveTo>
                  <a:lnTo>
                    <a:pt x="0" y="16"/>
                  </a:lnTo>
                  <a:lnTo>
                    <a:pt x="6" y="6"/>
                  </a:lnTo>
                  <a:lnTo>
                    <a:pt x="11" y="0"/>
                  </a:lnTo>
                  <a:lnTo>
                    <a:pt x="11" y="6"/>
                  </a:lnTo>
                  <a:close/>
                </a:path>
              </a:pathLst>
            </a:custGeom>
            <a:solidFill>
              <a:srgbClr val="6E87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64" name="Freeform 294"/>
            <p:cNvSpPr>
              <a:spLocks/>
            </p:cNvSpPr>
            <p:nvPr/>
          </p:nvSpPr>
          <p:spPr bwMode="auto">
            <a:xfrm>
              <a:off x="1624" y="2573"/>
              <a:ext cx="25" cy="15"/>
            </a:xfrm>
            <a:custGeom>
              <a:avLst/>
              <a:gdLst>
                <a:gd name="T0" fmla="*/ 0 w 25"/>
                <a:gd name="T1" fmla="*/ 10 h 15"/>
                <a:gd name="T2" fmla="*/ 10 w 25"/>
                <a:gd name="T3" fmla="*/ 15 h 15"/>
                <a:gd name="T4" fmla="*/ 25 w 25"/>
                <a:gd name="T5" fmla="*/ 5 h 15"/>
                <a:gd name="T6" fmla="*/ 10 w 25"/>
                <a:gd name="T7" fmla="*/ 0 h 15"/>
                <a:gd name="T8" fmla="*/ 0 w 25"/>
                <a:gd name="T9" fmla="*/ 10 h 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15">
                  <a:moveTo>
                    <a:pt x="0" y="10"/>
                  </a:moveTo>
                  <a:lnTo>
                    <a:pt x="10" y="15"/>
                  </a:lnTo>
                  <a:lnTo>
                    <a:pt x="25" y="5"/>
                  </a:lnTo>
                  <a:lnTo>
                    <a:pt x="10" y="0"/>
                  </a:lnTo>
                  <a:lnTo>
                    <a:pt x="0" y="10"/>
                  </a:lnTo>
                  <a:close/>
                </a:path>
              </a:pathLst>
            </a:custGeom>
            <a:solidFill>
              <a:srgbClr val="F934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65" name="Freeform 295"/>
            <p:cNvSpPr>
              <a:spLocks/>
            </p:cNvSpPr>
            <p:nvPr/>
          </p:nvSpPr>
          <p:spPr bwMode="auto">
            <a:xfrm>
              <a:off x="1619" y="2562"/>
              <a:ext cx="15" cy="21"/>
            </a:xfrm>
            <a:custGeom>
              <a:avLst/>
              <a:gdLst>
                <a:gd name="T0" fmla="*/ 15 w 15"/>
                <a:gd name="T1" fmla="*/ 11 h 21"/>
                <a:gd name="T2" fmla="*/ 15 w 15"/>
                <a:gd name="T3" fmla="*/ 0 h 21"/>
                <a:gd name="T4" fmla="*/ 0 w 15"/>
                <a:gd name="T5" fmla="*/ 16 h 21"/>
                <a:gd name="T6" fmla="*/ 5 w 15"/>
                <a:gd name="T7" fmla="*/ 21 h 21"/>
                <a:gd name="T8" fmla="*/ 15 w 15"/>
                <a:gd name="T9" fmla="*/ 11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21">
                  <a:moveTo>
                    <a:pt x="15" y="11"/>
                  </a:moveTo>
                  <a:lnTo>
                    <a:pt x="15" y="0"/>
                  </a:lnTo>
                  <a:lnTo>
                    <a:pt x="0" y="16"/>
                  </a:lnTo>
                  <a:lnTo>
                    <a:pt x="5" y="21"/>
                  </a:lnTo>
                  <a:lnTo>
                    <a:pt x="15" y="11"/>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66" name="Freeform 296"/>
            <p:cNvSpPr>
              <a:spLocks/>
            </p:cNvSpPr>
            <p:nvPr/>
          </p:nvSpPr>
          <p:spPr bwMode="auto">
            <a:xfrm>
              <a:off x="1634" y="2552"/>
              <a:ext cx="5" cy="21"/>
            </a:xfrm>
            <a:custGeom>
              <a:avLst/>
              <a:gdLst>
                <a:gd name="T0" fmla="*/ 5 w 5"/>
                <a:gd name="T1" fmla="*/ 10 h 21"/>
                <a:gd name="T2" fmla="*/ 0 w 5"/>
                <a:gd name="T3" fmla="*/ 0 h 21"/>
                <a:gd name="T4" fmla="*/ 0 w 5"/>
                <a:gd name="T5" fmla="*/ 10 h 21"/>
                <a:gd name="T6" fmla="*/ 0 w 5"/>
                <a:gd name="T7" fmla="*/ 21 h 21"/>
                <a:gd name="T8" fmla="*/ 5 w 5"/>
                <a:gd name="T9" fmla="*/ 10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 h="21">
                  <a:moveTo>
                    <a:pt x="5" y="10"/>
                  </a:moveTo>
                  <a:lnTo>
                    <a:pt x="0" y="0"/>
                  </a:lnTo>
                  <a:lnTo>
                    <a:pt x="0" y="10"/>
                  </a:lnTo>
                  <a:lnTo>
                    <a:pt x="0" y="21"/>
                  </a:lnTo>
                  <a:lnTo>
                    <a:pt x="5" y="10"/>
                  </a:lnTo>
                  <a:close/>
                </a:path>
              </a:pathLst>
            </a:custGeom>
            <a:solidFill>
              <a:srgbClr val="CEE1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67" name="Freeform 297"/>
            <p:cNvSpPr>
              <a:spLocks/>
            </p:cNvSpPr>
            <p:nvPr/>
          </p:nvSpPr>
          <p:spPr bwMode="auto">
            <a:xfrm>
              <a:off x="1634" y="2562"/>
              <a:ext cx="20" cy="16"/>
            </a:xfrm>
            <a:custGeom>
              <a:avLst/>
              <a:gdLst>
                <a:gd name="T0" fmla="*/ 0 w 20"/>
                <a:gd name="T1" fmla="*/ 11 h 16"/>
                <a:gd name="T2" fmla="*/ 15 w 20"/>
                <a:gd name="T3" fmla="*/ 16 h 16"/>
                <a:gd name="T4" fmla="*/ 20 w 20"/>
                <a:gd name="T5" fmla="*/ 6 h 16"/>
                <a:gd name="T6" fmla="*/ 5 w 20"/>
                <a:gd name="T7" fmla="*/ 0 h 16"/>
                <a:gd name="T8" fmla="*/ 0 w 20"/>
                <a:gd name="T9" fmla="*/ 11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16">
                  <a:moveTo>
                    <a:pt x="0" y="11"/>
                  </a:moveTo>
                  <a:lnTo>
                    <a:pt x="15" y="16"/>
                  </a:lnTo>
                  <a:lnTo>
                    <a:pt x="20" y="6"/>
                  </a:lnTo>
                  <a:lnTo>
                    <a:pt x="5" y="0"/>
                  </a:lnTo>
                  <a:lnTo>
                    <a:pt x="0" y="11"/>
                  </a:lnTo>
                  <a:close/>
                </a:path>
              </a:pathLst>
            </a:custGeom>
            <a:solidFill>
              <a:srgbClr val="9DB9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68" name="Freeform 298"/>
            <p:cNvSpPr>
              <a:spLocks/>
            </p:cNvSpPr>
            <p:nvPr/>
          </p:nvSpPr>
          <p:spPr bwMode="auto">
            <a:xfrm>
              <a:off x="1609" y="2588"/>
              <a:ext cx="25" cy="10"/>
            </a:xfrm>
            <a:custGeom>
              <a:avLst/>
              <a:gdLst>
                <a:gd name="T0" fmla="*/ 5 w 25"/>
                <a:gd name="T1" fmla="*/ 0 h 10"/>
                <a:gd name="T2" fmla="*/ 0 w 25"/>
                <a:gd name="T3" fmla="*/ 0 h 10"/>
                <a:gd name="T4" fmla="*/ 10 w 25"/>
                <a:gd name="T5" fmla="*/ 10 h 10"/>
                <a:gd name="T6" fmla="*/ 25 w 25"/>
                <a:gd name="T7" fmla="*/ 10 h 10"/>
                <a:gd name="T8" fmla="*/ 25 w 25"/>
                <a:gd name="T9" fmla="*/ 10 h 10"/>
                <a:gd name="T10" fmla="*/ 15 w 25"/>
                <a:gd name="T11" fmla="*/ 5 h 10"/>
                <a:gd name="T12" fmla="*/ 5 w 25"/>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 h="10">
                  <a:moveTo>
                    <a:pt x="5" y="0"/>
                  </a:moveTo>
                  <a:lnTo>
                    <a:pt x="0" y="0"/>
                  </a:lnTo>
                  <a:lnTo>
                    <a:pt x="10" y="10"/>
                  </a:lnTo>
                  <a:lnTo>
                    <a:pt x="25" y="10"/>
                  </a:lnTo>
                  <a:lnTo>
                    <a:pt x="15" y="5"/>
                  </a:lnTo>
                  <a:lnTo>
                    <a:pt x="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69" name="Rectangle 299"/>
            <p:cNvSpPr>
              <a:spLocks noChangeArrowheads="1"/>
            </p:cNvSpPr>
            <p:nvPr/>
          </p:nvSpPr>
          <p:spPr bwMode="auto">
            <a:xfrm>
              <a:off x="1634" y="2598"/>
              <a:ext cx="0" cy="5"/>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270" name="Rectangle 300"/>
            <p:cNvSpPr>
              <a:spLocks noChangeArrowheads="1"/>
            </p:cNvSpPr>
            <p:nvPr/>
          </p:nvSpPr>
          <p:spPr bwMode="auto">
            <a:xfrm>
              <a:off x="1634" y="2593"/>
              <a:ext cx="5" cy="0"/>
            </a:xfrm>
            <a:prstGeom prst="rect">
              <a:avLst/>
            </a:prstGeom>
            <a:solidFill>
              <a:srgbClr val="FC67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271" name="Freeform 301"/>
            <p:cNvSpPr>
              <a:spLocks/>
            </p:cNvSpPr>
            <p:nvPr/>
          </p:nvSpPr>
          <p:spPr bwMode="auto">
            <a:xfrm>
              <a:off x="1614" y="2578"/>
              <a:ext cx="5" cy="5"/>
            </a:xfrm>
            <a:custGeom>
              <a:avLst/>
              <a:gdLst>
                <a:gd name="T0" fmla="*/ 0 w 5"/>
                <a:gd name="T1" fmla="*/ 0 h 5"/>
                <a:gd name="T2" fmla="*/ 5 w 5"/>
                <a:gd name="T3" fmla="*/ 5 h 5"/>
                <a:gd name="T4" fmla="*/ 5 w 5"/>
                <a:gd name="T5" fmla="*/ 0 h 5"/>
                <a:gd name="T6" fmla="*/ 0 w 5"/>
                <a:gd name="T7" fmla="*/ 0 h 5"/>
                <a:gd name="T8" fmla="*/ 0 w 5"/>
                <a:gd name="T9" fmla="*/ 0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 h="5">
                  <a:moveTo>
                    <a:pt x="0" y="0"/>
                  </a:moveTo>
                  <a:lnTo>
                    <a:pt x="5" y="5"/>
                  </a:lnTo>
                  <a:lnTo>
                    <a:pt x="5" y="0"/>
                  </a:lnTo>
                  <a:lnTo>
                    <a:pt x="0" y="0"/>
                  </a:lnTo>
                  <a:close/>
                </a:path>
              </a:pathLst>
            </a:custGeom>
            <a:solidFill>
              <a:srgbClr val="FC67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72" name="Freeform 302"/>
            <p:cNvSpPr>
              <a:spLocks/>
            </p:cNvSpPr>
            <p:nvPr/>
          </p:nvSpPr>
          <p:spPr bwMode="auto">
            <a:xfrm>
              <a:off x="1665" y="2451"/>
              <a:ext cx="147" cy="81"/>
            </a:xfrm>
            <a:custGeom>
              <a:avLst/>
              <a:gdLst>
                <a:gd name="T0" fmla="*/ 147 w 147"/>
                <a:gd name="T1" fmla="*/ 15 h 81"/>
                <a:gd name="T2" fmla="*/ 116 w 147"/>
                <a:gd name="T3" fmla="*/ 0 h 81"/>
                <a:gd name="T4" fmla="*/ 0 w 147"/>
                <a:gd name="T5" fmla="*/ 66 h 81"/>
                <a:gd name="T6" fmla="*/ 30 w 147"/>
                <a:gd name="T7" fmla="*/ 81 h 81"/>
                <a:gd name="T8" fmla="*/ 147 w 147"/>
                <a:gd name="T9" fmla="*/ 15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7" h="81">
                  <a:moveTo>
                    <a:pt x="147" y="15"/>
                  </a:moveTo>
                  <a:lnTo>
                    <a:pt x="116" y="0"/>
                  </a:lnTo>
                  <a:lnTo>
                    <a:pt x="0" y="66"/>
                  </a:lnTo>
                  <a:lnTo>
                    <a:pt x="30" y="81"/>
                  </a:lnTo>
                  <a:lnTo>
                    <a:pt x="147" y="1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73" name="Freeform 303"/>
            <p:cNvSpPr>
              <a:spLocks/>
            </p:cNvSpPr>
            <p:nvPr/>
          </p:nvSpPr>
          <p:spPr bwMode="auto">
            <a:xfrm>
              <a:off x="1695" y="2466"/>
              <a:ext cx="117" cy="96"/>
            </a:xfrm>
            <a:custGeom>
              <a:avLst/>
              <a:gdLst>
                <a:gd name="T0" fmla="*/ 117 w 117"/>
                <a:gd name="T1" fmla="*/ 0 h 96"/>
                <a:gd name="T2" fmla="*/ 0 w 117"/>
                <a:gd name="T3" fmla="*/ 66 h 96"/>
                <a:gd name="T4" fmla="*/ 0 w 117"/>
                <a:gd name="T5" fmla="*/ 96 h 96"/>
                <a:gd name="T6" fmla="*/ 117 w 117"/>
                <a:gd name="T7" fmla="*/ 36 h 96"/>
                <a:gd name="T8" fmla="*/ 117 w 117"/>
                <a:gd name="T9" fmla="*/ 0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 h="96">
                  <a:moveTo>
                    <a:pt x="117" y="0"/>
                  </a:moveTo>
                  <a:lnTo>
                    <a:pt x="0" y="66"/>
                  </a:lnTo>
                  <a:lnTo>
                    <a:pt x="0" y="96"/>
                  </a:lnTo>
                  <a:lnTo>
                    <a:pt x="117" y="36"/>
                  </a:lnTo>
                  <a:lnTo>
                    <a:pt x="117"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74" name="Freeform 304"/>
            <p:cNvSpPr>
              <a:spLocks/>
            </p:cNvSpPr>
            <p:nvPr/>
          </p:nvSpPr>
          <p:spPr bwMode="auto">
            <a:xfrm>
              <a:off x="1665" y="2512"/>
              <a:ext cx="30" cy="50"/>
            </a:xfrm>
            <a:custGeom>
              <a:avLst/>
              <a:gdLst>
                <a:gd name="T0" fmla="*/ 30 w 30"/>
                <a:gd name="T1" fmla="*/ 20 h 50"/>
                <a:gd name="T2" fmla="*/ 0 w 30"/>
                <a:gd name="T3" fmla="*/ 0 h 50"/>
                <a:gd name="T4" fmla="*/ 0 w 30"/>
                <a:gd name="T5" fmla="*/ 35 h 50"/>
                <a:gd name="T6" fmla="*/ 30 w 30"/>
                <a:gd name="T7" fmla="*/ 50 h 50"/>
                <a:gd name="T8" fmla="*/ 30 w 30"/>
                <a:gd name="T9" fmla="*/ 20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50">
                  <a:moveTo>
                    <a:pt x="30" y="20"/>
                  </a:moveTo>
                  <a:lnTo>
                    <a:pt x="0" y="0"/>
                  </a:lnTo>
                  <a:lnTo>
                    <a:pt x="0" y="35"/>
                  </a:lnTo>
                  <a:lnTo>
                    <a:pt x="30" y="50"/>
                  </a:lnTo>
                  <a:lnTo>
                    <a:pt x="30" y="20"/>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75" name="Freeform 305"/>
            <p:cNvSpPr>
              <a:spLocks/>
            </p:cNvSpPr>
            <p:nvPr/>
          </p:nvSpPr>
          <p:spPr bwMode="auto">
            <a:xfrm>
              <a:off x="1644" y="2532"/>
              <a:ext cx="41" cy="20"/>
            </a:xfrm>
            <a:custGeom>
              <a:avLst/>
              <a:gdLst>
                <a:gd name="T0" fmla="*/ 10 w 41"/>
                <a:gd name="T1" fmla="*/ 0 h 20"/>
                <a:gd name="T2" fmla="*/ 0 w 41"/>
                <a:gd name="T3" fmla="*/ 10 h 20"/>
                <a:gd name="T4" fmla="*/ 26 w 41"/>
                <a:gd name="T5" fmla="*/ 20 h 20"/>
                <a:gd name="T6" fmla="*/ 41 w 41"/>
                <a:gd name="T7" fmla="*/ 15 h 20"/>
                <a:gd name="T8" fmla="*/ 10 w 41"/>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20">
                  <a:moveTo>
                    <a:pt x="10" y="0"/>
                  </a:moveTo>
                  <a:lnTo>
                    <a:pt x="0" y="10"/>
                  </a:lnTo>
                  <a:lnTo>
                    <a:pt x="26" y="20"/>
                  </a:lnTo>
                  <a:lnTo>
                    <a:pt x="41" y="15"/>
                  </a:lnTo>
                  <a:lnTo>
                    <a:pt x="10" y="0"/>
                  </a:lnTo>
                  <a:close/>
                </a:path>
              </a:pathLst>
            </a:custGeom>
            <a:solidFill>
              <a:srgbClr val="FC67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76" name="Freeform 306"/>
            <p:cNvSpPr>
              <a:spLocks/>
            </p:cNvSpPr>
            <p:nvPr/>
          </p:nvSpPr>
          <p:spPr bwMode="auto">
            <a:xfrm>
              <a:off x="1670" y="2547"/>
              <a:ext cx="15" cy="36"/>
            </a:xfrm>
            <a:custGeom>
              <a:avLst/>
              <a:gdLst>
                <a:gd name="T0" fmla="*/ 15 w 15"/>
                <a:gd name="T1" fmla="*/ 31 h 36"/>
                <a:gd name="T2" fmla="*/ 0 w 15"/>
                <a:gd name="T3" fmla="*/ 36 h 36"/>
                <a:gd name="T4" fmla="*/ 0 w 15"/>
                <a:gd name="T5" fmla="*/ 10 h 36"/>
                <a:gd name="T6" fmla="*/ 15 w 15"/>
                <a:gd name="T7" fmla="*/ 0 h 36"/>
                <a:gd name="T8" fmla="*/ 15 w 15"/>
                <a:gd name="T9" fmla="*/ 31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36">
                  <a:moveTo>
                    <a:pt x="15" y="31"/>
                  </a:moveTo>
                  <a:lnTo>
                    <a:pt x="0" y="36"/>
                  </a:lnTo>
                  <a:lnTo>
                    <a:pt x="0" y="10"/>
                  </a:lnTo>
                  <a:lnTo>
                    <a:pt x="15" y="0"/>
                  </a:lnTo>
                  <a:lnTo>
                    <a:pt x="15" y="31"/>
                  </a:lnTo>
                  <a:close/>
                </a:path>
              </a:pathLst>
            </a:custGeom>
            <a:solidFill>
              <a:srgbClr val="99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77" name="Freeform 307"/>
            <p:cNvSpPr>
              <a:spLocks/>
            </p:cNvSpPr>
            <p:nvPr/>
          </p:nvSpPr>
          <p:spPr bwMode="auto">
            <a:xfrm>
              <a:off x="1766" y="2502"/>
              <a:ext cx="147" cy="81"/>
            </a:xfrm>
            <a:custGeom>
              <a:avLst/>
              <a:gdLst>
                <a:gd name="T0" fmla="*/ 147 w 147"/>
                <a:gd name="T1" fmla="*/ 20 h 81"/>
                <a:gd name="T2" fmla="*/ 117 w 147"/>
                <a:gd name="T3" fmla="*/ 0 h 81"/>
                <a:gd name="T4" fmla="*/ 0 w 147"/>
                <a:gd name="T5" fmla="*/ 66 h 81"/>
                <a:gd name="T6" fmla="*/ 25 w 147"/>
                <a:gd name="T7" fmla="*/ 81 h 81"/>
                <a:gd name="T8" fmla="*/ 147 w 147"/>
                <a:gd name="T9" fmla="*/ 20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7" h="81">
                  <a:moveTo>
                    <a:pt x="147" y="20"/>
                  </a:moveTo>
                  <a:lnTo>
                    <a:pt x="117" y="0"/>
                  </a:lnTo>
                  <a:lnTo>
                    <a:pt x="0" y="66"/>
                  </a:lnTo>
                  <a:lnTo>
                    <a:pt x="25" y="81"/>
                  </a:lnTo>
                  <a:lnTo>
                    <a:pt x="147" y="2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78" name="Freeform 308"/>
            <p:cNvSpPr>
              <a:spLocks/>
            </p:cNvSpPr>
            <p:nvPr/>
          </p:nvSpPr>
          <p:spPr bwMode="auto">
            <a:xfrm>
              <a:off x="1766" y="2568"/>
              <a:ext cx="25" cy="50"/>
            </a:xfrm>
            <a:custGeom>
              <a:avLst/>
              <a:gdLst>
                <a:gd name="T0" fmla="*/ 25 w 25"/>
                <a:gd name="T1" fmla="*/ 15 h 50"/>
                <a:gd name="T2" fmla="*/ 0 w 25"/>
                <a:gd name="T3" fmla="*/ 0 h 50"/>
                <a:gd name="T4" fmla="*/ 0 w 25"/>
                <a:gd name="T5" fmla="*/ 30 h 50"/>
                <a:gd name="T6" fmla="*/ 25 w 25"/>
                <a:gd name="T7" fmla="*/ 50 h 50"/>
                <a:gd name="T8" fmla="*/ 25 w 25"/>
                <a:gd name="T9" fmla="*/ 15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50">
                  <a:moveTo>
                    <a:pt x="25" y="15"/>
                  </a:moveTo>
                  <a:lnTo>
                    <a:pt x="0" y="0"/>
                  </a:lnTo>
                  <a:lnTo>
                    <a:pt x="0" y="30"/>
                  </a:lnTo>
                  <a:lnTo>
                    <a:pt x="25" y="50"/>
                  </a:lnTo>
                  <a:lnTo>
                    <a:pt x="25" y="15"/>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79" name="Freeform 309"/>
            <p:cNvSpPr>
              <a:spLocks/>
            </p:cNvSpPr>
            <p:nvPr/>
          </p:nvSpPr>
          <p:spPr bwMode="auto">
            <a:xfrm>
              <a:off x="1791" y="2522"/>
              <a:ext cx="122" cy="96"/>
            </a:xfrm>
            <a:custGeom>
              <a:avLst/>
              <a:gdLst>
                <a:gd name="T0" fmla="*/ 122 w 122"/>
                <a:gd name="T1" fmla="*/ 0 h 96"/>
                <a:gd name="T2" fmla="*/ 0 w 122"/>
                <a:gd name="T3" fmla="*/ 61 h 96"/>
                <a:gd name="T4" fmla="*/ 0 w 122"/>
                <a:gd name="T5" fmla="*/ 96 h 96"/>
                <a:gd name="T6" fmla="*/ 122 w 122"/>
                <a:gd name="T7" fmla="*/ 30 h 96"/>
                <a:gd name="T8" fmla="*/ 122 w 122"/>
                <a:gd name="T9" fmla="*/ 0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 h="96">
                  <a:moveTo>
                    <a:pt x="122" y="0"/>
                  </a:moveTo>
                  <a:lnTo>
                    <a:pt x="0" y="61"/>
                  </a:lnTo>
                  <a:lnTo>
                    <a:pt x="0" y="96"/>
                  </a:lnTo>
                  <a:lnTo>
                    <a:pt x="122" y="30"/>
                  </a:lnTo>
                  <a:lnTo>
                    <a:pt x="12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grpSp>
        <p:nvGrpSpPr>
          <p:cNvPr id="280" name="Group 310"/>
          <p:cNvGrpSpPr>
            <a:grpSpLocks/>
          </p:cNvGrpSpPr>
          <p:nvPr/>
        </p:nvGrpSpPr>
        <p:grpSpPr bwMode="auto">
          <a:xfrm>
            <a:off x="8458707" y="4834334"/>
            <a:ext cx="580264" cy="381082"/>
            <a:chOff x="2872" y="3240"/>
            <a:chExt cx="404" cy="299"/>
          </a:xfrm>
        </p:grpSpPr>
        <p:sp>
          <p:nvSpPr>
            <p:cNvPr id="281" name="Freeform 311"/>
            <p:cNvSpPr>
              <a:spLocks/>
            </p:cNvSpPr>
            <p:nvPr/>
          </p:nvSpPr>
          <p:spPr bwMode="auto">
            <a:xfrm>
              <a:off x="2875" y="3241"/>
              <a:ext cx="398" cy="218"/>
            </a:xfrm>
            <a:custGeom>
              <a:avLst/>
              <a:gdLst>
                <a:gd name="T0" fmla="*/ 26 w 398"/>
                <a:gd name="T1" fmla="*/ 218 h 218"/>
                <a:gd name="T2" fmla="*/ 14 w 398"/>
                <a:gd name="T3" fmla="*/ 204 h 218"/>
                <a:gd name="T4" fmla="*/ 4 w 398"/>
                <a:gd name="T5" fmla="*/ 184 h 218"/>
                <a:gd name="T6" fmla="*/ 0 w 398"/>
                <a:gd name="T7" fmla="*/ 164 h 218"/>
                <a:gd name="T8" fmla="*/ 1 w 398"/>
                <a:gd name="T9" fmla="*/ 147 h 218"/>
                <a:gd name="T10" fmla="*/ 5 w 398"/>
                <a:gd name="T11" fmla="*/ 132 h 218"/>
                <a:gd name="T12" fmla="*/ 19 w 398"/>
                <a:gd name="T13" fmla="*/ 118 h 218"/>
                <a:gd name="T14" fmla="*/ 38 w 398"/>
                <a:gd name="T15" fmla="*/ 113 h 218"/>
                <a:gd name="T16" fmla="*/ 46 w 398"/>
                <a:gd name="T17" fmla="*/ 113 h 218"/>
                <a:gd name="T18" fmla="*/ 43 w 398"/>
                <a:gd name="T19" fmla="*/ 101 h 218"/>
                <a:gd name="T20" fmla="*/ 49 w 398"/>
                <a:gd name="T21" fmla="*/ 86 h 218"/>
                <a:gd name="T22" fmla="*/ 57 w 398"/>
                <a:gd name="T23" fmla="*/ 79 h 218"/>
                <a:gd name="T24" fmla="*/ 73 w 398"/>
                <a:gd name="T25" fmla="*/ 77 h 218"/>
                <a:gd name="T26" fmla="*/ 75 w 398"/>
                <a:gd name="T27" fmla="*/ 47 h 218"/>
                <a:gd name="T28" fmla="*/ 85 w 398"/>
                <a:gd name="T29" fmla="*/ 24 h 218"/>
                <a:gd name="T30" fmla="*/ 111 w 398"/>
                <a:gd name="T31" fmla="*/ 5 h 218"/>
                <a:gd name="T32" fmla="*/ 126 w 398"/>
                <a:gd name="T33" fmla="*/ 0 h 218"/>
                <a:gd name="T34" fmla="*/ 150 w 398"/>
                <a:gd name="T35" fmla="*/ 2 h 218"/>
                <a:gd name="T36" fmla="*/ 171 w 398"/>
                <a:gd name="T37" fmla="*/ 10 h 218"/>
                <a:gd name="T38" fmla="*/ 183 w 398"/>
                <a:gd name="T39" fmla="*/ 23 h 218"/>
                <a:gd name="T40" fmla="*/ 195 w 398"/>
                <a:gd name="T41" fmla="*/ 36 h 218"/>
                <a:gd name="T42" fmla="*/ 197 w 398"/>
                <a:gd name="T43" fmla="*/ 35 h 218"/>
                <a:gd name="T44" fmla="*/ 200 w 398"/>
                <a:gd name="T45" fmla="*/ 34 h 218"/>
                <a:gd name="T46" fmla="*/ 204 w 398"/>
                <a:gd name="T47" fmla="*/ 32 h 218"/>
                <a:gd name="T48" fmla="*/ 207 w 398"/>
                <a:gd name="T49" fmla="*/ 31 h 218"/>
                <a:gd name="T50" fmla="*/ 212 w 398"/>
                <a:gd name="T51" fmla="*/ 31 h 218"/>
                <a:gd name="T52" fmla="*/ 216 w 398"/>
                <a:gd name="T53" fmla="*/ 31 h 218"/>
                <a:gd name="T54" fmla="*/ 220 w 398"/>
                <a:gd name="T55" fmla="*/ 32 h 218"/>
                <a:gd name="T56" fmla="*/ 221 w 398"/>
                <a:gd name="T57" fmla="*/ 33 h 218"/>
                <a:gd name="T58" fmla="*/ 223 w 398"/>
                <a:gd name="T59" fmla="*/ 34 h 218"/>
                <a:gd name="T60" fmla="*/ 225 w 398"/>
                <a:gd name="T61" fmla="*/ 36 h 218"/>
                <a:gd name="T62" fmla="*/ 226 w 398"/>
                <a:gd name="T63" fmla="*/ 37 h 218"/>
                <a:gd name="T64" fmla="*/ 227 w 398"/>
                <a:gd name="T65" fmla="*/ 39 h 218"/>
                <a:gd name="T66" fmla="*/ 229 w 398"/>
                <a:gd name="T67" fmla="*/ 40 h 218"/>
                <a:gd name="T68" fmla="*/ 231 w 398"/>
                <a:gd name="T69" fmla="*/ 43 h 218"/>
                <a:gd name="T70" fmla="*/ 233 w 398"/>
                <a:gd name="T71" fmla="*/ 48 h 218"/>
                <a:gd name="T72" fmla="*/ 234 w 398"/>
                <a:gd name="T73" fmla="*/ 51 h 218"/>
                <a:gd name="T74" fmla="*/ 250 w 398"/>
                <a:gd name="T75" fmla="*/ 37 h 218"/>
                <a:gd name="T76" fmla="*/ 272 w 398"/>
                <a:gd name="T77" fmla="*/ 34 h 218"/>
                <a:gd name="T78" fmla="*/ 290 w 398"/>
                <a:gd name="T79" fmla="*/ 41 h 218"/>
                <a:gd name="T80" fmla="*/ 310 w 398"/>
                <a:gd name="T81" fmla="*/ 53 h 218"/>
                <a:gd name="T82" fmla="*/ 315 w 398"/>
                <a:gd name="T83" fmla="*/ 79 h 218"/>
                <a:gd name="T84" fmla="*/ 315 w 398"/>
                <a:gd name="T85" fmla="*/ 86 h 218"/>
                <a:gd name="T86" fmla="*/ 342 w 398"/>
                <a:gd name="T87" fmla="*/ 79 h 218"/>
                <a:gd name="T88" fmla="*/ 364 w 398"/>
                <a:gd name="T89" fmla="*/ 85 h 218"/>
                <a:gd name="T90" fmla="*/ 376 w 398"/>
                <a:gd name="T91" fmla="*/ 100 h 218"/>
                <a:gd name="T92" fmla="*/ 382 w 398"/>
                <a:gd name="T93" fmla="*/ 117 h 218"/>
                <a:gd name="T94" fmla="*/ 379 w 398"/>
                <a:gd name="T95" fmla="*/ 135 h 218"/>
                <a:gd name="T96" fmla="*/ 372 w 398"/>
                <a:gd name="T97" fmla="*/ 149 h 218"/>
                <a:gd name="T98" fmla="*/ 389 w 398"/>
                <a:gd name="T99" fmla="*/ 151 h 218"/>
                <a:gd name="T100" fmla="*/ 396 w 398"/>
                <a:gd name="T101" fmla="*/ 159 h 218"/>
                <a:gd name="T102" fmla="*/ 398 w 398"/>
                <a:gd name="T103" fmla="*/ 169 h 218"/>
                <a:gd name="T104" fmla="*/ 396 w 398"/>
                <a:gd name="T105" fmla="*/ 177 h 218"/>
                <a:gd name="T106" fmla="*/ 385 w 398"/>
                <a:gd name="T107" fmla="*/ 185 h 218"/>
                <a:gd name="T108" fmla="*/ 361 w 398"/>
                <a:gd name="T109" fmla="*/ 193 h 218"/>
                <a:gd name="T110" fmla="*/ 26 w 398"/>
                <a:gd name="T111" fmla="*/ 218 h 218"/>
                <a:gd name="T112" fmla="*/ 26 w 398"/>
                <a:gd name="T113" fmla="*/ 218 h 21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98" h="218">
                  <a:moveTo>
                    <a:pt x="26" y="218"/>
                  </a:moveTo>
                  <a:lnTo>
                    <a:pt x="14" y="204"/>
                  </a:lnTo>
                  <a:lnTo>
                    <a:pt x="4" y="184"/>
                  </a:lnTo>
                  <a:lnTo>
                    <a:pt x="0" y="164"/>
                  </a:lnTo>
                  <a:lnTo>
                    <a:pt x="1" y="147"/>
                  </a:lnTo>
                  <a:lnTo>
                    <a:pt x="5" y="132"/>
                  </a:lnTo>
                  <a:lnTo>
                    <a:pt x="19" y="118"/>
                  </a:lnTo>
                  <a:lnTo>
                    <a:pt x="38" y="113"/>
                  </a:lnTo>
                  <a:lnTo>
                    <a:pt x="46" y="113"/>
                  </a:lnTo>
                  <a:lnTo>
                    <a:pt x="43" y="101"/>
                  </a:lnTo>
                  <a:lnTo>
                    <a:pt x="49" y="86"/>
                  </a:lnTo>
                  <a:lnTo>
                    <a:pt x="57" y="79"/>
                  </a:lnTo>
                  <a:lnTo>
                    <a:pt x="73" y="77"/>
                  </a:lnTo>
                  <a:lnTo>
                    <a:pt x="75" y="47"/>
                  </a:lnTo>
                  <a:lnTo>
                    <a:pt x="85" y="24"/>
                  </a:lnTo>
                  <a:lnTo>
                    <a:pt x="111" y="5"/>
                  </a:lnTo>
                  <a:lnTo>
                    <a:pt x="126" y="0"/>
                  </a:lnTo>
                  <a:lnTo>
                    <a:pt x="150" y="2"/>
                  </a:lnTo>
                  <a:lnTo>
                    <a:pt x="171" y="10"/>
                  </a:lnTo>
                  <a:lnTo>
                    <a:pt x="183" y="23"/>
                  </a:lnTo>
                  <a:lnTo>
                    <a:pt x="195" y="36"/>
                  </a:lnTo>
                  <a:lnTo>
                    <a:pt x="197" y="35"/>
                  </a:lnTo>
                  <a:lnTo>
                    <a:pt x="200" y="34"/>
                  </a:lnTo>
                  <a:lnTo>
                    <a:pt x="204" y="32"/>
                  </a:lnTo>
                  <a:lnTo>
                    <a:pt x="207" y="31"/>
                  </a:lnTo>
                  <a:lnTo>
                    <a:pt x="212" y="31"/>
                  </a:lnTo>
                  <a:lnTo>
                    <a:pt x="216" y="31"/>
                  </a:lnTo>
                  <a:lnTo>
                    <a:pt x="220" y="32"/>
                  </a:lnTo>
                  <a:lnTo>
                    <a:pt x="221" y="33"/>
                  </a:lnTo>
                  <a:lnTo>
                    <a:pt x="223" y="34"/>
                  </a:lnTo>
                  <a:lnTo>
                    <a:pt x="225" y="36"/>
                  </a:lnTo>
                  <a:lnTo>
                    <a:pt x="226" y="37"/>
                  </a:lnTo>
                  <a:lnTo>
                    <a:pt x="227" y="39"/>
                  </a:lnTo>
                  <a:lnTo>
                    <a:pt x="229" y="40"/>
                  </a:lnTo>
                  <a:lnTo>
                    <a:pt x="231" y="43"/>
                  </a:lnTo>
                  <a:lnTo>
                    <a:pt x="233" y="48"/>
                  </a:lnTo>
                  <a:lnTo>
                    <a:pt x="234" y="51"/>
                  </a:lnTo>
                  <a:lnTo>
                    <a:pt x="250" y="37"/>
                  </a:lnTo>
                  <a:lnTo>
                    <a:pt x="272" y="34"/>
                  </a:lnTo>
                  <a:lnTo>
                    <a:pt x="290" y="41"/>
                  </a:lnTo>
                  <a:lnTo>
                    <a:pt x="310" y="53"/>
                  </a:lnTo>
                  <a:lnTo>
                    <a:pt x="315" y="79"/>
                  </a:lnTo>
                  <a:lnTo>
                    <a:pt x="315" y="86"/>
                  </a:lnTo>
                  <a:lnTo>
                    <a:pt x="342" y="79"/>
                  </a:lnTo>
                  <a:lnTo>
                    <a:pt x="364" y="85"/>
                  </a:lnTo>
                  <a:lnTo>
                    <a:pt x="376" y="100"/>
                  </a:lnTo>
                  <a:lnTo>
                    <a:pt x="382" y="117"/>
                  </a:lnTo>
                  <a:lnTo>
                    <a:pt x="379" y="135"/>
                  </a:lnTo>
                  <a:lnTo>
                    <a:pt x="372" y="149"/>
                  </a:lnTo>
                  <a:lnTo>
                    <a:pt x="389" y="151"/>
                  </a:lnTo>
                  <a:lnTo>
                    <a:pt x="396" y="159"/>
                  </a:lnTo>
                  <a:lnTo>
                    <a:pt x="398" y="169"/>
                  </a:lnTo>
                  <a:lnTo>
                    <a:pt x="396" y="177"/>
                  </a:lnTo>
                  <a:lnTo>
                    <a:pt x="385" y="185"/>
                  </a:lnTo>
                  <a:lnTo>
                    <a:pt x="361" y="193"/>
                  </a:lnTo>
                  <a:lnTo>
                    <a:pt x="26" y="218"/>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82" name="Freeform 312"/>
            <p:cNvSpPr>
              <a:spLocks/>
            </p:cNvSpPr>
            <p:nvPr/>
          </p:nvSpPr>
          <p:spPr bwMode="auto">
            <a:xfrm>
              <a:off x="2900" y="3296"/>
              <a:ext cx="345" cy="243"/>
            </a:xfrm>
            <a:custGeom>
              <a:avLst/>
              <a:gdLst>
                <a:gd name="T0" fmla="*/ 0 w 345"/>
                <a:gd name="T1" fmla="*/ 150 h 243"/>
                <a:gd name="T2" fmla="*/ 5 w 345"/>
                <a:gd name="T3" fmla="*/ 158 h 243"/>
                <a:gd name="T4" fmla="*/ 5 w 345"/>
                <a:gd name="T5" fmla="*/ 212 h 243"/>
                <a:gd name="T6" fmla="*/ 2 w 345"/>
                <a:gd name="T7" fmla="*/ 232 h 243"/>
                <a:gd name="T8" fmla="*/ 10 w 345"/>
                <a:gd name="T9" fmla="*/ 237 h 243"/>
                <a:gd name="T10" fmla="*/ 336 w 345"/>
                <a:gd name="T11" fmla="*/ 243 h 243"/>
                <a:gd name="T12" fmla="*/ 337 w 345"/>
                <a:gd name="T13" fmla="*/ 136 h 243"/>
                <a:gd name="T14" fmla="*/ 345 w 345"/>
                <a:gd name="T15" fmla="*/ 130 h 243"/>
                <a:gd name="T16" fmla="*/ 334 w 345"/>
                <a:gd name="T17" fmla="*/ 122 h 243"/>
                <a:gd name="T18" fmla="*/ 331 w 345"/>
                <a:gd name="T19" fmla="*/ 109 h 243"/>
                <a:gd name="T20" fmla="*/ 337 w 345"/>
                <a:gd name="T21" fmla="*/ 108 h 243"/>
                <a:gd name="T22" fmla="*/ 213 w 345"/>
                <a:gd name="T23" fmla="*/ 16 h 243"/>
                <a:gd name="T24" fmla="*/ 212 w 345"/>
                <a:gd name="T25" fmla="*/ 16 h 243"/>
                <a:gd name="T26" fmla="*/ 210 w 345"/>
                <a:gd name="T27" fmla="*/ 15 h 243"/>
                <a:gd name="T28" fmla="*/ 208 w 345"/>
                <a:gd name="T29" fmla="*/ 14 h 243"/>
                <a:gd name="T30" fmla="*/ 206 w 345"/>
                <a:gd name="T31" fmla="*/ 12 h 243"/>
                <a:gd name="T32" fmla="*/ 204 w 345"/>
                <a:gd name="T33" fmla="*/ 11 h 243"/>
                <a:gd name="T34" fmla="*/ 201 w 345"/>
                <a:gd name="T35" fmla="*/ 9 h 243"/>
                <a:gd name="T36" fmla="*/ 198 w 345"/>
                <a:gd name="T37" fmla="*/ 8 h 243"/>
                <a:gd name="T38" fmla="*/ 194 w 345"/>
                <a:gd name="T39" fmla="*/ 6 h 243"/>
                <a:gd name="T40" fmla="*/ 190 w 345"/>
                <a:gd name="T41" fmla="*/ 5 h 243"/>
                <a:gd name="T42" fmla="*/ 186 w 345"/>
                <a:gd name="T43" fmla="*/ 3 h 243"/>
                <a:gd name="T44" fmla="*/ 182 w 345"/>
                <a:gd name="T45" fmla="*/ 2 h 243"/>
                <a:gd name="T46" fmla="*/ 177 w 345"/>
                <a:gd name="T47" fmla="*/ 1 h 243"/>
                <a:gd name="T48" fmla="*/ 173 w 345"/>
                <a:gd name="T49" fmla="*/ 0 h 243"/>
                <a:gd name="T50" fmla="*/ 163 w 345"/>
                <a:gd name="T51" fmla="*/ 0 h 243"/>
                <a:gd name="T52" fmla="*/ 154 w 345"/>
                <a:gd name="T53" fmla="*/ 1 h 243"/>
                <a:gd name="T54" fmla="*/ 146 w 345"/>
                <a:gd name="T55" fmla="*/ 3 h 243"/>
                <a:gd name="T56" fmla="*/ 142 w 345"/>
                <a:gd name="T57" fmla="*/ 4 h 243"/>
                <a:gd name="T58" fmla="*/ 139 w 345"/>
                <a:gd name="T59" fmla="*/ 5 h 243"/>
                <a:gd name="T60" fmla="*/ 136 w 345"/>
                <a:gd name="T61" fmla="*/ 7 h 243"/>
                <a:gd name="T62" fmla="*/ 133 w 345"/>
                <a:gd name="T63" fmla="*/ 8 h 243"/>
                <a:gd name="T64" fmla="*/ 131 w 345"/>
                <a:gd name="T65" fmla="*/ 10 h 243"/>
                <a:gd name="T66" fmla="*/ 129 w 345"/>
                <a:gd name="T67" fmla="*/ 11 h 243"/>
                <a:gd name="T68" fmla="*/ 127 w 345"/>
                <a:gd name="T69" fmla="*/ 12 h 243"/>
                <a:gd name="T70" fmla="*/ 126 w 345"/>
                <a:gd name="T71" fmla="*/ 13 h 243"/>
                <a:gd name="T72" fmla="*/ 124 w 345"/>
                <a:gd name="T73" fmla="*/ 15 h 243"/>
                <a:gd name="T74" fmla="*/ 124 w 345"/>
                <a:gd name="T75" fmla="*/ 16 h 243"/>
                <a:gd name="T76" fmla="*/ 86 w 345"/>
                <a:gd name="T77" fmla="*/ 47 h 243"/>
                <a:gd name="T78" fmla="*/ 91 w 345"/>
                <a:gd name="T79" fmla="*/ 50 h 243"/>
                <a:gd name="T80" fmla="*/ 90 w 345"/>
                <a:gd name="T81" fmla="*/ 58 h 243"/>
                <a:gd name="T82" fmla="*/ 77 w 345"/>
                <a:gd name="T83" fmla="*/ 70 h 243"/>
                <a:gd name="T84" fmla="*/ 77 w 345"/>
                <a:gd name="T85" fmla="*/ 75 h 243"/>
                <a:gd name="T86" fmla="*/ 96 w 345"/>
                <a:gd name="T87" fmla="*/ 75 h 243"/>
                <a:gd name="T88" fmla="*/ 95 w 345"/>
                <a:gd name="T89" fmla="*/ 98 h 243"/>
                <a:gd name="T90" fmla="*/ 87 w 345"/>
                <a:gd name="T91" fmla="*/ 109 h 243"/>
                <a:gd name="T92" fmla="*/ 0 w 345"/>
                <a:gd name="T93" fmla="*/ 150 h 243"/>
                <a:gd name="T94" fmla="*/ 0 w 345"/>
                <a:gd name="T95" fmla="*/ 150 h 24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45" h="243">
                  <a:moveTo>
                    <a:pt x="0" y="150"/>
                  </a:moveTo>
                  <a:lnTo>
                    <a:pt x="5" y="158"/>
                  </a:lnTo>
                  <a:lnTo>
                    <a:pt x="5" y="212"/>
                  </a:lnTo>
                  <a:lnTo>
                    <a:pt x="2" y="232"/>
                  </a:lnTo>
                  <a:lnTo>
                    <a:pt x="10" y="237"/>
                  </a:lnTo>
                  <a:lnTo>
                    <a:pt x="336" y="243"/>
                  </a:lnTo>
                  <a:lnTo>
                    <a:pt x="337" y="136"/>
                  </a:lnTo>
                  <a:lnTo>
                    <a:pt x="345" y="130"/>
                  </a:lnTo>
                  <a:lnTo>
                    <a:pt x="334" y="122"/>
                  </a:lnTo>
                  <a:lnTo>
                    <a:pt x="331" y="109"/>
                  </a:lnTo>
                  <a:lnTo>
                    <a:pt x="337" y="108"/>
                  </a:lnTo>
                  <a:lnTo>
                    <a:pt x="213" y="16"/>
                  </a:lnTo>
                  <a:lnTo>
                    <a:pt x="212" y="16"/>
                  </a:lnTo>
                  <a:lnTo>
                    <a:pt x="210" y="15"/>
                  </a:lnTo>
                  <a:lnTo>
                    <a:pt x="208" y="14"/>
                  </a:lnTo>
                  <a:lnTo>
                    <a:pt x="206" y="12"/>
                  </a:lnTo>
                  <a:lnTo>
                    <a:pt x="204" y="11"/>
                  </a:lnTo>
                  <a:lnTo>
                    <a:pt x="201" y="9"/>
                  </a:lnTo>
                  <a:lnTo>
                    <a:pt x="198" y="8"/>
                  </a:lnTo>
                  <a:lnTo>
                    <a:pt x="194" y="6"/>
                  </a:lnTo>
                  <a:lnTo>
                    <a:pt x="190" y="5"/>
                  </a:lnTo>
                  <a:lnTo>
                    <a:pt x="186" y="3"/>
                  </a:lnTo>
                  <a:lnTo>
                    <a:pt x="182" y="2"/>
                  </a:lnTo>
                  <a:lnTo>
                    <a:pt x="177" y="1"/>
                  </a:lnTo>
                  <a:lnTo>
                    <a:pt x="173" y="0"/>
                  </a:lnTo>
                  <a:lnTo>
                    <a:pt x="163" y="0"/>
                  </a:lnTo>
                  <a:lnTo>
                    <a:pt x="154" y="1"/>
                  </a:lnTo>
                  <a:lnTo>
                    <a:pt x="146" y="3"/>
                  </a:lnTo>
                  <a:lnTo>
                    <a:pt x="142" y="4"/>
                  </a:lnTo>
                  <a:lnTo>
                    <a:pt x="139" y="5"/>
                  </a:lnTo>
                  <a:lnTo>
                    <a:pt x="136" y="7"/>
                  </a:lnTo>
                  <a:lnTo>
                    <a:pt x="133" y="8"/>
                  </a:lnTo>
                  <a:lnTo>
                    <a:pt x="131" y="10"/>
                  </a:lnTo>
                  <a:lnTo>
                    <a:pt x="129" y="11"/>
                  </a:lnTo>
                  <a:lnTo>
                    <a:pt x="127" y="12"/>
                  </a:lnTo>
                  <a:lnTo>
                    <a:pt x="126" y="13"/>
                  </a:lnTo>
                  <a:lnTo>
                    <a:pt x="124" y="15"/>
                  </a:lnTo>
                  <a:lnTo>
                    <a:pt x="124" y="16"/>
                  </a:lnTo>
                  <a:lnTo>
                    <a:pt x="86" y="47"/>
                  </a:lnTo>
                  <a:lnTo>
                    <a:pt x="91" y="50"/>
                  </a:lnTo>
                  <a:lnTo>
                    <a:pt x="90" y="58"/>
                  </a:lnTo>
                  <a:lnTo>
                    <a:pt x="77" y="70"/>
                  </a:lnTo>
                  <a:lnTo>
                    <a:pt x="77" y="75"/>
                  </a:lnTo>
                  <a:lnTo>
                    <a:pt x="96" y="75"/>
                  </a:lnTo>
                  <a:lnTo>
                    <a:pt x="95" y="98"/>
                  </a:lnTo>
                  <a:lnTo>
                    <a:pt x="87" y="109"/>
                  </a:lnTo>
                  <a:lnTo>
                    <a:pt x="0" y="1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83" name="Freeform 313"/>
            <p:cNvSpPr>
              <a:spLocks/>
            </p:cNvSpPr>
            <p:nvPr/>
          </p:nvSpPr>
          <p:spPr bwMode="auto">
            <a:xfrm>
              <a:off x="3044" y="3342"/>
              <a:ext cx="41" cy="105"/>
            </a:xfrm>
            <a:custGeom>
              <a:avLst/>
              <a:gdLst>
                <a:gd name="T0" fmla="*/ 3 w 41"/>
                <a:gd name="T1" fmla="*/ 0 h 105"/>
                <a:gd name="T2" fmla="*/ 41 w 41"/>
                <a:gd name="T3" fmla="*/ 2 h 105"/>
                <a:gd name="T4" fmla="*/ 40 w 41"/>
                <a:gd name="T5" fmla="*/ 105 h 105"/>
                <a:gd name="T6" fmla="*/ 0 w 41"/>
                <a:gd name="T7" fmla="*/ 104 h 105"/>
                <a:gd name="T8" fmla="*/ 3 w 41"/>
                <a:gd name="T9" fmla="*/ 0 h 105"/>
                <a:gd name="T10" fmla="*/ 3 w 41"/>
                <a:gd name="T11" fmla="*/ 0 h 10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105">
                  <a:moveTo>
                    <a:pt x="3" y="0"/>
                  </a:moveTo>
                  <a:lnTo>
                    <a:pt x="41" y="2"/>
                  </a:lnTo>
                  <a:lnTo>
                    <a:pt x="40" y="105"/>
                  </a:lnTo>
                  <a:lnTo>
                    <a:pt x="0" y="104"/>
                  </a:lnTo>
                  <a:lnTo>
                    <a:pt x="3"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84" name="Freeform 314"/>
            <p:cNvSpPr>
              <a:spLocks/>
            </p:cNvSpPr>
            <p:nvPr/>
          </p:nvSpPr>
          <p:spPr bwMode="auto">
            <a:xfrm>
              <a:off x="3044" y="3307"/>
              <a:ext cx="47" cy="22"/>
            </a:xfrm>
            <a:custGeom>
              <a:avLst/>
              <a:gdLst>
                <a:gd name="T0" fmla="*/ 0 w 47"/>
                <a:gd name="T1" fmla="*/ 20 h 22"/>
                <a:gd name="T2" fmla="*/ 16 w 47"/>
                <a:gd name="T3" fmla="*/ 18 h 22"/>
                <a:gd name="T4" fmla="*/ 31 w 47"/>
                <a:gd name="T5" fmla="*/ 18 h 22"/>
                <a:gd name="T6" fmla="*/ 46 w 47"/>
                <a:gd name="T7" fmla="*/ 22 h 22"/>
                <a:gd name="T8" fmla="*/ 47 w 47"/>
                <a:gd name="T9" fmla="*/ 6 h 22"/>
                <a:gd name="T10" fmla="*/ 19 w 47"/>
                <a:gd name="T11" fmla="*/ 0 h 22"/>
                <a:gd name="T12" fmla="*/ 6 w 47"/>
                <a:gd name="T13" fmla="*/ 3 h 22"/>
                <a:gd name="T14" fmla="*/ 0 w 47"/>
                <a:gd name="T15" fmla="*/ 20 h 22"/>
                <a:gd name="T16" fmla="*/ 0 w 47"/>
                <a:gd name="T17" fmla="*/ 20 h 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7" h="22">
                  <a:moveTo>
                    <a:pt x="0" y="20"/>
                  </a:moveTo>
                  <a:lnTo>
                    <a:pt x="16" y="18"/>
                  </a:lnTo>
                  <a:lnTo>
                    <a:pt x="31" y="18"/>
                  </a:lnTo>
                  <a:lnTo>
                    <a:pt x="46" y="22"/>
                  </a:lnTo>
                  <a:lnTo>
                    <a:pt x="47" y="6"/>
                  </a:lnTo>
                  <a:lnTo>
                    <a:pt x="19" y="0"/>
                  </a:lnTo>
                  <a:lnTo>
                    <a:pt x="6" y="3"/>
                  </a:lnTo>
                  <a:lnTo>
                    <a:pt x="0" y="2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85" name="Freeform 315"/>
            <p:cNvSpPr>
              <a:spLocks/>
            </p:cNvSpPr>
            <p:nvPr/>
          </p:nvSpPr>
          <p:spPr bwMode="auto">
            <a:xfrm>
              <a:off x="2994" y="3308"/>
              <a:ext cx="64" cy="45"/>
            </a:xfrm>
            <a:custGeom>
              <a:avLst/>
              <a:gdLst>
                <a:gd name="T0" fmla="*/ 63 w 64"/>
                <a:gd name="T1" fmla="*/ 0 h 45"/>
                <a:gd name="T2" fmla="*/ 64 w 64"/>
                <a:gd name="T3" fmla="*/ 15 h 45"/>
                <a:gd name="T4" fmla="*/ 33 w 64"/>
                <a:gd name="T5" fmla="*/ 23 h 45"/>
                <a:gd name="T6" fmla="*/ 3 w 64"/>
                <a:gd name="T7" fmla="*/ 45 h 45"/>
                <a:gd name="T8" fmla="*/ 0 w 64"/>
                <a:gd name="T9" fmla="*/ 39 h 45"/>
                <a:gd name="T10" fmla="*/ 25 w 64"/>
                <a:gd name="T11" fmla="*/ 18 h 45"/>
                <a:gd name="T12" fmla="*/ 47 w 64"/>
                <a:gd name="T13" fmla="*/ 3 h 45"/>
                <a:gd name="T14" fmla="*/ 63 w 64"/>
                <a:gd name="T15" fmla="*/ 0 h 45"/>
                <a:gd name="T16" fmla="*/ 63 w 64"/>
                <a:gd name="T17" fmla="*/ 0 h 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 h="45">
                  <a:moveTo>
                    <a:pt x="63" y="0"/>
                  </a:moveTo>
                  <a:lnTo>
                    <a:pt x="64" y="15"/>
                  </a:lnTo>
                  <a:lnTo>
                    <a:pt x="33" y="23"/>
                  </a:lnTo>
                  <a:lnTo>
                    <a:pt x="3" y="45"/>
                  </a:lnTo>
                  <a:lnTo>
                    <a:pt x="0" y="39"/>
                  </a:lnTo>
                  <a:lnTo>
                    <a:pt x="25" y="18"/>
                  </a:lnTo>
                  <a:lnTo>
                    <a:pt x="47" y="3"/>
                  </a:lnTo>
                  <a:lnTo>
                    <a:pt x="63"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86" name="Freeform 316"/>
            <p:cNvSpPr>
              <a:spLocks/>
            </p:cNvSpPr>
            <p:nvPr/>
          </p:nvSpPr>
          <p:spPr bwMode="auto">
            <a:xfrm>
              <a:off x="3024" y="3368"/>
              <a:ext cx="8" cy="82"/>
            </a:xfrm>
            <a:custGeom>
              <a:avLst/>
              <a:gdLst>
                <a:gd name="T0" fmla="*/ 1 w 8"/>
                <a:gd name="T1" fmla="*/ 0 h 82"/>
                <a:gd name="T2" fmla="*/ 0 w 8"/>
                <a:gd name="T3" fmla="*/ 82 h 82"/>
                <a:gd name="T4" fmla="*/ 8 w 8"/>
                <a:gd name="T5" fmla="*/ 81 h 82"/>
                <a:gd name="T6" fmla="*/ 7 w 8"/>
                <a:gd name="T7" fmla="*/ 0 h 82"/>
                <a:gd name="T8" fmla="*/ 1 w 8"/>
                <a:gd name="T9" fmla="*/ 0 h 82"/>
                <a:gd name="T10" fmla="*/ 1 w 8"/>
                <a:gd name="T11" fmla="*/ 0 h 8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82">
                  <a:moveTo>
                    <a:pt x="1" y="0"/>
                  </a:moveTo>
                  <a:lnTo>
                    <a:pt x="0" y="82"/>
                  </a:lnTo>
                  <a:lnTo>
                    <a:pt x="8" y="81"/>
                  </a:lnTo>
                  <a:lnTo>
                    <a:pt x="7" y="0"/>
                  </a:lnTo>
                  <a:lnTo>
                    <a:pt x="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87" name="Freeform 317"/>
            <p:cNvSpPr>
              <a:spLocks/>
            </p:cNvSpPr>
            <p:nvPr/>
          </p:nvSpPr>
          <p:spPr bwMode="auto">
            <a:xfrm>
              <a:off x="3004" y="3383"/>
              <a:ext cx="8" cy="70"/>
            </a:xfrm>
            <a:custGeom>
              <a:avLst/>
              <a:gdLst>
                <a:gd name="T0" fmla="*/ 6 w 8"/>
                <a:gd name="T1" fmla="*/ 0 h 70"/>
                <a:gd name="T2" fmla="*/ 8 w 8"/>
                <a:gd name="T3" fmla="*/ 69 h 70"/>
                <a:gd name="T4" fmla="*/ 2 w 8"/>
                <a:gd name="T5" fmla="*/ 70 h 70"/>
                <a:gd name="T6" fmla="*/ 0 w 8"/>
                <a:gd name="T7" fmla="*/ 6 h 70"/>
                <a:gd name="T8" fmla="*/ 6 w 8"/>
                <a:gd name="T9" fmla="*/ 0 h 70"/>
                <a:gd name="T10" fmla="*/ 6 w 8"/>
                <a:gd name="T11" fmla="*/ 0 h 7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70">
                  <a:moveTo>
                    <a:pt x="6" y="0"/>
                  </a:moveTo>
                  <a:lnTo>
                    <a:pt x="8" y="69"/>
                  </a:lnTo>
                  <a:lnTo>
                    <a:pt x="2" y="70"/>
                  </a:lnTo>
                  <a:lnTo>
                    <a:pt x="0" y="6"/>
                  </a:lnTo>
                  <a:lnTo>
                    <a:pt x="6"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88" name="Freeform 318"/>
            <p:cNvSpPr>
              <a:spLocks/>
            </p:cNvSpPr>
            <p:nvPr/>
          </p:nvSpPr>
          <p:spPr bwMode="auto">
            <a:xfrm>
              <a:off x="2983" y="3409"/>
              <a:ext cx="63" cy="26"/>
            </a:xfrm>
            <a:custGeom>
              <a:avLst/>
              <a:gdLst>
                <a:gd name="T0" fmla="*/ 0 w 63"/>
                <a:gd name="T1" fmla="*/ 22 h 26"/>
                <a:gd name="T2" fmla="*/ 63 w 63"/>
                <a:gd name="T3" fmla="*/ 0 h 26"/>
                <a:gd name="T4" fmla="*/ 62 w 63"/>
                <a:gd name="T5" fmla="*/ 8 h 26"/>
                <a:gd name="T6" fmla="*/ 4 w 63"/>
                <a:gd name="T7" fmla="*/ 26 h 26"/>
                <a:gd name="T8" fmla="*/ 0 w 63"/>
                <a:gd name="T9" fmla="*/ 22 h 26"/>
                <a:gd name="T10" fmla="*/ 0 w 63"/>
                <a:gd name="T11" fmla="*/ 22 h 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 h="26">
                  <a:moveTo>
                    <a:pt x="0" y="22"/>
                  </a:moveTo>
                  <a:lnTo>
                    <a:pt x="63" y="0"/>
                  </a:lnTo>
                  <a:lnTo>
                    <a:pt x="62" y="8"/>
                  </a:lnTo>
                  <a:lnTo>
                    <a:pt x="4" y="26"/>
                  </a:lnTo>
                  <a:lnTo>
                    <a:pt x="0" y="2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89" name="Freeform 319"/>
            <p:cNvSpPr>
              <a:spLocks/>
            </p:cNvSpPr>
            <p:nvPr/>
          </p:nvSpPr>
          <p:spPr bwMode="auto">
            <a:xfrm>
              <a:off x="2992" y="3372"/>
              <a:ext cx="55" cy="33"/>
            </a:xfrm>
            <a:custGeom>
              <a:avLst/>
              <a:gdLst>
                <a:gd name="T0" fmla="*/ 0 w 55"/>
                <a:gd name="T1" fmla="*/ 33 h 33"/>
                <a:gd name="T2" fmla="*/ 55 w 55"/>
                <a:gd name="T3" fmla="*/ 7 h 33"/>
                <a:gd name="T4" fmla="*/ 55 w 55"/>
                <a:gd name="T5" fmla="*/ 0 h 33"/>
                <a:gd name="T6" fmla="*/ 1 w 55"/>
                <a:gd name="T7" fmla="*/ 23 h 33"/>
                <a:gd name="T8" fmla="*/ 0 w 55"/>
                <a:gd name="T9" fmla="*/ 33 h 33"/>
                <a:gd name="T10" fmla="*/ 0 w 55"/>
                <a:gd name="T11" fmla="*/ 33 h 3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 h="33">
                  <a:moveTo>
                    <a:pt x="0" y="33"/>
                  </a:moveTo>
                  <a:lnTo>
                    <a:pt x="55" y="7"/>
                  </a:lnTo>
                  <a:lnTo>
                    <a:pt x="55" y="0"/>
                  </a:lnTo>
                  <a:lnTo>
                    <a:pt x="1" y="23"/>
                  </a:lnTo>
                  <a:lnTo>
                    <a:pt x="0" y="3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90" name="Freeform 320"/>
            <p:cNvSpPr>
              <a:spLocks/>
            </p:cNvSpPr>
            <p:nvPr/>
          </p:nvSpPr>
          <p:spPr bwMode="auto">
            <a:xfrm>
              <a:off x="2976" y="3454"/>
              <a:ext cx="78" cy="30"/>
            </a:xfrm>
            <a:custGeom>
              <a:avLst/>
              <a:gdLst>
                <a:gd name="T0" fmla="*/ 0 w 78"/>
                <a:gd name="T1" fmla="*/ 11 h 30"/>
                <a:gd name="T2" fmla="*/ 54 w 78"/>
                <a:gd name="T3" fmla="*/ 0 h 30"/>
                <a:gd name="T4" fmla="*/ 77 w 78"/>
                <a:gd name="T5" fmla="*/ 0 h 30"/>
                <a:gd name="T6" fmla="*/ 78 w 78"/>
                <a:gd name="T7" fmla="*/ 25 h 30"/>
                <a:gd name="T8" fmla="*/ 44 w 78"/>
                <a:gd name="T9" fmla="*/ 24 h 30"/>
                <a:gd name="T10" fmla="*/ 2 w 78"/>
                <a:gd name="T11" fmla="*/ 30 h 30"/>
                <a:gd name="T12" fmla="*/ 0 w 78"/>
                <a:gd name="T13" fmla="*/ 11 h 30"/>
                <a:gd name="T14" fmla="*/ 0 w 78"/>
                <a:gd name="T15" fmla="*/ 11 h 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8" h="30">
                  <a:moveTo>
                    <a:pt x="0" y="11"/>
                  </a:moveTo>
                  <a:lnTo>
                    <a:pt x="54" y="0"/>
                  </a:lnTo>
                  <a:lnTo>
                    <a:pt x="77" y="0"/>
                  </a:lnTo>
                  <a:lnTo>
                    <a:pt x="78" y="25"/>
                  </a:lnTo>
                  <a:lnTo>
                    <a:pt x="44" y="24"/>
                  </a:lnTo>
                  <a:lnTo>
                    <a:pt x="2" y="30"/>
                  </a:lnTo>
                  <a:lnTo>
                    <a:pt x="0" y="11"/>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91" name="Freeform 321"/>
            <p:cNvSpPr>
              <a:spLocks/>
            </p:cNvSpPr>
            <p:nvPr/>
          </p:nvSpPr>
          <p:spPr bwMode="auto">
            <a:xfrm>
              <a:off x="2977" y="3484"/>
              <a:ext cx="82" cy="14"/>
            </a:xfrm>
            <a:custGeom>
              <a:avLst/>
              <a:gdLst>
                <a:gd name="T0" fmla="*/ 0 w 82"/>
                <a:gd name="T1" fmla="*/ 6 h 14"/>
                <a:gd name="T2" fmla="*/ 0 w 82"/>
                <a:gd name="T3" fmla="*/ 14 h 14"/>
                <a:gd name="T4" fmla="*/ 65 w 82"/>
                <a:gd name="T5" fmla="*/ 10 h 14"/>
                <a:gd name="T6" fmla="*/ 82 w 82"/>
                <a:gd name="T7" fmla="*/ 11 h 14"/>
                <a:gd name="T8" fmla="*/ 80 w 82"/>
                <a:gd name="T9" fmla="*/ 2 h 14"/>
                <a:gd name="T10" fmla="*/ 43 w 82"/>
                <a:gd name="T11" fmla="*/ 0 h 14"/>
                <a:gd name="T12" fmla="*/ 0 w 82"/>
                <a:gd name="T13" fmla="*/ 6 h 14"/>
                <a:gd name="T14" fmla="*/ 0 w 82"/>
                <a:gd name="T15" fmla="*/ 6 h 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2" h="14">
                  <a:moveTo>
                    <a:pt x="0" y="6"/>
                  </a:moveTo>
                  <a:lnTo>
                    <a:pt x="0" y="14"/>
                  </a:lnTo>
                  <a:lnTo>
                    <a:pt x="65" y="10"/>
                  </a:lnTo>
                  <a:lnTo>
                    <a:pt x="82" y="11"/>
                  </a:lnTo>
                  <a:lnTo>
                    <a:pt x="80" y="2"/>
                  </a:lnTo>
                  <a:lnTo>
                    <a:pt x="43" y="0"/>
                  </a:lnTo>
                  <a:lnTo>
                    <a:pt x="0" y="6"/>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92" name="Freeform 322"/>
            <p:cNvSpPr>
              <a:spLocks/>
            </p:cNvSpPr>
            <p:nvPr/>
          </p:nvSpPr>
          <p:spPr bwMode="auto">
            <a:xfrm>
              <a:off x="2907" y="3463"/>
              <a:ext cx="7" cy="44"/>
            </a:xfrm>
            <a:custGeom>
              <a:avLst/>
              <a:gdLst>
                <a:gd name="T0" fmla="*/ 7 w 7"/>
                <a:gd name="T1" fmla="*/ 0 h 44"/>
                <a:gd name="T2" fmla="*/ 7 w 7"/>
                <a:gd name="T3" fmla="*/ 44 h 44"/>
                <a:gd name="T4" fmla="*/ 0 w 7"/>
                <a:gd name="T5" fmla="*/ 44 h 44"/>
                <a:gd name="T6" fmla="*/ 0 w 7"/>
                <a:gd name="T7" fmla="*/ 3 h 44"/>
                <a:gd name="T8" fmla="*/ 7 w 7"/>
                <a:gd name="T9" fmla="*/ 0 h 44"/>
                <a:gd name="T10" fmla="*/ 7 w 7"/>
                <a:gd name="T11" fmla="*/ 0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 h="44">
                  <a:moveTo>
                    <a:pt x="7" y="0"/>
                  </a:moveTo>
                  <a:lnTo>
                    <a:pt x="7" y="44"/>
                  </a:lnTo>
                  <a:lnTo>
                    <a:pt x="0" y="44"/>
                  </a:lnTo>
                  <a:lnTo>
                    <a:pt x="0" y="3"/>
                  </a:lnTo>
                  <a:lnTo>
                    <a:pt x="7"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93" name="Freeform 323"/>
            <p:cNvSpPr>
              <a:spLocks/>
            </p:cNvSpPr>
            <p:nvPr/>
          </p:nvSpPr>
          <p:spPr bwMode="auto">
            <a:xfrm>
              <a:off x="2917" y="3456"/>
              <a:ext cx="8" cy="54"/>
            </a:xfrm>
            <a:custGeom>
              <a:avLst/>
              <a:gdLst>
                <a:gd name="T0" fmla="*/ 1 w 8"/>
                <a:gd name="T1" fmla="*/ 5 h 54"/>
                <a:gd name="T2" fmla="*/ 0 w 8"/>
                <a:gd name="T3" fmla="*/ 54 h 54"/>
                <a:gd name="T4" fmla="*/ 8 w 8"/>
                <a:gd name="T5" fmla="*/ 51 h 54"/>
                <a:gd name="T6" fmla="*/ 7 w 8"/>
                <a:gd name="T7" fmla="*/ 0 h 54"/>
                <a:gd name="T8" fmla="*/ 1 w 8"/>
                <a:gd name="T9" fmla="*/ 5 h 54"/>
                <a:gd name="T10" fmla="*/ 1 w 8"/>
                <a:gd name="T11" fmla="*/ 5 h 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54">
                  <a:moveTo>
                    <a:pt x="1" y="5"/>
                  </a:moveTo>
                  <a:lnTo>
                    <a:pt x="0" y="54"/>
                  </a:lnTo>
                  <a:lnTo>
                    <a:pt x="8" y="51"/>
                  </a:lnTo>
                  <a:lnTo>
                    <a:pt x="7" y="0"/>
                  </a:lnTo>
                  <a:lnTo>
                    <a:pt x="1" y="5"/>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94" name="Freeform 324"/>
            <p:cNvSpPr>
              <a:spLocks/>
            </p:cNvSpPr>
            <p:nvPr/>
          </p:nvSpPr>
          <p:spPr bwMode="auto">
            <a:xfrm>
              <a:off x="2927" y="3456"/>
              <a:ext cx="8" cy="50"/>
            </a:xfrm>
            <a:custGeom>
              <a:avLst/>
              <a:gdLst>
                <a:gd name="T0" fmla="*/ 0 w 8"/>
                <a:gd name="T1" fmla="*/ 0 h 50"/>
                <a:gd name="T2" fmla="*/ 2 w 8"/>
                <a:gd name="T3" fmla="*/ 50 h 50"/>
                <a:gd name="T4" fmla="*/ 8 w 8"/>
                <a:gd name="T5" fmla="*/ 49 h 50"/>
                <a:gd name="T6" fmla="*/ 7 w 8"/>
                <a:gd name="T7" fmla="*/ 2 h 50"/>
                <a:gd name="T8" fmla="*/ 0 w 8"/>
                <a:gd name="T9" fmla="*/ 0 h 50"/>
                <a:gd name="T10" fmla="*/ 0 w 8"/>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50">
                  <a:moveTo>
                    <a:pt x="0" y="0"/>
                  </a:moveTo>
                  <a:lnTo>
                    <a:pt x="2" y="50"/>
                  </a:lnTo>
                  <a:lnTo>
                    <a:pt x="8" y="49"/>
                  </a:lnTo>
                  <a:lnTo>
                    <a:pt x="7" y="2"/>
                  </a:lnTo>
                  <a:lnTo>
                    <a:pt x="0"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95" name="Freeform 325"/>
            <p:cNvSpPr>
              <a:spLocks/>
            </p:cNvSpPr>
            <p:nvPr/>
          </p:nvSpPr>
          <p:spPr bwMode="auto">
            <a:xfrm>
              <a:off x="2937" y="3452"/>
              <a:ext cx="7" cy="50"/>
            </a:xfrm>
            <a:custGeom>
              <a:avLst/>
              <a:gdLst>
                <a:gd name="T0" fmla="*/ 0 w 7"/>
                <a:gd name="T1" fmla="*/ 3 h 50"/>
                <a:gd name="T2" fmla="*/ 1 w 7"/>
                <a:gd name="T3" fmla="*/ 50 h 50"/>
                <a:gd name="T4" fmla="*/ 7 w 7"/>
                <a:gd name="T5" fmla="*/ 49 h 50"/>
                <a:gd name="T6" fmla="*/ 7 w 7"/>
                <a:gd name="T7" fmla="*/ 0 h 50"/>
                <a:gd name="T8" fmla="*/ 0 w 7"/>
                <a:gd name="T9" fmla="*/ 3 h 50"/>
                <a:gd name="T10" fmla="*/ 0 w 7"/>
                <a:gd name="T11" fmla="*/ 3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 h="50">
                  <a:moveTo>
                    <a:pt x="0" y="3"/>
                  </a:moveTo>
                  <a:lnTo>
                    <a:pt x="1" y="50"/>
                  </a:lnTo>
                  <a:lnTo>
                    <a:pt x="7" y="49"/>
                  </a:lnTo>
                  <a:lnTo>
                    <a:pt x="7" y="0"/>
                  </a:lnTo>
                  <a:lnTo>
                    <a:pt x="0" y="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96" name="Freeform 326"/>
            <p:cNvSpPr>
              <a:spLocks/>
            </p:cNvSpPr>
            <p:nvPr/>
          </p:nvSpPr>
          <p:spPr bwMode="auto">
            <a:xfrm>
              <a:off x="2948" y="3448"/>
              <a:ext cx="6" cy="53"/>
            </a:xfrm>
            <a:custGeom>
              <a:avLst/>
              <a:gdLst>
                <a:gd name="T0" fmla="*/ 0 w 6"/>
                <a:gd name="T1" fmla="*/ 3 h 53"/>
                <a:gd name="T2" fmla="*/ 1 w 6"/>
                <a:gd name="T3" fmla="*/ 53 h 53"/>
                <a:gd name="T4" fmla="*/ 6 w 6"/>
                <a:gd name="T5" fmla="*/ 53 h 53"/>
                <a:gd name="T6" fmla="*/ 5 w 6"/>
                <a:gd name="T7" fmla="*/ 0 h 53"/>
                <a:gd name="T8" fmla="*/ 0 w 6"/>
                <a:gd name="T9" fmla="*/ 3 h 53"/>
                <a:gd name="T10" fmla="*/ 0 w 6"/>
                <a:gd name="T11" fmla="*/ 3 h 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 h="53">
                  <a:moveTo>
                    <a:pt x="0" y="3"/>
                  </a:moveTo>
                  <a:lnTo>
                    <a:pt x="1" y="53"/>
                  </a:lnTo>
                  <a:lnTo>
                    <a:pt x="6" y="53"/>
                  </a:lnTo>
                  <a:lnTo>
                    <a:pt x="5" y="0"/>
                  </a:lnTo>
                  <a:lnTo>
                    <a:pt x="0" y="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97" name="Freeform 327"/>
            <p:cNvSpPr>
              <a:spLocks/>
            </p:cNvSpPr>
            <p:nvPr/>
          </p:nvSpPr>
          <p:spPr bwMode="auto">
            <a:xfrm>
              <a:off x="2959" y="3446"/>
              <a:ext cx="6" cy="55"/>
            </a:xfrm>
            <a:custGeom>
              <a:avLst/>
              <a:gdLst>
                <a:gd name="T0" fmla="*/ 0 w 6"/>
                <a:gd name="T1" fmla="*/ 2 h 55"/>
                <a:gd name="T2" fmla="*/ 0 w 6"/>
                <a:gd name="T3" fmla="*/ 55 h 55"/>
                <a:gd name="T4" fmla="*/ 6 w 6"/>
                <a:gd name="T5" fmla="*/ 54 h 55"/>
                <a:gd name="T6" fmla="*/ 5 w 6"/>
                <a:gd name="T7" fmla="*/ 0 h 55"/>
                <a:gd name="T8" fmla="*/ 0 w 6"/>
                <a:gd name="T9" fmla="*/ 2 h 55"/>
                <a:gd name="T10" fmla="*/ 0 w 6"/>
                <a:gd name="T11" fmla="*/ 2 h 5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 h="55">
                  <a:moveTo>
                    <a:pt x="0" y="2"/>
                  </a:moveTo>
                  <a:lnTo>
                    <a:pt x="0" y="55"/>
                  </a:lnTo>
                  <a:lnTo>
                    <a:pt x="6" y="54"/>
                  </a:lnTo>
                  <a:lnTo>
                    <a:pt x="5" y="0"/>
                  </a:lnTo>
                  <a:lnTo>
                    <a:pt x="0" y="2"/>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98" name="Freeform 328"/>
            <p:cNvSpPr>
              <a:spLocks/>
            </p:cNvSpPr>
            <p:nvPr/>
          </p:nvSpPr>
          <p:spPr bwMode="auto">
            <a:xfrm>
              <a:off x="2905" y="3472"/>
              <a:ext cx="66" cy="20"/>
            </a:xfrm>
            <a:custGeom>
              <a:avLst/>
              <a:gdLst>
                <a:gd name="T0" fmla="*/ 0 w 66"/>
                <a:gd name="T1" fmla="*/ 12 h 20"/>
                <a:gd name="T2" fmla="*/ 66 w 66"/>
                <a:gd name="T3" fmla="*/ 0 h 20"/>
                <a:gd name="T4" fmla="*/ 66 w 66"/>
                <a:gd name="T5" fmla="*/ 6 h 20"/>
                <a:gd name="T6" fmla="*/ 0 w 66"/>
                <a:gd name="T7" fmla="*/ 20 h 20"/>
                <a:gd name="T8" fmla="*/ 0 w 66"/>
                <a:gd name="T9" fmla="*/ 12 h 20"/>
                <a:gd name="T10" fmla="*/ 0 w 66"/>
                <a:gd name="T11" fmla="*/ 12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6" h="20">
                  <a:moveTo>
                    <a:pt x="0" y="12"/>
                  </a:moveTo>
                  <a:lnTo>
                    <a:pt x="66" y="0"/>
                  </a:lnTo>
                  <a:lnTo>
                    <a:pt x="66" y="6"/>
                  </a:lnTo>
                  <a:lnTo>
                    <a:pt x="0" y="20"/>
                  </a:lnTo>
                  <a:lnTo>
                    <a:pt x="0" y="12"/>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99" name="Freeform 329"/>
            <p:cNvSpPr>
              <a:spLocks/>
            </p:cNvSpPr>
            <p:nvPr/>
          </p:nvSpPr>
          <p:spPr bwMode="auto">
            <a:xfrm>
              <a:off x="2921" y="3509"/>
              <a:ext cx="25" cy="10"/>
            </a:xfrm>
            <a:custGeom>
              <a:avLst/>
              <a:gdLst>
                <a:gd name="T0" fmla="*/ 0 w 25"/>
                <a:gd name="T1" fmla="*/ 9 h 10"/>
                <a:gd name="T2" fmla="*/ 9 w 25"/>
                <a:gd name="T3" fmla="*/ 0 h 10"/>
                <a:gd name="T4" fmla="*/ 19 w 25"/>
                <a:gd name="T5" fmla="*/ 0 h 10"/>
                <a:gd name="T6" fmla="*/ 25 w 25"/>
                <a:gd name="T7" fmla="*/ 0 h 10"/>
                <a:gd name="T8" fmla="*/ 20 w 25"/>
                <a:gd name="T9" fmla="*/ 10 h 10"/>
                <a:gd name="T10" fmla="*/ 0 w 25"/>
                <a:gd name="T11" fmla="*/ 9 h 10"/>
                <a:gd name="T12" fmla="*/ 0 w 25"/>
                <a:gd name="T13" fmla="*/ 9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 h="10">
                  <a:moveTo>
                    <a:pt x="0" y="9"/>
                  </a:moveTo>
                  <a:lnTo>
                    <a:pt x="9" y="0"/>
                  </a:lnTo>
                  <a:lnTo>
                    <a:pt x="19" y="0"/>
                  </a:lnTo>
                  <a:lnTo>
                    <a:pt x="25" y="0"/>
                  </a:lnTo>
                  <a:lnTo>
                    <a:pt x="20" y="10"/>
                  </a:lnTo>
                  <a:lnTo>
                    <a:pt x="0" y="9"/>
                  </a:lnTo>
                  <a:close/>
                </a:path>
              </a:pathLst>
            </a:custGeom>
            <a:solidFill>
              <a:srgbClr val="FFFF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00" name="Freeform 330"/>
            <p:cNvSpPr>
              <a:spLocks/>
            </p:cNvSpPr>
            <p:nvPr/>
          </p:nvSpPr>
          <p:spPr bwMode="auto">
            <a:xfrm>
              <a:off x="2944" y="3509"/>
              <a:ext cx="40" cy="19"/>
            </a:xfrm>
            <a:custGeom>
              <a:avLst/>
              <a:gdLst>
                <a:gd name="T0" fmla="*/ 0 w 40"/>
                <a:gd name="T1" fmla="*/ 10 h 19"/>
                <a:gd name="T2" fmla="*/ 0 w 40"/>
                <a:gd name="T3" fmla="*/ 10 h 19"/>
                <a:gd name="T4" fmla="*/ 1 w 40"/>
                <a:gd name="T5" fmla="*/ 9 h 19"/>
                <a:gd name="T6" fmla="*/ 2 w 40"/>
                <a:gd name="T7" fmla="*/ 8 h 19"/>
                <a:gd name="T8" fmla="*/ 3 w 40"/>
                <a:gd name="T9" fmla="*/ 7 h 19"/>
                <a:gd name="T10" fmla="*/ 4 w 40"/>
                <a:gd name="T11" fmla="*/ 6 h 19"/>
                <a:gd name="T12" fmla="*/ 5 w 40"/>
                <a:gd name="T13" fmla="*/ 5 h 19"/>
                <a:gd name="T14" fmla="*/ 6 w 40"/>
                <a:gd name="T15" fmla="*/ 4 h 19"/>
                <a:gd name="T16" fmla="*/ 7 w 40"/>
                <a:gd name="T17" fmla="*/ 3 h 19"/>
                <a:gd name="T18" fmla="*/ 8 w 40"/>
                <a:gd name="T19" fmla="*/ 2 h 19"/>
                <a:gd name="T20" fmla="*/ 10 w 40"/>
                <a:gd name="T21" fmla="*/ 2 h 19"/>
                <a:gd name="T22" fmla="*/ 12 w 40"/>
                <a:gd name="T23" fmla="*/ 0 h 19"/>
                <a:gd name="T24" fmla="*/ 15 w 40"/>
                <a:gd name="T25" fmla="*/ 0 h 19"/>
                <a:gd name="T26" fmla="*/ 26 w 40"/>
                <a:gd name="T27" fmla="*/ 1 h 19"/>
                <a:gd name="T28" fmla="*/ 30 w 40"/>
                <a:gd name="T29" fmla="*/ 2 h 19"/>
                <a:gd name="T30" fmla="*/ 40 w 40"/>
                <a:gd name="T31" fmla="*/ 13 h 19"/>
                <a:gd name="T32" fmla="*/ 32 w 40"/>
                <a:gd name="T33" fmla="*/ 15 h 19"/>
                <a:gd name="T34" fmla="*/ 11 w 40"/>
                <a:gd name="T35" fmla="*/ 14 h 19"/>
                <a:gd name="T36" fmla="*/ 7 w 40"/>
                <a:gd name="T37" fmla="*/ 19 h 19"/>
                <a:gd name="T38" fmla="*/ 5 w 40"/>
                <a:gd name="T39" fmla="*/ 10 h 19"/>
                <a:gd name="T40" fmla="*/ 3 w 40"/>
                <a:gd name="T41" fmla="*/ 15 h 19"/>
                <a:gd name="T42" fmla="*/ 0 w 40"/>
                <a:gd name="T43" fmla="*/ 10 h 19"/>
                <a:gd name="T44" fmla="*/ 0 w 40"/>
                <a:gd name="T45" fmla="*/ 10 h 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0" h="19">
                  <a:moveTo>
                    <a:pt x="0" y="10"/>
                  </a:moveTo>
                  <a:lnTo>
                    <a:pt x="0" y="10"/>
                  </a:lnTo>
                  <a:lnTo>
                    <a:pt x="1" y="9"/>
                  </a:lnTo>
                  <a:lnTo>
                    <a:pt x="2" y="8"/>
                  </a:lnTo>
                  <a:lnTo>
                    <a:pt x="3" y="7"/>
                  </a:lnTo>
                  <a:lnTo>
                    <a:pt x="4" y="6"/>
                  </a:lnTo>
                  <a:lnTo>
                    <a:pt x="5" y="5"/>
                  </a:lnTo>
                  <a:lnTo>
                    <a:pt x="6" y="4"/>
                  </a:lnTo>
                  <a:lnTo>
                    <a:pt x="7" y="3"/>
                  </a:lnTo>
                  <a:lnTo>
                    <a:pt x="8" y="2"/>
                  </a:lnTo>
                  <a:lnTo>
                    <a:pt x="10" y="2"/>
                  </a:lnTo>
                  <a:lnTo>
                    <a:pt x="12" y="0"/>
                  </a:lnTo>
                  <a:lnTo>
                    <a:pt x="15" y="0"/>
                  </a:lnTo>
                  <a:lnTo>
                    <a:pt x="26" y="1"/>
                  </a:lnTo>
                  <a:lnTo>
                    <a:pt x="30" y="2"/>
                  </a:lnTo>
                  <a:lnTo>
                    <a:pt x="40" y="13"/>
                  </a:lnTo>
                  <a:lnTo>
                    <a:pt x="32" y="15"/>
                  </a:lnTo>
                  <a:lnTo>
                    <a:pt x="11" y="14"/>
                  </a:lnTo>
                  <a:lnTo>
                    <a:pt x="7" y="19"/>
                  </a:lnTo>
                  <a:lnTo>
                    <a:pt x="5" y="10"/>
                  </a:lnTo>
                  <a:lnTo>
                    <a:pt x="3" y="15"/>
                  </a:lnTo>
                  <a:lnTo>
                    <a:pt x="0" y="10"/>
                  </a:lnTo>
                  <a:close/>
                </a:path>
              </a:pathLst>
            </a:custGeom>
            <a:solidFill>
              <a:srgbClr val="FFE5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01" name="Freeform 331"/>
            <p:cNvSpPr>
              <a:spLocks/>
            </p:cNvSpPr>
            <p:nvPr/>
          </p:nvSpPr>
          <p:spPr bwMode="auto">
            <a:xfrm>
              <a:off x="2973" y="3504"/>
              <a:ext cx="34" cy="7"/>
            </a:xfrm>
            <a:custGeom>
              <a:avLst/>
              <a:gdLst>
                <a:gd name="T0" fmla="*/ 3 w 34"/>
                <a:gd name="T1" fmla="*/ 0 h 7"/>
                <a:gd name="T2" fmla="*/ 34 w 34"/>
                <a:gd name="T3" fmla="*/ 0 h 7"/>
                <a:gd name="T4" fmla="*/ 28 w 34"/>
                <a:gd name="T5" fmla="*/ 7 h 7"/>
                <a:gd name="T6" fmla="*/ 6 w 34"/>
                <a:gd name="T7" fmla="*/ 7 h 7"/>
                <a:gd name="T8" fmla="*/ 0 w 34"/>
                <a:gd name="T9" fmla="*/ 3 h 7"/>
                <a:gd name="T10" fmla="*/ 3 w 34"/>
                <a:gd name="T11" fmla="*/ 0 h 7"/>
                <a:gd name="T12" fmla="*/ 3 w 34"/>
                <a:gd name="T13" fmla="*/ 0 h 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7">
                  <a:moveTo>
                    <a:pt x="3" y="0"/>
                  </a:moveTo>
                  <a:lnTo>
                    <a:pt x="34" y="0"/>
                  </a:lnTo>
                  <a:lnTo>
                    <a:pt x="28" y="7"/>
                  </a:lnTo>
                  <a:lnTo>
                    <a:pt x="6" y="7"/>
                  </a:lnTo>
                  <a:lnTo>
                    <a:pt x="0" y="3"/>
                  </a:lnTo>
                  <a:lnTo>
                    <a:pt x="3" y="0"/>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02" name="Freeform 332"/>
            <p:cNvSpPr>
              <a:spLocks/>
            </p:cNvSpPr>
            <p:nvPr/>
          </p:nvSpPr>
          <p:spPr bwMode="auto">
            <a:xfrm>
              <a:off x="3011" y="3501"/>
              <a:ext cx="35" cy="12"/>
            </a:xfrm>
            <a:custGeom>
              <a:avLst/>
              <a:gdLst>
                <a:gd name="T0" fmla="*/ 4 w 35"/>
                <a:gd name="T1" fmla="*/ 3 h 12"/>
                <a:gd name="T2" fmla="*/ 35 w 35"/>
                <a:gd name="T3" fmla="*/ 0 h 12"/>
                <a:gd name="T4" fmla="*/ 35 w 35"/>
                <a:gd name="T5" fmla="*/ 7 h 12"/>
                <a:gd name="T6" fmla="*/ 8 w 35"/>
                <a:gd name="T7" fmla="*/ 12 h 12"/>
                <a:gd name="T8" fmla="*/ 0 w 35"/>
                <a:gd name="T9" fmla="*/ 5 h 12"/>
                <a:gd name="T10" fmla="*/ 4 w 35"/>
                <a:gd name="T11" fmla="*/ 3 h 12"/>
                <a:gd name="T12" fmla="*/ 4 w 35"/>
                <a:gd name="T13" fmla="*/ 3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12">
                  <a:moveTo>
                    <a:pt x="4" y="3"/>
                  </a:moveTo>
                  <a:lnTo>
                    <a:pt x="35" y="0"/>
                  </a:lnTo>
                  <a:lnTo>
                    <a:pt x="35" y="7"/>
                  </a:lnTo>
                  <a:lnTo>
                    <a:pt x="8" y="12"/>
                  </a:lnTo>
                  <a:lnTo>
                    <a:pt x="0" y="5"/>
                  </a:lnTo>
                  <a:lnTo>
                    <a:pt x="4" y="3"/>
                  </a:lnTo>
                  <a:close/>
                </a:path>
              </a:pathLst>
            </a:custGeom>
            <a:solidFill>
              <a:srgbClr val="FFB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03" name="Freeform 333"/>
            <p:cNvSpPr>
              <a:spLocks/>
            </p:cNvSpPr>
            <p:nvPr/>
          </p:nvSpPr>
          <p:spPr bwMode="auto">
            <a:xfrm>
              <a:off x="2992" y="3513"/>
              <a:ext cx="27" cy="11"/>
            </a:xfrm>
            <a:custGeom>
              <a:avLst/>
              <a:gdLst>
                <a:gd name="T0" fmla="*/ 0 w 27"/>
                <a:gd name="T1" fmla="*/ 8 h 11"/>
                <a:gd name="T2" fmla="*/ 0 w 27"/>
                <a:gd name="T3" fmla="*/ 8 h 11"/>
                <a:gd name="T4" fmla="*/ 1 w 27"/>
                <a:gd name="T5" fmla="*/ 6 h 11"/>
                <a:gd name="T6" fmla="*/ 3 w 27"/>
                <a:gd name="T7" fmla="*/ 5 h 11"/>
                <a:gd name="T8" fmla="*/ 4 w 27"/>
                <a:gd name="T9" fmla="*/ 4 h 11"/>
                <a:gd name="T10" fmla="*/ 5 w 27"/>
                <a:gd name="T11" fmla="*/ 3 h 11"/>
                <a:gd name="T12" fmla="*/ 6 w 27"/>
                <a:gd name="T13" fmla="*/ 2 h 11"/>
                <a:gd name="T14" fmla="*/ 8 w 27"/>
                <a:gd name="T15" fmla="*/ 2 h 11"/>
                <a:gd name="T16" fmla="*/ 10 w 27"/>
                <a:gd name="T17" fmla="*/ 0 h 11"/>
                <a:gd name="T18" fmla="*/ 13 w 27"/>
                <a:gd name="T19" fmla="*/ 0 h 11"/>
                <a:gd name="T20" fmla="*/ 16 w 27"/>
                <a:gd name="T21" fmla="*/ 1 h 11"/>
                <a:gd name="T22" fmla="*/ 18 w 27"/>
                <a:gd name="T23" fmla="*/ 2 h 11"/>
                <a:gd name="T24" fmla="*/ 20 w 27"/>
                <a:gd name="T25" fmla="*/ 3 h 11"/>
                <a:gd name="T26" fmla="*/ 22 w 27"/>
                <a:gd name="T27" fmla="*/ 5 h 11"/>
                <a:gd name="T28" fmla="*/ 24 w 27"/>
                <a:gd name="T29" fmla="*/ 6 h 11"/>
                <a:gd name="T30" fmla="*/ 25 w 27"/>
                <a:gd name="T31" fmla="*/ 7 h 11"/>
                <a:gd name="T32" fmla="*/ 26 w 27"/>
                <a:gd name="T33" fmla="*/ 8 h 11"/>
                <a:gd name="T34" fmla="*/ 27 w 27"/>
                <a:gd name="T35" fmla="*/ 9 h 11"/>
                <a:gd name="T36" fmla="*/ 22 w 27"/>
                <a:gd name="T37" fmla="*/ 11 h 11"/>
                <a:gd name="T38" fmla="*/ 0 w 27"/>
                <a:gd name="T39" fmla="*/ 8 h 11"/>
                <a:gd name="T40" fmla="*/ 0 w 27"/>
                <a:gd name="T41" fmla="*/ 8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7" h="11">
                  <a:moveTo>
                    <a:pt x="0" y="8"/>
                  </a:moveTo>
                  <a:lnTo>
                    <a:pt x="0" y="8"/>
                  </a:lnTo>
                  <a:lnTo>
                    <a:pt x="1" y="6"/>
                  </a:lnTo>
                  <a:lnTo>
                    <a:pt x="3" y="5"/>
                  </a:lnTo>
                  <a:lnTo>
                    <a:pt x="4" y="4"/>
                  </a:lnTo>
                  <a:lnTo>
                    <a:pt x="5" y="3"/>
                  </a:lnTo>
                  <a:lnTo>
                    <a:pt x="6" y="2"/>
                  </a:lnTo>
                  <a:lnTo>
                    <a:pt x="8" y="2"/>
                  </a:lnTo>
                  <a:lnTo>
                    <a:pt x="10" y="0"/>
                  </a:lnTo>
                  <a:lnTo>
                    <a:pt x="13" y="0"/>
                  </a:lnTo>
                  <a:lnTo>
                    <a:pt x="16" y="1"/>
                  </a:lnTo>
                  <a:lnTo>
                    <a:pt x="18" y="2"/>
                  </a:lnTo>
                  <a:lnTo>
                    <a:pt x="20" y="3"/>
                  </a:lnTo>
                  <a:lnTo>
                    <a:pt x="22" y="5"/>
                  </a:lnTo>
                  <a:lnTo>
                    <a:pt x="24" y="6"/>
                  </a:lnTo>
                  <a:lnTo>
                    <a:pt x="25" y="7"/>
                  </a:lnTo>
                  <a:lnTo>
                    <a:pt x="26" y="8"/>
                  </a:lnTo>
                  <a:lnTo>
                    <a:pt x="27" y="9"/>
                  </a:lnTo>
                  <a:lnTo>
                    <a:pt x="22" y="11"/>
                  </a:lnTo>
                  <a:lnTo>
                    <a:pt x="0" y="8"/>
                  </a:lnTo>
                  <a:close/>
                </a:path>
              </a:pathLst>
            </a:custGeom>
            <a:solidFill>
              <a:srgbClr val="FFFF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04" name="Freeform 334"/>
            <p:cNvSpPr>
              <a:spLocks/>
            </p:cNvSpPr>
            <p:nvPr/>
          </p:nvSpPr>
          <p:spPr bwMode="auto">
            <a:xfrm>
              <a:off x="3030" y="3514"/>
              <a:ext cx="25" cy="15"/>
            </a:xfrm>
            <a:custGeom>
              <a:avLst/>
              <a:gdLst>
                <a:gd name="T0" fmla="*/ 0 w 25"/>
                <a:gd name="T1" fmla="*/ 9 h 15"/>
                <a:gd name="T2" fmla="*/ 1 w 25"/>
                <a:gd name="T3" fmla="*/ 7 h 15"/>
                <a:gd name="T4" fmla="*/ 2 w 25"/>
                <a:gd name="T5" fmla="*/ 4 h 15"/>
                <a:gd name="T6" fmla="*/ 3 w 25"/>
                <a:gd name="T7" fmla="*/ 3 h 15"/>
                <a:gd name="T8" fmla="*/ 4 w 25"/>
                <a:gd name="T9" fmla="*/ 2 h 15"/>
                <a:gd name="T10" fmla="*/ 6 w 25"/>
                <a:gd name="T11" fmla="*/ 1 h 15"/>
                <a:gd name="T12" fmla="*/ 8 w 25"/>
                <a:gd name="T13" fmla="*/ 0 h 15"/>
                <a:gd name="T14" fmla="*/ 16 w 25"/>
                <a:gd name="T15" fmla="*/ 1 h 15"/>
                <a:gd name="T16" fmla="*/ 20 w 25"/>
                <a:gd name="T17" fmla="*/ 2 h 15"/>
                <a:gd name="T18" fmla="*/ 22 w 25"/>
                <a:gd name="T19" fmla="*/ 3 h 15"/>
                <a:gd name="T20" fmla="*/ 25 w 25"/>
                <a:gd name="T21" fmla="*/ 13 h 15"/>
                <a:gd name="T22" fmla="*/ 10 w 25"/>
                <a:gd name="T23" fmla="*/ 15 h 15"/>
                <a:gd name="T24" fmla="*/ 0 w 25"/>
                <a:gd name="T25" fmla="*/ 9 h 15"/>
                <a:gd name="T26" fmla="*/ 0 w 25"/>
                <a:gd name="T27" fmla="*/ 9 h 1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 h="15">
                  <a:moveTo>
                    <a:pt x="0" y="9"/>
                  </a:moveTo>
                  <a:lnTo>
                    <a:pt x="1" y="7"/>
                  </a:lnTo>
                  <a:lnTo>
                    <a:pt x="2" y="4"/>
                  </a:lnTo>
                  <a:lnTo>
                    <a:pt x="3" y="3"/>
                  </a:lnTo>
                  <a:lnTo>
                    <a:pt x="4" y="2"/>
                  </a:lnTo>
                  <a:lnTo>
                    <a:pt x="6" y="1"/>
                  </a:lnTo>
                  <a:lnTo>
                    <a:pt x="8" y="0"/>
                  </a:lnTo>
                  <a:lnTo>
                    <a:pt x="16" y="1"/>
                  </a:lnTo>
                  <a:lnTo>
                    <a:pt x="20" y="2"/>
                  </a:lnTo>
                  <a:lnTo>
                    <a:pt x="22" y="3"/>
                  </a:lnTo>
                  <a:lnTo>
                    <a:pt x="25" y="13"/>
                  </a:lnTo>
                  <a:lnTo>
                    <a:pt x="10" y="15"/>
                  </a:lnTo>
                  <a:lnTo>
                    <a:pt x="0" y="9"/>
                  </a:lnTo>
                  <a:close/>
                </a:path>
              </a:pathLst>
            </a:custGeom>
            <a:solidFill>
              <a:srgbClr val="D1D1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05" name="Freeform 335"/>
            <p:cNvSpPr>
              <a:spLocks/>
            </p:cNvSpPr>
            <p:nvPr/>
          </p:nvSpPr>
          <p:spPr bwMode="auto">
            <a:xfrm>
              <a:off x="3085" y="3501"/>
              <a:ext cx="25" cy="14"/>
            </a:xfrm>
            <a:custGeom>
              <a:avLst/>
              <a:gdLst>
                <a:gd name="T0" fmla="*/ 0 w 25"/>
                <a:gd name="T1" fmla="*/ 6 h 14"/>
                <a:gd name="T2" fmla="*/ 1 w 25"/>
                <a:gd name="T3" fmla="*/ 5 h 14"/>
                <a:gd name="T4" fmla="*/ 2 w 25"/>
                <a:gd name="T5" fmla="*/ 4 h 14"/>
                <a:gd name="T6" fmla="*/ 4 w 25"/>
                <a:gd name="T7" fmla="*/ 3 h 14"/>
                <a:gd name="T8" fmla="*/ 6 w 25"/>
                <a:gd name="T9" fmla="*/ 2 h 14"/>
                <a:gd name="T10" fmla="*/ 8 w 25"/>
                <a:gd name="T11" fmla="*/ 1 h 14"/>
                <a:gd name="T12" fmla="*/ 13 w 25"/>
                <a:gd name="T13" fmla="*/ 0 h 14"/>
                <a:gd name="T14" fmla="*/ 17 w 25"/>
                <a:gd name="T15" fmla="*/ 2 h 14"/>
                <a:gd name="T16" fmla="*/ 19 w 25"/>
                <a:gd name="T17" fmla="*/ 4 h 14"/>
                <a:gd name="T18" fmla="*/ 20 w 25"/>
                <a:gd name="T19" fmla="*/ 5 h 14"/>
                <a:gd name="T20" fmla="*/ 21 w 25"/>
                <a:gd name="T21" fmla="*/ 6 h 14"/>
                <a:gd name="T22" fmla="*/ 22 w 25"/>
                <a:gd name="T23" fmla="*/ 7 h 14"/>
                <a:gd name="T24" fmla="*/ 23 w 25"/>
                <a:gd name="T25" fmla="*/ 8 h 14"/>
                <a:gd name="T26" fmla="*/ 24 w 25"/>
                <a:gd name="T27" fmla="*/ 10 h 14"/>
                <a:gd name="T28" fmla="*/ 25 w 25"/>
                <a:gd name="T29" fmla="*/ 12 h 14"/>
                <a:gd name="T30" fmla="*/ 18 w 25"/>
                <a:gd name="T31" fmla="*/ 14 h 14"/>
                <a:gd name="T32" fmla="*/ 0 w 25"/>
                <a:gd name="T33" fmla="*/ 12 h 14"/>
                <a:gd name="T34" fmla="*/ 0 w 25"/>
                <a:gd name="T35" fmla="*/ 6 h 14"/>
                <a:gd name="T36" fmla="*/ 0 w 25"/>
                <a:gd name="T37" fmla="*/ 6 h 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5" h="14">
                  <a:moveTo>
                    <a:pt x="0" y="6"/>
                  </a:moveTo>
                  <a:lnTo>
                    <a:pt x="1" y="5"/>
                  </a:lnTo>
                  <a:lnTo>
                    <a:pt x="2" y="4"/>
                  </a:lnTo>
                  <a:lnTo>
                    <a:pt x="4" y="3"/>
                  </a:lnTo>
                  <a:lnTo>
                    <a:pt x="6" y="2"/>
                  </a:lnTo>
                  <a:lnTo>
                    <a:pt x="8" y="1"/>
                  </a:lnTo>
                  <a:lnTo>
                    <a:pt x="13" y="0"/>
                  </a:lnTo>
                  <a:lnTo>
                    <a:pt x="17" y="2"/>
                  </a:lnTo>
                  <a:lnTo>
                    <a:pt x="19" y="4"/>
                  </a:lnTo>
                  <a:lnTo>
                    <a:pt x="20" y="5"/>
                  </a:lnTo>
                  <a:lnTo>
                    <a:pt x="21" y="6"/>
                  </a:lnTo>
                  <a:lnTo>
                    <a:pt x="22" y="7"/>
                  </a:lnTo>
                  <a:lnTo>
                    <a:pt x="23" y="8"/>
                  </a:lnTo>
                  <a:lnTo>
                    <a:pt x="24" y="10"/>
                  </a:lnTo>
                  <a:lnTo>
                    <a:pt x="25" y="12"/>
                  </a:lnTo>
                  <a:lnTo>
                    <a:pt x="18" y="14"/>
                  </a:lnTo>
                  <a:lnTo>
                    <a:pt x="0" y="12"/>
                  </a:lnTo>
                  <a:lnTo>
                    <a:pt x="0" y="6"/>
                  </a:lnTo>
                  <a:close/>
                </a:path>
              </a:pathLst>
            </a:custGeom>
            <a:solidFill>
              <a:srgbClr val="FF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06" name="Freeform 336"/>
            <p:cNvSpPr>
              <a:spLocks/>
            </p:cNvSpPr>
            <p:nvPr/>
          </p:nvSpPr>
          <p:spPr bwMode="auto">
            <a:xfrm>
              <a:off x="3109" y="3518"/>
              <a:ext cx="30" cy="19"/>
            </a:xfrm>
            <a:custGeom>
              <a:avLst/>
              <a:gdLst>
                <a:gd name="T0" fmla="*/ 0 w 30"/>
                <a:gd name="T1" fmla="*/ 5 h 19"/>
                <a:gd name="T2" fmla="*/ 2 w 30"/>
                <a:gd name="T3" fmla="*/ 4 h 19"/>
                <a:gd name="T4" fmla="*/ 5 w 30"/>
                <a:gd name="T5" fmla="*/ 3 h 19"/>
                <a:gd name="T6" fmla="*/ 8 w 30"/>
                <a:gd name="T7" fmla="*/ 2 h 19"/>
                <a:gd name="T8" fmla="*/ 12 w 30"/>
                <a:gd name="T9" fmla="*/ 1 h 19"/>
                <a:gd name="T10" fmla="*/ 15 w 30"/>
                <a:gd name="T11" fmla="*/ 0 h 19"/>
                <a:gd name="T12" fmla="*/ 22 w 30"/>
                <a:gd name="T13" fmla="*/ 1 h 19"/>
                <a:gd name="T14" fmla="*/ 25 w 30"/>
                <a:gd name="T15" fmla="*/ 4 h 19"/>
                <a:gd name="T16" fmla="*/ 28 w 30"/>
                <a:gd name="T17" fmla="*/ 8 h 19"/>
                <a:gd name="T18" fmla="*/ 30 w 30"/>
                <a:gd name="T19" fmla="*/ 13 h 19"/>
                <a:gd name="T20" fmla="*/ 26 w 30"/>
                <a:gd name="T21" fmla="*/ 18 h 19"/>
                <a:gd name="T22" fmla="*/ 10 w 30"/>
                <a:gd name="T23" fmla="*/ 19 h 19"/>
                <a:gd name="T24" fmla="*/ 1 w 30"/>
                <a:gd name="T25" fmla="*/ 15 h 19"/>
                <a:gd name="T26" fmla="*/ 0 w 30"/>
                <a:gd name="T27" fmla="*/ 5 h 19"/>
                <a:gd name="T28" fmla="*/ 0 w 30"/>
                <a:gd name="T29" fmla="*/ 5 h 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0" h="19">
                  <a:moveTo>
                    <a:pt x="0" y="5"/>
                  </a:moveTo>
                  <a:lnTo>
                    <a:pt x="2" y="4"/>
                  </a:lnTo>
                  <a:lnTo>
                    <a:pt x="5" y="3"/>
                  </a:lnTo>
                  <a:lnTo>
                    <a:pt x="8" y="2"/>
                  </a:lnTo>
                  <a:lnTo>
                    <a:pt x="12" y="1"/>
                  </a:lnTo>
                  <a:lnTo>
                    <a:pt x="15" y="0"/>
                  </a:lnTo>
                  <a:lnTo>
                    <a:pt x="22" y="1"/>
                  </a:lnTo>
                  <a:lnTo>
                    <a:pt x="25" y="4"/>
                  </a:lnTo>
                  <a:lnTo>
                    <a:pt x="28" y="8"/>
                  </a:lnTo>
                  <a:lnTo>
                    <a:pt x="30" y="13"/>
                  </a:lnTo>
                  <a:lnTo>
                    <a:pt x="26" y="18"/>
                  </a:lnTo>
                  <a:lnTo>
                    <a:pt x="10" y="19"/>
                  </a:lnTo>
                  <a:lnTo>
                    <a:pt x="1" y="15"/>
                  </a:lnTo>
                  <a:lnTo>
                    <a:pt x="0" y="5"/>
                  </a:lnTo>
                  <a:close/>
                </a:path>
              </a:pathLst>
            </a:custGeom>
            <a:solidFill>
              <a:srgbClr val="B2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07" name="Freeform 337"/>
            <p:cNvSpPr>
              <a:spLocks/>
            </p:cNvSpPr>
            <p:nvPr/>
          </p:nvSpPr>
          <p:spPr bwMode="auto">
            <a:xfrm>
              <a:off x="3139" y="3518"/>
              <a:ext cx="19" cy="13"/>
            </a:xfrm>
            <a:custGeom>
              <a:avLst/>
              <a:gdLst>
                <a:gd name="T0" fmla="*/ 0 w 19"/>
                <a:gd name="T1" fmla="*/ 0 h 13"/>
                <a:gd name="T2" fmla="*/ 5 w 19"/>
                <a:gd name="T3" fmla="*/ 0 h 13"/>
                <a:gd name="T4" fmla="*/ 10 w 19"/>
                <a:gd name="T5" fmla="*/ 1 h 13"/>
                <a:gd name="T6" fmla="*/ 14 w 19"/>
                <a:gd name="T7" fmla="*/ 3 h 13"/>
                <a:gd name="T8" fmla="*/ 16 w 19"/>
                <a:gd name="T9" fmla="*/ 5 h 13"/>
                <a:gd name="T10" fmla="*/ 17 w 19"/>
                <a:gd name="T11" fmla="*/ 6 h 13"/>
                <a:gd name="T12" fmla="*/ 19 w 19"/>
                <a:gd name="T13" fmla="*/ 8 h 13"/>
                <a:gd name="T14" fmla="*/ 11 w 19"/>
                <a:gd name="T15" fmla="*/ 13 h 13"/>
                <a:gd name="T16" fmla="*/ 0 w 19"/>
                <a:gd name="T17" fmla="*/ 11 h 13"/>
                <a:gd name="T18" fmla="*/ 0 w 19"/>
                <a:gd name="T19" fmla="*/ 0 h 13"/>
                <a:gd name="T20" fmla="*/ 0 w 19"/>
                <a:gd name="T21" fmla="*/ 0 h 1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 h="13">
                  <a:moveTo>
                    <a:pt x="0" y="0"/>
                  </a:moveTo>
                  <a:lnTo>
                    <a:pt x="5" y="0"/>
                  </a:lnTo>
                  <a:lnTo>
                    <a:pt x="10" y="1"/>
                  </a:lnTo>
                  <a:lnTo>
                    <a:pt x="14" y="3"/>
                  </a:lnTo>
                  <a:lnTo>
                    <a:pt x="16" y="5"/>
                  </a:lnTo>
                  <a:lnTo>
                    <a:pt x="17" y="6"/>
                  </a:lnTo>
                  <a:lnTo>
                    <a:pt x="19" y="8"/>
                  </a:lnTo>
                  <a:lnTo>
                    <a:pt x="11" y="13"/>
                  </a:lnTo>
                  <a:lnTo>
                    <a:pt x="0" y="11"/>
                  </a:lnTo>
                  <a:lnTo>
                    <a:pt x="0" y="0"/>
                  </a:lnTo>
                  <a:close/>
                </a:path>
              </a:pathLst>
            </a:custGeom>
            <a:solidFill>
              <a:srgbClr val="FFCC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08" name="Freeform 338"/>
            <p:cNvSpPr>
              <a:spLocks/>
            </p:cNvSpPr>
            <p:nvPr/>
          </p:nvSpPr>
          <p:spPr bwMode="auto">
            <a:xfrm>
              <a:off x="2988" y="3301"/>
              <a:ext cx="247" cy="105"/>
            </a:xfrm>
            <a:custGeom>
              <a:avLst/>
              <a:gdLst>
                <a:gd name="T0" fmla="*/ 0 w 247"/>
                <a:gd name="T1" fmla="*/ 44 h 105"/>
                <a:gd name="T2" fmla="*/ 45 w 247"/>
                <a:gd name="T3" fmla="*/ 9 h 105"/>
                <a:gd name="T4" fmla="*/ 46 w 247"/>
                <a:gd name="T5" fmla="*/ 8 h 105"/>
                <a:gd name="T6" fmla="*/ 48 w 247"/>
                <a:gd name="T7" fmla="*/ 7 h 105"/>
                <a:gd name="T8" fmla="*/ 50 w 247"/>
                <a:gd name="T9" fmla="*/ 6 h 105"/>
                <a:gd name="T10" fmla="*/ 52 w 247"/>
                <a:gd name="T11" fmla="*/ 6 h 105"/>
                <a:gd name="T12" fmla="*/ 54 w 247"/>
                <a:gd name="T13" fmla="*/ 5 h 105"/>
                <a:gd name="T14" fmla="*/ 56 w 247"/>
                <a:gd name="T15" fmla="*/ 4 h 105"/>
                <a:gd name="T16" fmla="*/ 59 w 247"/>
                <a:gd name="T17" fmla="*/ 3 h 105"/>
                <a:gd name="T18" fmla="*/ 62 w 247"/>
                <a:gd name="T19" fmla="*/ 2 h 105"/>
                <a:gd name="T20" fmla="*/ 68 w 247"/>
                <a:gd name="T21" fmla="*/ 1 h 105"/>
                <a:gd name="T22" fmla="*/ 75 w 247"/>
                <a:gd name="T23" fmla="*/ 0 h 105"/>
                <a:gd name="T24" fmla="*/ 83 w 247"/>
                <a:gd name="T25" fmla="*/ 0 h 105"/>
                <a:gd name="T26" fmla="*/ 96 w 247"/>
                <a:gd name="T27" fmla="*/ 3 h 105"/>
                <a:gd name="T28" fmla="*/ 101 w 247"/>
                <a:gd name="T29" fmla="*/ 4 h 105"/>
                <a:gd name="T30" fmla="*/ 104 w 247"/>
                <a:gd name="T31" fmla="*/ 5 h 105"/>
                <a:gd name="T32" fmla="*/ 107 w 247"/>
                <a:gd name="T33" fmla="*/ 7 h 105"/>
                <a:gd name="T34" fmla="*/ 109 w 247"/>
                <a:gd name="T35" fmla="*/ 8 h 105"/>
                <a:gd name="T36" fmla="*/ 111 w 247"/>
                <a:gd name="T37" fmla="*/ 9 h 105"/>
                <a:gd name="T38" fmla="*/ 247 w 247"/>
                <a:gd name="T39" fmla="*/ 104 h 105"/>
                <a:gd name="T40" fmla="*/ 243 w 247"/>
                <a:gd name="T41" fmla="*/ 105 h 105"/>
                <a:gd name="T42" fmla="*/ 104 w 247"/>
                <a:gd name="T43" fmla="*/ 15 h 105"/>
                <a:gd name="T44" fmla="*/ 100 w 247"/>
                <a:gd name="T45" fmla="*/ 14 h 105"/>
                <a:gd name="T46" fmla="*/ 96 w 247"/>
                <a:gd name="T47" fmla="*/ 13 h 105"/>
                <a:gd name="T48" fmla="*/ 91 w 247"/>
                <a:gd name="T49" fmla="*/ 12 h 105"/>
                <a:gd name="T50" fmla="*/ 85 w 247"/>
                <a:gd name="T51" fmla="*/ 11 h 105"/>
                <a:gd name="T52" fmla="*/ 79 w 247"/>
                <a:gd name="T53" fmla="*/ 10 h 105"/>
                <a:gd name="T54" fmla="*/ 67 w 247"/>
                <a:gd name="T55" fmla="*/ 10 h 105"/>
                <a:gd name="T56" fmla="*/ 61 w 247"/>
                <a:gd name="T57" fmla="*/ 12 h 105"/>
                <a:gd name="T58" fmla="*/ 57 w 247"/>
                <a:gd name="T59" fmla="*/ 13 h 105"/>
                <a:gd name="T60" fmla="*/ 53 w 247"/>
                <a:gd name="T61" fmla="*/ 14 h 105"/>
                <a:gd name="T62" fmla="*/ 50 w 247"/>
                <a:gd name="T63" fmla="*/ 15 h 105"/>
                <a:gd name="T64" fmla="*/ 45 w 247"/>
                <a:gd name="T65" fmla="*/ 17 h 105"/>
                <a:gd name="T66" fmla="*/ 43 w 247"/>
                <a:gd name="T67" fmla="*/ 28 h 105"/>
                <a:gd name="T68" fmla="*/ 32 w 247"/>
                <a:gd name="T69" fmla="*/ 35 h 105"/>
                <a:gd name="T70" fmla="*/ 31 w 247"/>
                <a:gd name="T71" fmla="*/ 30 h 105"/>
                <a:gd name="T72" fmla="*/ 19 w 247"/>
                <a:gd name="T73" fmla="*/ 45 h 105"/>
                <a:gd name="T74" fmla="*/ 12 w 247"/>
                <a:gd name="T75" fmla="*/ 48 h 105"/>
                <a:gd name="T76" fmla="*/ 12 w 247"/>
                <a:gd name="T77" fmla="*/ 44 h 105"/>
                <a:gd name="T78" fmla="*/ 7 w 247"/>
                <a:gd name="T79" fmla="*/ 47 h 105"/>
                <a:gd name="T80" fmla="*/ 0 w 247"/>
                <a:gd name="T81" fmla="*/ 44 h 105"/>
                <a:gd name="T82" fmla="*/ 0 w 247"/>
                <a:gd name="T83" fmla="*/ 44 h 10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7" h="105">
                  <a:moveTo>
                    <a:pt x="0" y="44"/>
                  </a:moveTo>
                  <a:lnTo>
                    <a:pt x="45" y="9"/>
                  </a:lnTo>
                  <a:lnTo>
                    <a:pt x="46" y="8"/>
                  </a:lnTo>
                  <a:lnTo>
                    <a:pt x="48" y="7"/>
                  </a:lnTo>
                  <a:lnTo>
                    <a:pt x="50" y="6"/>
                  </a:lnTo>
                  <a:lnTo>
                    <a:pt x="52" y="6"/>
                  </a:lnTo>
                  <a:lnTo>
                    <a:pt x="54" y="5"/>
                  </a:lnTo>
                  <a:lnTo>
                    <a:pt x="56" y="4"/>
                  </a:lnTo>
                  <a:lnTo>
                    <a:pt x="59" y="3"/>
                  </a:lnTo>
                  <a:lnTo>
                    <a:pt x="62" y="2"/>
                  </a:lnTo>
                  <a:lnTo>
                    <a:pt x="68" y="1"/>
                  </a:lnTo>
                  <a:lnTo>
                    <a:pt x="75" y="0"/>
                  </a:lnTo>
                  <a:lnTo>
                    <a:pt x="83" y="0"/>
                  </a:lnTo>
                  <a:lnTo>
                    <a:pt x="96" y="3"/>
                  </a:lnTo>
                  <a:lnTo>
                    <a:pt x="101" y="4"/>
                  </a:lnTo>
                  <a:lnTo>
                    <a:pt x="104" y="5"/>
                  </a:lnTo>
                  <a:lnTo>
                    <a:pt x="107" y="7"/>
                  </a:lnTo>
                  <a:lnTo>
                    <a:pt x="109" y="8"/>
                  </a:lnTo>
                  <a:lnTo>
                    <a:pt x="111" y="9"/>
                  </a:lnTo>
                  <a:lnTo>
                    <a:pt x="247" y="104"/>
                  </a:lnTo>
                  <a:lnTo>
                    <a:pt x="243" y="105"/>
                  </a:lnTo>
                  <a:lnTo>
                    <a:pt x="104" y="15"/>
                  </a:lnTo>
                  <a:lnTo>
                    <a:pt x="100" y="14"/>
                  </a:lnTo>
                  <a:lnTo>
                    <a:pt x="96" y="13"/>
                  </a:lnTo>
                  <a:lnTo>
                    <a:pt x="91" y="12"/>
                  </a:lnTo>
                  <a:lnTo>
                    <a:pt x="85" y="11"/>
                  </a:lnTo>
                  <a:lnTo>
                    <a:pt x="79" y="10"/>
                  </a:lnTo>
                  <a:lnTo>
                    <a:pt x="67" y="10"/>
                  </a:lnTo>
                  <a:lnTo>
                    <a:pt x="61" y="12"/>
                  </a:lnTo>
                  <a:lnTo>
                    <a:pt x="57" y="13"/>
                  </a:lnTo>
                  <a:lnTo>
                    <a:pt x="53" y="14"/>
                  </a:lnTo>
                  <a:lnTo>
                    <a:pt x="50" y="15"/>
                  </a:lnTo>
                  <a:lnTo>
                    <a:pt x="45" y="17"/>
                  </a:lnTo>
                  <a:lnTo>
                    <a:pt x="43" y="28"/>
                  </a:lnTo>
                  <a:lnTo>
                    <a:pt x="32" y="35"/>
                  </a:lnTo>
                  <a:lnTo>
                    <a:pt x="31" y="30"/>
                  </a:lnTo>
                  <a:lnTo>
                    <a:pt x="19" y="45"/>
                  </a:lnTo>
                  <a:lnTo>
                    <a:pt x="12" y="48"/>
                  </a:lnTo>
                  <a:lnTo>
                    <a:pt x="12" y="44"/>
                  </a:lnTo>
                  <a:lnTo>
                    <a:pt x="7" y="47"/>
                  </a:lnTo>
                  <a:lnTo>
                    <a:pt x="0"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09" name="Freeform 339"/>
            <p:cNvSpPr>
              <a:spLocks/>
            </p:cNvSpPr>
            <p:nvPr/>
          </p:nvSpPr>
          <p:spPr bwMode="auto">
            <a:xfrm>
              <a:off x="3058" y="3350"/>
              <a:ext cx="18" cy="19"/>
            </a:xfrm>
            <a:custGeom>
              <a:avLst/>
              <a:gdLst>
                <a:gd name="T0" fmla="*/ 1 w 18"/>
                <a:gd name="T1" fmla="*/ 0 h 19"/>
                <a:gd name="T2" fmla="*/ 18 w 18"/>
                <a:gd name="T3" fmla="*/ 0 h 19"/>
                <a:gd name="T4" fmla="*/ 18 w 18"/>
                <a:gd name="T5" fmla="*/ 19 h 19"/>
                <a:gd name="T6" fmla="*/ 0 w 18"/>
                <a:gd name="T7" fmla="*/ 19 h 19"/>
                <a:gd name="T8" fmla="*/ 1 w 18"/>
                <a:gd name="T9" fmla="*/ 0 h 19"/>
                <a:gd name="T10" fmla="*/ 1 w 18"/>
                <a:gd name="T11" fmla="*/ 0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 h="19">
                  <a:moveTo>
                    <a:pt x="1" y="0"/>
                  </a:moveTo>
                  <a:lnTo>
                    <a:pt x="18" y="0"/>
                  </a:lnTo>
                  <a:lnTo>
                    <a:pt x="18" y="19"/>
                  </a:lnTo>
                  <a:lnTo>
                    <a:pt x="0" y="19"/>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10" name="Freeform 340"/>
            <p:cNvSpPr>
              <a:spLocks/>
            </p:cNvSpPr>
            <p:nvPr/>
          </p:nvSpPr>
          <p:spPr bwMode="auto">
            <a:xfrm>
              <a:off x="3092" y="3354"/>
              <a:ext cx="13" cy="25"/>
            </a:xfrm>
            <a:custGeom>
              <a:avLst/>
              <a:gdLst>
                <a:gd name="T0" fmla="*/ 3 w 13"/>
                <a:gd name="T1" fmla="*/ 0 h 25"/>
                <a:gd name="T2" fmla="*/ 0 w 13"/>
                <a:gd name="T3" fmla="*/ 7 h 25"/>
                <a:gd name="T4" fmla="*/ 7 w 13"/>
                <a:gd name="T5" fmla="*/ 10 h 25"/>
                <a:gd name="T6" fmla="*/ 7 w 13"/>
                <a:gd name="T7" fmla="*/ 23 h 25"/>
                <a:gd name="T8" fmla="*/ 13 w 13"/>
                <a:gd name="T9" fmla="*/ 25 h 25"/>
                <a:gd name="T10" fmla="*/ 13 w 13"/>
                <a:gd name="T11" fmla="*/ 6 h 25"/>
                <a:gd name="T12" fmla="*/ 3 w 13"/>
                <a:gd name="T13" fmla="*/ 0 h 25"/>
                <a:gd name="T14" fmla="*/ 3 w 13"/>
                <a:gd name="T15" fmla="*/ 0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 h="25">
                  <a:moveTo>
                    <a:pt x="3" y="0"/>
                  </a:moveTo>
                  <a:lnTo>
                    <a:pt x="0" y="7"/>
                  </a:lnTo>
                  <a:lnTo>
                    <a:pt x="7" y="10"/>
                  </a:lnTo>
                  <a:lnTo>
                    <a:pt x="7" y="23"/>
                  </a:lnTo>
                  <a:lnTo>
                    <a:pt x="13" y="25"/>
                  </a:lnTo>
                  <a:lnTo>
                    <a:pt x="13" y="6"/>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11" name="Freeform 341"/>
            <p:cNvSpPr>
              <a:spLocks/>
            </p:cNvSpPr>
            <p:nvPr/>
          </p:nvSpPr>
          <p:spPr bwMode="auto">
            <a:xfrm>
              <a:off x="3108" y="3362"/>
              <a:ext cx="13" cy="25"/>
            </a:xfrm>
            <a:custGeom>
              <a:avLst/>
              <a:gdLst>
                <a:gd name="T0" fmla="*/ 3 w 13"/>
                <a:gd name="T1" fmla="*/ 0 h 25"/>
                <a:gd name="T2" fmla="*/ 0 w 13"/>
                <a:gd name="T3" fmla="*/ 8 h 25"/>
                <a:gd name="T4" fmla="*/ 7 w 13"/>
                <a:gd name="T5" fmla="*/ 10 h 25"/>
                <a:gd name="T6" fmla="*/ 7 w 13"/>
                <a:gd name="T7" fmla="*/ 22 h 25"/>
                <a:gd name="T8" fmla="*/ 13 w 13"/>
                <a:gd name="T9" fmla="*/ 25 h 25"/>
                <a:gd name="T10" fmla="*/ 13 w 13"/>
                <a:gd name="T11" fmla="*/ 6 h 25"/>
                <a:gd name="T12" fmla="*/ 3 w 13"/>
                <a:gd name="T13" fmla="*/ 0 h 25"/>
                <a:gd name="T14" fmla="*/ 3 w 13"/>
                <a:gd name="T15" fmla="*/ 0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 h="25">
                  <a:moveTo>
                    <a:pt x="3" y="0"/>
                  </a:moveTo>
                  <a:lnTo>
                    <a:pt x="0" y="8"/>
                  </a:lnTo>
                  <a:lnTo>
                    <a:pt x="7" y="10"/>
                  </a:lnTo>
                  <a:lnTo>
                    <a:pt x="7" y="22"/>
                  </a:lnTo>
                  <a:lnTo>
                    <a:pt x="13" y="25"/>
                  </a:lnTo>
                  <a:lnTo>
                    <a:pt x="13" y="6"/>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12" name="Freeform 342"/>
            <p:cNvSpPr>
              <a:spLocks/>
            </p:cNvSpPr>
            <p:nvPr/>
          </p:nvSpPr>
          <p:spPr bwMode="auto">
            <a:xfrm>
              <a:off x="3125" y="3371"/>
              <a:ext cx="11" cy="23"/>
            </a:xfrm>
            <a:custGeom>
              <a:avLst/>
              <a:gdLst>
                <a:gd name="T0" fmla="*/ 2 w 11"/>
                <a:gd name="T1" fmla="*/ 0 h 23"/>
                <a:gd name="T2" fmla="*/ 0 w 11"/>
                <a:gd name="T3" fmla="*/ 7 h 23"/>
                <a:gd name="T4" fmla="*/ 6 w 11"/>
                <a:gd name="T5" fmla="*/ 10 h 23"/>
                <a:gd name="T6" fmla="*/ 6 w 11"/>
                <a:gd name="T7" fmla="*/ 21 h 23"/>
                <a:gd name="T8" fmla="*/ 11 w 11"/>
                <a:gd name="T9" fmla="*/ 23 h 23"/>
                <a:gd name="T10" fmla="*/ 11 w 11"/>
                <a:gd name="T11" fmla="*/ 6 h 23"/>
                <a:gd name="T12" fmla="*/ 2 w 11"/>
                <a:gd name="T13" fmla="*/ 0 h 23"/>
                <a:gd name="T14" fmla="*/ 2 w 11"/>
                <a:gd name="T15" fmla="*/ 0 h 2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 h="23">
                  <a:moveTo>
                    <a:pt x="2" y="0"/>
                  </a:moveTo>
                  <a:lnTo>
                    <a:pt x="0" y="7"/>
                  </a:lnTo>
                  <a:lnTo>
                    <a:pt x="6" y="10"/>
                  </a:lnTo>
                  <a:lnTo>
                    <a:pt x="6" y="21"/>
                  </a:lnTo>
                  <a:lnTo>
                    <a:pt x="11" y="23"/>
                  </a:lnTo>
                  <a:lnTo>
                    <a:pt x="11" y="6"/>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13" name="Freeform 343"/>
            <p:cNvSpPr>
              <a:spLocks/>
            </p:cNvSpPr>
            <p:nvPr/>
          </p:nvSpPr>
          <p:spPr bwMode="auto">
            <a:xfrm>
              <a:off x="3141" y="3380"/>
              <a:ext cx="11" cy="22"/>
            </a:xfrm>
            <a:custGeom>
              <a:avLst/>
              <a:gdLst>
                <a:gd name="T0" fmla="*/ 2 w 11"/>
                <a:gd name="T1" fmla="*/ 0 h 22"/>
                <a:gd name="T2" fmla="*/ 0 w 11"/>
                <a:gd name="T3" fmla="*/ 7 h 22"/>
                <a:gd name="T4" fmla="*/ 6 w 11"/>
                <a:gd name="T5" fmla="*/ 9 h 22"/>
                <a:gd name="T6" fmla="*/ 6 w 11"/>
                <a:gd name="T7" fmla="*/ 19 h 22"/>
                <a:gd name="T8" fmla="*/ 11 w 11"/>
                <a:gd name="T9" fmla="*/ 22 h 22"/>
                <a:gd name="T10" fmla="*/ 11 w 11"/>
                <a:gd name="T11" fmla="*/ 5 h 22"/>
                <a:gd name="T12" fmla="*/ 2 w 11"/>
                <a:gd name="T13" fmla="*/ 0 h 22"/>
                <a:gd name="T14" fmla="*/ 2 w 11"/>
                <a:gd name="T15" fmla="*/ 0 h 2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 h="22">
                  <a:moveTo>
                    <a:pt x="2" y="0"/>
                  </a:moveTo>
                  <a:lnTo>
                    <a:pt x="0" y="7"/>
                  </a:lnTo>
                  <a:lnTo>
                    <a:pt x="6" y="9"/>
                  </a:lnTo>
                  <a:lnTo>
                    <a:pt x="6" y="19"/>
                  </a:lnTo>
                  <a:lnTo>
                    <a:pt x="11" y="22"/>
                  </a:lnTo>
                  <a:lnTo>
                    <a:pt x="11" y="5"/>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14" name="Freeform 344"/>
            <p:cNvSpPr>
              <a:spLocks/>
            </p:cNvSpPr>
            <p:nvPr/>
          </p:nvSpPr>
          <p:spPr bwMode="auto">
            <a:xfrm>
              <a:off x="3157" y="3389"/>
              <a:ext cx="10" cy="20"/>
            </a:xfrm>
            <a:custGeom>
              <a:avLst/>
              <a:gdLst>
                <a:gd name="T0" fmla="*/ 2 w 10"/>
                <a:gd name="T1" fmla="*/ 0 h 20"/>
                <a:gd name="T2" fmla="*/ 0 w 10"/>
                <a:gd name="T3" fmla="*/ 6 h 20"/>
                <a:gd name="T4" fmla="*/ 6 w 10"/>
                <a:gd name="T5" fmla="*/ 8 h 20"/>
                <a:gd name="T6" fmla="*/ 6 w 10"/>
                <a:gd name="T7" fmla="*/ 18 h 20"/>
                <a:gd name="T8" fmla="*/ 10 w 10"/>
                <a:gd name="T9" fmla="*/ 20 h 20"/>
                <a:gd name="T10" fmla="*/ 10 w 10"/>
                <a:gd name="T11" fmla="*/ 5 h 20"/>
                <a:gd name="T12" fmla="*/ 2 w 10"/>
                <a:gd name="T13" fmla="*/ 0 h 20"/>
                <a:gd name="T14" fmla="*/ 2 w 10"/>
                <a:gd name="T15" fmla="*/ 0 h 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 h="20">
                  <a:moveTo>
                    <a:pt x="2" y="0"/>
                  </a:moveTo>
                  <a:lnTo>
                    <a:pt x="0" y="6"/>
                  </a:lnTo>
                  <a:lnTo>
                    <a:pt x="6" y="8"/>
                  </a:lnTo>
                  <a:lnTo>
                    <a:pt x="6" y="18"/>
                  </a:lnTo>
                  <a:lnTo>
                    <a:pt x="10" y="20"/>
                  </a:lnTo>
                  <a:lnTo>
                    <a:pt x="10" y="5"/>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15" name="Freeform 345"/>
            <p:cNvSpPr>
              <a:spLocks/>
            </p:cNvSpPr>
            <p:nvPr/>
          </p:nvSpPr>
          <p:spPr bwMode="auto">
            <a:xfrm>
              <a:off x="3173" y="3397"/>
              <a:ext cx="10" cy="20"/>
            </a:xfrm>
            <a:custGeom>
              <a:avLst/>
              <a:gdLst>
                <a:gd name="T0" fmla="*/ 2 w 10"/>
                <a:gd name="T1" fmla="*/ 0 h 20"/>
                <a:gd name="T2" fmla="*/ 0 w 10"/>
                <a:gd name="T3" fmla="*/ 6 h 20"/>
                <a:gd name="T4" fmla="*/ 6 w 10"/>
                <a:gd name="T5" fmla="*/ 8 h 20"/>
                <a:gd name="T6" fmla="*/ 6 w 10"/>
                <a:gd name="T7" fmla="*/ 18 h 20"/>
                <a:gd name="T8" fmla="*/ 10 w 10"/>
                <a:gd name="T9" fmla="*/ 20 h 20"/>
                <a:gd name="T10" fmla="*/ 10 w 10"/>
                <a:gd name="T11" fmla="*/ 5 h 20"/>
                <a:gd name="T12" fmla="*/ 2 w 10"/>
                <a:gd name="T13" fmla="*/ 0 h 20"/>
                <a:gd name="T14" fmla="*/ 2 w 10"/>
                <a:gd name="T15" fmla="*/ 0 h 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 h="20">
                  <a:moveTo>
                    <a:pt x="2" y="0"/>
                  </a:moveTo>
                  <a:lnTo>
                    <a:pt x="0" y="6"/>
                  </a:lnTo>
                  <a:lnTo>
                    <a:pt x="6" y="8"/>
                  </a:lnTo>
                  <a:lnTo>
                    <a:pt x="6" y="18"/>
                  </a:lnTo>
                  <a:lnTo>
                    <a:pt x="10" y="20"/>
                  </a:lnTo>
                  <a:lnTo>
                    <a:pt x="10" y="5"/>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16" name="Freeform 346"/>
            <p:cNvSpPr>
              <a:spLocks/>
            </p:cNvSpPr>
            <p:nvPr/>
          </p:nvSpPr>
          <p:spPr bwMode="auto">
            <a:xfrm>
              <a:off x="3189" y="3406"/>
              <a:ext cx="9" cy="18"/>
            </a:xfrm>
            <a:custGeom>
              <a:avLst/>
              <a:gdLst>
                <a:gd name="T0" fmla="*/ 2 w 9"/>
                <a:gd name="T1" fmla="*/ 0 h 18"/>
                <a:gd name="T2" fmla="*/ 0 w 9"/>
                <a:gd name="T3" fmla="*/ 6 h 18"/>
                <a:gd name="T4" fmla="*/ 6 w 9"/>
                <a:gd name="T5" fmla="*/ 7 h 18"/>
                <a:gd name="T6" fmla="*/ 6 w 9"/>
                <a:gd name="T7" fmla="*/ 16 h 18"/>
                <a:gd name="T8" fmla="*/ 9 w 9"/>
                <a:gd name="T9" fmla="*/ 18 h 18"/>
                <a:gd name="T10" fmla="*/ 9 w 9"/>
                <a:gd name="T11" fmla="*/ 5 h 18"/>
                <a:gd name="T12" fmla="*/ 2 w 9"/>
                <a:gd name="T13" fmla="*/ 0 h 18"/>
                <a:gd name="T14" fmla="*/ 2 w 9"/>
                <a:gd name="T15" fmla="*/ 0 h 1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 h="18">
                  <a:moveTo>
                    <a:pt x="2" y="0"/>
                  </a:moveTo>
                  <a:lnTo>
                    <a:pt x="0" y="6"/>
                  </a:lnTo>
                  <a:lnTo>
                    <a:pt x="6" y="7"/>
                  </a:lnTo>
                  <a:lnTo>
                    <a:pt x="6" y="16"/>
                  </a:lnTo>
                  <a:lnTo>
                    <a:pt x="9" y="18"/>
                  </a:lnTo>
                  <a:lnTo>
                    <a:pt x="9" y="5"/>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17" name="Freeform 347"/>
            <p:cNvSpPr>
              <a:spLocks/>
            </p:cNvSpPr>
            <p:nvPr/>
          </p:nvSpPr>
          <p:spPr bwMode="auto">
            <a:xfrm>
              <a:off x="3206" y="3415"/>
              <a:ext cx="8" cy="16"/>
            </a:xfrm>
            <a:custGeom>
              <a:avLst/>
              <a:gdLst>
                <a:gd name="T0" fmla="*/ 1 w 8"/>
                <a:gd name="T1" fmla="*/ 0 h 16"/>
                <a:gd name="T2" fmla="*/ 0 w 8"/>
                <a:gd name="T3" fmla="*/ 5 h 16"/>
                <a:gd name="T4" fmla="*/ 4 w 8"/>
                <a:gd name="T5" fmla="*/ 7 h 16"/>
                <a:gd name="T6" fmla="*/ 4 w 8"/>
                <a:gd name="T7" fmla="*/ 15 h 16"/>
                <a:gd name="T8" fmla="*/ 8 w 8"/>
                <a:gd name="T9" fmla="*/ 16 h 16"/>
                <a:gd name="T10" fmla="*/ 8 w 8"/>
                <a:gd name="T11" fmla="*/ 4 h 16"/>
                <a:gd name="T12" fmla="*/ 1 w 8"/>
                <a:gd name="T13" fmla="*/ 0 h 16"/>
                <a:gd name="T14" fmla="*/ 1 w 8"/>
                <a:gd name="T15" fmla="*/ 0 h 1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 h="16">
                  <a:moveTo>
                    <a:pt x="1" y="0"/>
                  </a:moveTo>
                  <a:lnTo>
                    <a:pt x="0" y="5"/>
                  </a:lnTo>
                  <a:lnTo>
                    <a:pt x="4" y="7"/>
                  </a:lnTo>
                  <a:lnTo>
                    <a:pt x="4" y="15"/>
                  </a:lnTo>
                  <a:lnTo>
                    <a:pt x="8" y="16"/>
                  </a:lnTo>
                  <a:lnTo>
                    <a:pt x="8" y="4"/>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18" name="Freeform 348"/>
            <p:cNvSpPr>
              <a:spLocks/>
            </p:cNvSpPr>
            <p:nvPr/>
          </p:nvSpPr>
          <p:spPr bwMode="auto">
            <a:xfrm>
              <a:off x="3222" y="3424"/>
              <a:ext cx="8" cy="15"/>
            </a:xfrm>
            <a:custGeom>
              <a:avLst/>
              <a:gdLst>
                <a:gd name="T0" fmla="*/ 1 w 8"/>
                <a:gd name="T1" fmla="*/ 0 h 15"/>
                <a:gd name="T2" fmla="*/ 0 w 8"/>
                <a:gd name="T3" fmla="*/ 4 h 15"/>
                <a:gd name="T4" fmla="*/ 4 w 8"/>
                <a:gd name="T5" fmla="*/ 6 h 15"/>
                <a:gd name="T6" fmla="*/ 4 w 8"/>
                <a:gd name="T7" fmla="*/ 13 h 15"/>
                <a:gd name="T8" fmla="*/ 8 w 8"/>
                <a:gd name="T9" fmla="*/ 15 h 15"/>
                <a:gd name="T10" fmla="*/ 8 w 8"/>
                <a:gd name="T11" fmla="*/ 3 h 15"/>
                <a:gd name="T12" fmla="*/ 1 w 8"/>
                <a:gd name="T13" fmla="*/ 0 h 15"/>
                <a:gd name="T14" fmla="*/ 1 w 8"/>
                <a:gd name="T15" fmla="*/ 0 h 1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 h="15">
                  <a:moveTo>
                    <a:pt x="1" y="0"/>
                  </a:moveTo>
                  <a:lnTo>
                    <a:pt x="0" y="4"/>
                  </a:lnTo>
                  <a:lnTo>
                    <a:pt x="4" y="6"/>
                  </a:lnTo>
                  <a:lnTo>
                    <a:pt x="4" y="13"/>
                  </a:lnTo>
                  <a:lnTo>
                    <a:pt x="8" y="15"/>
                  </a:lnTo>
                  <a:lnTo>
                    <a:pt x="8" y="3"/>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19" name="Freeform 349"/>
            <p:cNvSpPr>
              <a:spLocks/>
            </p:cNvSpPr>
            <p:nvPr/>
          </p:nvSpPr>
          <p:spPr bwMode="auto">
            <a:xfrm>
              <a:off x="3031" y="3386"/>
              <a:ext cx="13" cy="25"/>
            </a:xfrm>
            <a:custGeom>
              <a:avLst/>
              <a:gdLst>
                <a:gd name="T0" fmla="*/ 2 w 13"/>
                <a:gd name="T1" fmla="*/ 4 h 25"/>
                <a:gd name="T2" fmla="*/ 13 w 13"/>
                <a:gd name="T3" fmla="*/ 0 h 25"/>
                <a:gd name="T4" fmla="*/ 12 w 13"/>
                <a:gd name="T5" fmla="*/ 23 h 25"/>
                <a:gd name="T6" fmla="*/ 3 w 13"/>
                <a:gd name="T7" fmla="*/ 25 h 25"/>
                <a:gd name="T8" fmla="*/ 3 w 13"/>
                <a:gd name="T9" fmla="*/ 22 h 25"/>
                <a:gd name="T10" fmla="*/ 6 w 13"/>
                <a:gd name="T11" fmla="*/ 21 h 25"/>
                <a:gd name="T12" fmla="*/ 5 w 13"/>
                <a:gd name="T13" fmla="*/ 12 h 25"/>
                <a:gd name="T14" fmla="*/ 0 w 13"/>
                <a:gd name="T15" fmla="*/ 7 h 25"/>
                <a:gd name="T16" fmla="*/ 2 w 13"/>
                <a:gd name="T17" fmla="*/ 4 h 25"/>
                <a:gd name="T18" fmla="*/ 2 w 13"/>
                <a:gd name="T19" fmla="*/ 4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25">
                  <a:moveTo>
                    <a:pt x="2" y="4"/>
                  </a:moveTo>
                  <a:lnTo>
                    <a:pt x="13" y="0"/>
                  </a:lnTo>
                  <a:lnTo>
                    <a:pt x="12" y="23"/>
                  </a:lnTo>
                  <a:lnTo>
                    <a:pt x="3" y="25"/>
                  </a:lnTo>
                  <a:lnTo>
                    <a:pt x="3" y="22"/>
                  </a:lnTo>
                  <a:lnTo>
                    <a:pt x="6" y="21"/>
                  </a:lnTo>
                  <a:lnTo>
                    <a:pt x="5" y="12"/>
                  </a:lnTo>
                  <a:lnTo>
                    <a:pt x="0" y="7"/>
                  </a:lnTo>
                  <a:lnTo>
                    <a:pt x="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20" name="Freeform 350"/>
            <p:cNvSpPr>
              <a:spLocks/>
            </p:cNvSpPr>
            <p:nvPr/>
          </p:nvSpPr>
          <p:spPr bwMode="auto">
            <a:xfrm>
              <a:off x="3015" y="3394"/>
              <a:ext cx="9" cy="24"/>
            </a:xfrm>
            <a:custGeom>
              <a:avLst/>
              <a:gdLst>
                <a:gd name="T0" fmla="*/ 0 w 9"/>
                <a:gd name="T1" fmla="*/ 3 h 24"/>
                <a:gd name="T2" fmla="*/ 8 w 9"/>
                <a:gd name="T3" fmla="*/ 0 h 24"/>
                <a:gd name="T4" fmla="*/ 9 w 9"/>
                <a:gd name="T5" fmla="*/ 22 h 24"/>
                <a:gd name="T6" fmla="*/ 1 w 9"/>
                <a:gd name="T7" fmla="*/ 24 h 24"/>
                <a:gd name="T8" fmla="*/ 1 w 9"/>
                <a:gd name="T9" fmla="*/ 19 h 24"/>
                <a:gd name="T10" fmla="*/ 4 w 9"/>
                <a:gd name="T11" fmla="*/ 15 h 24"/>
                <a:gd name="T12" fmla="*/ 0 w 9"/>
                <a:gd name="T13" fmla="*/ 3 h 24"/>
                <a:gd name="T14" fmla="*/ 0 w 9"/>
                <a:gd name="T15" fmla="*/ 3 h 2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 h="24">
                  <a:moveTo>
                    <a:pt x="0" y="3"/>
                  </a:moveTo>
                  <a:lnTo>
                    <a:pt x="8" y="0"/>
                  </a:lnTo>
                  <a:lnTo>
                    <a:pt x="9" y="22"/>
                  </a:lnTo>
                  <a:lnTo>
                    <a:pt x="1" y="24"/>
                  </a:lnTo>
                  <a:lnTo>
                    <a:pt x="1" y="19"/>
                  </a:lnTo>
                  <a:lnTo>
                    <a:pt x="4" y="15"/>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21" name="Freeform 351"/>
            <p:cNvSpPr>
              <a:spLocks/>
            </p:cNvSpPr>
            <p:nvPr/>
          </p:nvSpPr>
          <p:spPr bwMode="auto">
            <a:xfrm>
              <a:off x="2998" y="3404"/>
              <a:ext cx="6" cy="21"/>
            </a:xfrm>
            <a:custGeom>
              <a:avLst/>
              <a:gdLst>
                <a:gd name="T0" fmla="*/ 0 w 6"/>
                <a:gd name="T1" fmla="*/ 2 h 21"/>
                <a:gd name="T2" fmla="*/ 6 w 6"/>
                <a:gd name="T3" fmla="*/ 0 h 21"/>
                <a:gd name="T4" fmla="*/ 6 w 6"/>
                <a:gd name="T5" fmla="*/ 19 h 21"/>
                <a:gd name="T6" fmla="*/ 1 w 6"/>
                <a:gd name="T7" fmla="*/ 21 h 21"/>
                <a:gd name="T8" fmla="*/ 0 w 6"/>
                <a:gd name="T9" fmla="*/ 14 h 21"/>
                <a:gd name="T10" fmla="*/ 2 w 6"/>
                <a:gd name="T11" fmla="*/ 11 h 21"/>
                <a:gd name="T12" fmla="*/ 0 w 6"/>
                <a:gd name="T13" fmla="*/ 2 h 21"/>
                <a:gd name="T14" fmla="*/ 0 w 6"/>
                <a:gd name="T15" fmla="*/ 2 h 2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 h="21">
                  <a:moveTo>
                    <a:pt x="0" y="2"/>
                  </a:moveTo>
                  <a:lnTo>
                    <a:pt x="6" y="0"/>
                  </a:lnTo>
                  <a:lnTo>
                    <a:pt x="6" y="19"/>
                  </a:lnTo>
                  <a:lnTo>
                    <a:pt x="1" y="21"/>
                  </a:lnTo>
                  <a:lnTo>
                    <a:pt x="0" y="14"/>
                  </a:lnTo>
                  <a:lnTo>
                    <a:pt x="2" y="11"/>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22" name="Freeform 352"/>
            <p:cNvSpPr>
              <a:spLocks/>
            </p:cNvSpPr>
            <p:nvPr/>
          </p:nvSpPr>
          <p:spPr bwMode="auto">
            <a:xfrm>
              <a:off x="3058" y="3421"/>
              <a:ext cx="17" cy="25"/>
            </a:xfrm>
            <a:custGeom>
              <a:avLst/>
              <a:gdLst>
                <a:gd name="T0" fmla="*/ 0 w 17"/>
                <a:gd name="T1" fmla="*/ 0 h 25"/>
                <a:gd name="T2" fmla="*/ 17 w 17"/>
                <a:gd name="T3" fmla="*/ 1 h 25"/>
                <a:gd name="T4" fmla="*/ 17 w 17"/>
                <a:gd name="T5" fmla="*/ 25 h 25"/>
                <a:gd name="T6" fmla="*/ 10 w 17"/>
                <a:gd name="T7" fmla="*/ 24 h 25"/>
                <a:gd name="T8" fmla="*/ 10 w 17"/>
                <a:gd name="T9" fmla="*/ 9 h 25"/>
                <a:gd name="T10" fmla="*/ 7 w 17"/>
                <a:gd name="T11" fmla="*/ 10 h 25"/>
                <a:gd name="T12" fmla="*/ 7 w 17"/>
                <a:gd name="T13" fmla="*/ 15 h 25"/>
                <a:gd name="T14" fmla="*/ 1 w 17"/>
                <a:gd name="T15" fmla="*/ 16 h 25"/>
                <a:gd name="T16" fmla="*/ 0 w 17"/>
                <a:gd name="T17" fmla="*/ 0 h 25"/>
                <a:gd name="T18" fmla="*/ 0 w 17"/>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25">
                  <a:moveTo>
                    <a:pt x="0" y="0"/>
                  </a:moveTo>
                  <a:lnTo>
                    <a:pt x="17" y="1"/>
                  </a:lnTo>
                  <a:lnTo>
                    <a:pt x="17" y="25"/>
                  </a:lnTo>
                  <a:lnTo>
                    <a:pt x="10" y="24"/>
                  </a:lnTo>
                  <a:lnTo>
                    <a:pt x="10" y="9"/>
                  </a:lnTo>
                  <a:lnTo>
                    <a:pt x="7" y="10"/>
                  </a:lnTo>
                  <a:lnTo>
                    <a:pt x="7" y="15"/>
                  </a:lnTo>
                  <a:lnTo>
                    <a:pt x="1" y="1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23" name="Freeform 353"/>
            <p:cNvSpPr>
              <a:spLocks/>
            </p:cNvSpPr>
            <p:nvPr/>
          </p:nvSpPr>
          <p:spPr bwMode="auto">
            <a:xfrm>
              <a:off x="3060" y="3385"/>
              <a:ext cx="13" cy="22"/>
            </a:xfrm>
            <a:custGeom>
              <a:avLst/>
              <a:gdLst>
                <a:gd name="T0" fmla="*/ 0 w 13"/>
                <a:gd name="T1" fmla="*/ 0 h 22"/>
                <a:gd name="T2" fmla="*/ 13 w 13"/>
                <a:gd name="T3" fmla="*/ 1 h 22"/>
                <a:gd name="T4" fmla="*/ 11 w 13"/>
                <a:gd name="T5" fmla="*/ 22 h 22"/>
                <a:gd name="T6" fmla="*/ 0 w 13"/>
                <a:gd name="T7" fmla="*/ 21 h 22"/>
                <a:gd name="T8" fmla="*/ 0 w 13"/>
                <a:gd name="T9" fmla="*/ 0 h 22"/>
                <a:gd name="T10" fmla="*/ 0 w 13"/>
                <a:gd name="T11" fmla="*/ 0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 h="22">
                  <a:moveTo>
                    <a:pt x="0" y="0"/>
                  </a:moveTo>
                  <a:lnTo>
                    <a:pt x="13" y="1"/>
                  </a:lnTo>
                  <a:lnTo>
                    <a:pt x="11" y="22"/>
                  </a:lnTo>
                  <a:lnTo>
                    <a:pt x="0" y="2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24" name="Freeform 354"/>
            <p:cNvSpPr>
              <a:spLocks/>
            </p:cNvSpPr>
            <p:nvPr/>
          </p:nvSpPr>
          <p:spPr bwMode="auto">
            <a:xfrm>
              <a:off x="3031" y="3421"/>
              <a:ext cx="13" cy="26"/>
            </a:xfrm>
            <a:custGeom>
              <a:avLst/>
              <a:gdLst>
                <a:gd name="T0" fmla="*/ 0 w 13"/>
                <a:gd name="T1" fmla="*/ 2 h 26"/>
                <a:gd name="T2" fmla="*/ 13 w 13"/>
                <a:gd name="T3" fmla="*/ 0 h 26"/>
                <a:gd name="T4" fmla="*/ 13 w 13"/>
                <a:gd name="T5" fmla="*/ 25 h 26"/>
                <a:gd name="T6" fmla="*/ 9 w 13"/>
                <a:gd name="T7" fmla="*/ 26 h 26"/>
                <a:gd name="T8" fmla="*/ 7 w 13"/>
                <a:gd name="T9" fmla="*/ 11 h 26"/>
                <a:gd name="T10" fmla="*/ 4 w 13"/>
                <a:gd name="T11" fmla="*/ 11 h 26"/>
                <a:gd name="T12" fmla="*/ 0 w 13"/>
                <a:gd name="T13" fmla="*/ 2 h 26"/>
                <a:gd name="T14" fmla="*/ 0 w 13"/>
                <a:gd name="T15" fmla="*/ 2 h 2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 h="26">
                  <a:moveTo>
                    <a:pt x="0" y="2"/>
                  </a:moveTo>
                  <a:lnTo>
                    <a:pt x="13" y="0"/>
                  </a:lnTo>
                  <a:lnTo>
                    <a:pt x="13" y="25"/>
                  </a:lnTo>
                  <a:lnTo>
                    <a:pt x="9" y="26"/>
                  </a:lnTo>
                  <a:lnTo>
                    <a:pt x="7" y="11"/>
                  </a:lnTo>
                  <a:lnTo>
                    <a:pt x="4" y="11"/>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25" name="Freeform 355"/>
            <p:cNvSpPr>
              <a:spLocks/>
            </p:cNvSpPr>
            <p:nvPr/>
          </p:nvSpPr>
          <p:spPr bwMode="auto">
            <a:xfrm>
              <a:off x="3015" y="3425"/>
              <a:ext cx="8" cy="26"/>
            </a:xfrm>
            <a:custGeom>
              <a:avLst/>
              <a:gdLst>
                <a:gd name="T0" fmla="*/ 0 w 8"/>
                <a:gd name="T1" fmla="*/ 3 h 26"/>
                <a:gd name="T2" fmla="*/ 8 w 8"/>
                <a:gd name="T3" fmla="*/ 0 h 26"/>
                <a:gd name="T4" fmla="*/ 7 w 8"/>
                <a:gd name="T5" fmla="*/ 25 h 26"/>
                <a:gd name="T6" fmla="*/ 4 w 8"/>
                <a:gd name="T7" fmla="*/ 26 h 26"/>
                <a:gd name="T8" fmla="*/ 3 w 8"/>
                <a:gd name="T9" fmla="*/ 12 h 26"/>
                <a:gd name="T10" fmla="*/ 0 w 8"/>
                <a:gd name="T11" fmla="*/ 3 h 26"/>
                <a:gd name="T12" fmla="*/ 0 w 8"/>
                <a:gd name="T13" fmla="*/ 3 h 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 h="26">
                  <a:moveTo>
                    <a:pt x="0" y="3"/>
                  </a:moveTo>
                  <a:lnTo>
                    <a:pt x="8" y="0"/>
                  </a:lnTo>
                  <a:lnTo>
                    <a:pt x="7" y="25"/>
                  </a:lnTo>
                  <a:lnTo>
                    <a:pt x="4" y="26"/>
                  </a:lnTo>
                  <a:lnTo>
                    <a:pt x="3" y="12"/>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26" name="Freeform 356"/>
            <p:cNvSpPr>
              <a:spLocks/>
            </p:cNvSpPr>
            <p:nvPr/>
          </p:nvSpPr>
          <p:spPr bwMode="auto">
            <a:xfrm>
              <a:off x="2998" y="3430"/>
              <a:ext cx="6" cy="23"/>
            </a:xfrm>
            <a:custGeom>
              <a:avLst/>
              <a:gdLst>
                <a:gd name="T0" fmla="*/ 1 w 6"/>
                <a:gd name="T1" fmla="*/ 3 h 23"/>
                <a:gd name="T2" fmla="*/ 6 w 6"/>
                <a:gd name="T3" fmla="*/ 0 h 23"/>
                <a:gd name="T4" fmla="*/ 6 w 6"/>
                <a:gd name="T5" fmla="*/ 21 h 23"/>
                <a:gd name="T6" fmla="*/ 2 w 6"/>
                <a:gd name="T7" fmla="*/ 23 h 23"/>
                <a:gd name="T8" fmla="*/ 2 w 6"/>
                <a:gd name="T9" fmla="*/ 11 h 23"/>
                <a:gd name="T10" fmla="*/ 0 w 6"/>
                <a:gd name="T11" fmla="*/ 7 h 23"/>
                <a:gd name="T12" fmla="*/ 1 w 6"/>
                <a:gd name="T13" fmla="*/ 3 h 23"/>
                <a:gd name="T14" fmla="*/ 1 w 6"/>
                <a:gd name="T15" fmla="*/ 3 h 2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 h="23">
                  <a:moveTo>
                    <a:pt x="1" y="3"/>
                  </a:moveTo>
                  <a:lnTo>
                    <a:pt x="6" y="0"/>
                  </a:lnTo>
                  <a:lnTo>
                    <a:pt x="6" y="21"/>
                  </a:lnTo>
                  <a:lnTo>
                    <a:pt x="2" y="23"/>
                  </a:lnTo>
                  <a:lnTo>
                    <a:pt x="2" y="11"/>
                  </a:lnTo>
                  <a:lnTo>
                    <a:pt x="0" y="7"/>
                  </a:lnTo>
                  <a:lnTo>
                    <a:pt x="1"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27" name="Freeform 357"/>
            <p:cNvSpPr>
              <a:spLocks/>
            </p:cNvSpPr>
            <p:nvPr/>
          </p:nvSpPr>
          <p:spPr bwMode="auto">
            <a:xfrm>
              <a:off x="3061" y="3314"/>
              <a:ext cx="13" cy="11"/>
            </a:xfrm>
            <a:custGeom>
              <a:avLst/>
              <a:gdLst>
                <a:gd name="T0" fmla="*/ 1 w 13"/>
                <a:gd name="T1" fmla="*/ 0 h 11"/>
                <a:gd name="T2" fmla="*/ 13 w 13"/>
                <a:gd name="T3" fmla="*/ 1 h 11"/>
                <a:gd name="T4" fmla="*/ 12 w 13"/>
                <a:gd name="T5" fmla="*/ 11 h 11"/>
                <a:gd name="T6" fmla="*/ 4 w 13"/>
                <a:gd name="T7" fmla="*/ 10 h 11"/>
                <a:gd name="T8" fmla="*/ 3 w 13"/>
                <a:gd name="T9" fmla="*/ 5 h 11"/>
                <a:gd name="T10" fmla="*/ 0 w 13"/>
                <a:gd name="T11" fmla="*/ 6 h 11"/>
                <a:gd name="T12" fmla="*/ 1 w 13"/>
                <a:gd name="T13" fmla="*/ 0 h 11"/>
                <a:gd name="T14" fmla="*/ 1 w 13"/>
                <a:gd name="T15" fmla="*/ 0 h 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 h="11">
                  <a:moveTo>
                    <a:pt x="1" y="0"/>
                  </a:moveTo>
                  <a:lnTo>
                    <a:pt x="13" y="1"/>
                  </a:lnTo>
                  <a:lnTo>
                    <a:pt x="12" y="11"/>
                  </a:lnTo>
                  <a:lnTo>
                    <a:pt x="4" y="10"/>
                  </a:lnTo>
                  <a:lnTo>
                    <a:pt x="3" y="5"/>
                  </a:lnTo>
                  <a:lnTo>
                    <a:pt x="0" y="6"/>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28" name="Freeform 358"/>
            <p:cNvSpPr>
              <a:spLocks/>
            </p:cNvSpPr>
            <p:nvPr/>
          </p:nvSpPr>
          <p:spPr bwMode="auto">
            <a:xfrm>
              <a:off x="3035" y="3317"/>
              <a:ext cx="9" cy="11"/>
            </a:xfrm>
            <a:custGeom>
              <a:avLst/>
              <a:gdLst>
                <a:gd name="T0" fmla="*/ 1 w 9"/>
                <a:gd name="T1" fmla="*/ 4 h 11"/>
                <a:gd name="T2" fmla="*/ 9 w 9"/>
                <a:gd name="T3" fmla="*/ 0 h 11"/>
                <a:gd name="T4" fmla="*/ 9 w 9"/>
                <a:gd name="T5" fmla="*/ 10 h 11"/>
                <a:gd name="T6" fmla="*/ 1 w 9"/>
                <a:gd name="T7" fmla="*/ 11 h 11"/>
                <a:gd name="T8" fmla="*/ 0 w 9"/>
                <a:gd name="T9" fmla="*/ 6 h 11"/>
                <a:gd name="T10" fmla="*/ 1 w 9"/>
                <a:gd name="T11" fmla="*/ 4 h 11"/>
                <a:gd name="T12" fmla="*/ 1 w 9"/>
                <a:gd name="T13" fmla="*/ 4 h 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 h="11">
                  <a:moveTo>
                    <a:pt x="1" y="4"/>
                  </a:moveTo>
                  <a:lnTo>
                    <a:pt x="9" y="0"/>
                  </a:lnTo>
                  <a:lnTo>
                    <a:pt x="9" y="10"/>
                  </a:lnTo>
                  <a:lnTo>
                    <a:pt x="1" y="11"/>
                  </a:lnTo>
                  <a:lnTo>
                    <a:pt x="0" y="6"/>
                  </a:lnTo>
                  <a:lnTo>
                    <a:pt x="1"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29" name="Freeform 359"/>
            <p:cNvSpPr>
              <a:spLocks/>
            </p:cNvSpPr>
            <p:nvPr/>
          </p:nvSpPr>
          <p:spPr bwMode="auto">
            <a:xfrm>
              <a:off x="3092" y="3321"/>
              <a:ext cx="11" cy="14"/>
            </a:xfrm>
            <a:custGeom>
              <a:avLst/>
              <a:gdLst>
                <a:gd name="T0" fmla="*/ 0 w 11"/>
                <a:gd name="T1" fmla="*/ 0 h 14"/>
                <a:gd name="T2" fmla="*/ 0 w 11"/>
                <a:gd name="T3" fmla="*/ 5 h 14"/>
                <a:gd name="T4" fmla="*/ 6 w 11"/>
                <a:gd name="T5" fmla="*/ 8 h 14"/>
                <a:gd name="T6" fmla="*/ 6 w 11"/>
                <a:gd name="T7" fmla="*/ 12 h 14"/>
                <a:gd name="T8" fmla="*/ 11 w 11"/>
                <a:gd name="T9" fmla="*/ 14 h 14"/>
                <a:gd name="T10" fmla="*/ 11 w 11"/>
                <a:gd name="T11" fmla="*/ 5 h 14"/>
                <a:gd name="T12" fmla="*/ 0 w 11"/>
                <a:gd name="T13" fmla="*/ 0 h 14"/>
                <a:gd name="T14" fmla="*/ 0 w 11"/>
                <a:gd name="T15" fmla="*/ 0 h 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 h="14">
                  <a:moveTo>
                    <a:pt x="0" y="0"/>
                  </a:moveTo>
                  <a:lnTo>
                    <a:pt x="0" y="5"/>
                  </a:lnTo>
                  <a:lnTo>
                    <a:pt x="6" y="8"/>
                  </a:lnTo>
                  <a:lnTo>
                    <a:pt x="6" y="12"/>
                  </a:lnTo>
                  <a:lnTo>
                    <a:pt x="11" y="14"/>
                  </a:lnTo>
                  <a:lnTo>
                    <a:pt x="11" y="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30" name="Freeform 360"/>
            <p:cNvSpPr>
              <a:spLocks/>
            </p:cNvSpPr>
            <p:nvPr/>
          </p:nvSpPr>
          <p:spPr bwMode="auto">
            <a:xfrm>
              <a:off x="3114" y="3334"/>
              <a:ext cx="8" cy="11"/>
            </a:xfrm>
            <a:custGeom>
              <a:avLst/>
              <a:gdLst>
                <a:gd name="T0" fmla="*/ 0 w 8"/>
                <a:gd name="T1" fmla="*/ 0 h 11"/>
                <a:gd name="T2" fmla="*/ 0 w 8"/>
                <a:gd name="T3" fmla="*/ 7 h 11"/>
                <a:gd name="T4" fmla="*/ 6 w 8"/>
                <a:gd name="T5" fmla="*/ 11 h 11"/>
                <a:gd name="T6" fmla="*/ 8 w 8"/>
                <a:gd name="T7" fmla="*/ 5 h 11"/>
                <a:gd name="T8" fmla="*/ 0 w 8"/>
                <a:gd name="T9" fmla="*/ 0 h 11"/>
                <a:gd name="T10" fmla="*/ 0 w 8"/>
                <a:gd name="T11" fmla="*/ 0 h 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11">
                  <a:moveTo>
                    <a:pt x="0" y="0"/>
                  </a:moveTo>
                  <a:lnTo>
                    <a:pt x="0" y="7"/>
                  </a:lnTo>
                  <a:lnTo>
                    <a:pt x="6" y="11"/>
                  </a:lnTo>
                  <a:lnTo>
                    <a:pt x="8" y="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31" name="Freeform 361"/>
            <p:cNvSpPr>
              <a:spLocks/>
            </p:cNvSpPr>
            <p:nvPr/>
          </p:nvSpPr>
          <p:spPr bwMode="auto">
            <a:xfrm>
              <a:off x="2905" y="3412"/>
              <a:ext cx="88" cy="60"/>
            </a:xfrm>
            <a:custGeom>
              <a:avLst/>
              <a:gdLst>
                <a:gd name="T0" fmla="*/ 87 w 88"/>
                <a:gd name="T1" fmla="*/ 0 h 60"/>
                <a:gd name="T2" fmla="*/ 1 w 88"/>
                <a:gd name="T3" fmla="*/ 40 h 60"/>
                <a:gd name="T4" fmla="*/ 0 w 88"/>
                <a:gd name="T5" fmla="*/ 60 h 60"/>
                <a:gd name="T6" fmla="*/ 72 w 88"/>
                <a:gd name="T7" fmla="*/ 35 h 60"/>
                <a:gd name="T8" fmla="*/ 71 w 88"/>
                <a:gd name="T9" fmla="*/ 52 h 60"/>
                <a:gd name="T10" fmla="*/ 87 w 88"/>
                <a:gd name="T11" fmla="*/ 46 h 60"/>
                <a:gd name="T12" fmla="*/ 87 w 88"/>
                <a:gd name="T13" fmla="*/ 22 h 60"/>
                <a:gd name="T14" fmla="*/ 82 w 88"/>
                <a:gd name="T15" fmla="*/ 18 h 60"/>
                <a:gd name="T16" fmla="*/ 88 w 88"/>
                <a:gd name="T17" fmla="*/ 10 h 60"/>
                <a:gd name="T18" fmla="*/ 87 w 88"/>
                <a:gd name="T19" fmla="*/ 0 h 60"/>
                <a:gd name="T20" fmla="*/ 87 w 88"/>
                <a:gd name="T21" fmla="*/ 0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8" h="60">
                  <a:moveTo>
                    <a:pt x="87" y="0"/>
                  </a:moveTo>
                  <a:lnTo>
                    <a:pt x="1" y="40"/>
                  </a:lnTo>
                  <a:lnTo>
                    <a:pt x="0" y="60"/>
                  </a:lnTo>
                  <a:lnTo>
                    <a:pt x="72" y="35"/>
                  </a:lnTo>
                  <a:lnTo>
                    <a:pt x="71" y="52"/>
                  </a:lnTo>
                  <a:lnTo>
                    <a:pt x="87" y="46"/>
                  </a:lnTo>
                  <a:lnTo>
                    <a:pt x="87" y="22"/>
                  </a:lnTo>
                  <a:lnTo>
                    <a:pt x="82" y="18"/>
                  </a:lnTo>
                  <a:lnTo>
                    <a:pt x="88" y="10"/>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32" name="Freeform 362"/>
            <p:cNvSpPr>
              <a:spLocks/>
            </p:cNvSpPr>
            <p:nvPr/>
          </p:nvSpPr>
          <p:spPr bwMode="auto">
            <a:xfrm>
              <a:off x="2985" y="3443"/>
              <a:ext cx="163" cy="20"/>
            </a:xfrm>
            <a:custGeom>
              <a:avLst/>
              <a:gdLst>
                <a:gd name="T0" fmla="*/ 2 w 163"/>
                <a:gd name="T1" fmla="*/ 13 h 20"/>
                <a:gd name="T2" fmla="*/ 42 w 163"/>
                <a:gd name="T3" fmla="*/ 2 h 20"/>
                <a:gd name="T4" fmla="*/ 55 w 163"/>
                <a:gd name="T5" fmla="*/ 0 h 20"/>
                <a:gd name="T6" fmla="*/ 77 w 163"/>
                <a:gd name="T7" fmla="*/ 0 h 20"/>
                <a:gd name="T8" fmla="*/ 108 w 163"/>
                <a:gd name="T9" fmla="*/ 4 h 20"/>
                <a:gd name="T10" fmla="*/ 145 w 163"/>
                <a:gd name="T11" fmla="*/ 12 h 20"/>
                <a:gd name="T12" fmla="*/ 163 w 163"/>
                <a:gd name="T13" fmla="*/ 16 h 20"/>
                <a:gd name="T14" fmla="*/ 162 w 163"/>
                <a:gd name="T15" fmla="*/ 20 h 20"/>
                <a:gd name="T16" fmla="*/ 159 w 163"/>
                <a:gd name="T17" fmla="*/ 20 h 20"/>
                <a:gd name="T18" fmla="*/ 153 w 163"/>
                <a:gd name="T19" fmla="*/ 18 h 20"/>
                <a:gd name="T20" fmla="*/ 148 w 163"/>
                <a:gd name="T21" fmla="*/ 17 h 20"/>
                <a:gd name="T22" fmla="*/ 143 w 163"/>
                <a:gd name="T23" fmla="*/ 16 h 20"/>
                <a:gd name="T24" fmla="*/ 138 w 163"/>
                <a:gd name="T25" fmla="*/ 15 h 20"/>
                <a:gd name="T26" fmla="*/ 132 w 163"/>
                <a:gd name="T27" fmla="*/ 14 h 20"/>
                <a:gd name="T28" fmla="*/ 127 w 163"/>
                <a:gd name="T29" fmla="*/ 13 h 20"/>
                <a:gd name="T30" fmla="*/ 121 w 163"/>
                <a:gd name="T31" fmla="*/ 12 h 20"/>
                <a:gd name="T32" fmla="*/ 115 w 163"/>
                <a:gd name="T33" fmla="*/ 11 h 20"/>
                <a:gd name="T34" fmla="*/ 110 w 163"/>
                <a:gd name="T35" fmla="*/ 10 h 20"/>
                <a:gd name="T36" fmla="*/ 101 w 163"/>
                <a:gd name="T37" fmla="*/ 8 h 20"/>
                <a:gd name="T38" fmla="*/ 95 w 163"/>
                <a:gd name="T39" fmla="*/ 7 h 20"/>
                <a:gd name="T40" fmla="*/ 45 w 163"/>
                <a:gd name="T41" fmla="*/ 7 h 20"/>
                <a:gd name="T42" fmla="*/ 0 w 163"/>
                <a:gd name="T43" fmla="*/ 17 h 20"/>
                <a:gd name="T44" fmla="*/ 2 w 163"/>
                <a:gd name="T45" fmla="*/ 13 h 20"/>
                <a:gd name="T46" fmla="*/ 2 w 163"/>
                <a:gd name="T47" fmla="*/ 13 h 2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63" h="20">
                  <a:moveTo>
                    <a:pt x="2" y="13"/>
                  </a:moveTo>
                  <a:lnTo>
                    <a:pt x="42" y="2"/>
                  </a:lnTo>
                  <a:lnTo>
                    <a:pt x="55" y="0"/>
                  </a:lnTo>
                  <a:lnTo>
                    <a:pt x="77" y="0"/>
                  </a:lnTo>
                  <a:lnTo>
                    <a:pt x="108" y="4"/>
                  </a:lnTo>
                  <a:lnTo>
                    <a:pt x="145" y="12"/>
                  </a:lnTo>
                  <a:lnTo>
                    <a:pt x="163" y="16"/>
                  </a:lnTo>
                  <a:lnTo>
                    <a:pt x="162" y="20"/>
                  </a:lnTo>
                  <a:lnTo>
                    <a:pt x="159" y="20"/>
                  </a:lnTo>
                  <a:lnTo>
                    <a:pt x="153" y="18"/>
                  </a:lnTo>
                  <a:lnTo>
                    <a:pt x="148" y="17"/>
                  </a:lnTo>
                  <a:lnTo>
                    <a:pt x="143" y="16"/>
                  </a:lnTo>
                  <a:lnTo>
                    <a:pt x="138" y="15"/>
                  </a:lnTo>
                  <a:lnTo>
                    <a:pt x="132" y="14"/>
                  </a:lnTo>
                  <a:lnTo>
                    <a:pt x="127" y="13"/>
                  </a:lnTo>
                  <a:lnTo>
                    <a:pt x="121" y="12"/>
                  </a:lnTo>
                  <a:lnTo>
                    <a:pt x="115" y="11"/>
                  </a:lnTo>
                  <a:lnTo>
                    <a:pt x="110" y="10"/>
                  </a:lnTo>
                  <a:lnTo>
                    <a:pt x="101" y="8"/>
                  </a:lnTo>
                  <a:lnTo>
                    <a:pt x="95" y="7"/>
                  </a:lnTo>
                  <a:lnTo>
                    <a:pt x="45" y="7"/>
                  </a:lnTo>
                  <a:lnTo>
                    <a:pt x="0" y="17"/>
                  </a:lnTo>
                  <a:lnTo>
                    <a:pt x="2"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33" name="Freeform 363"/>
            <p:cNvSpPr>
              <a:spLocks/>
            </p:cNvSpPr>
            <p:nvPr/>
          </p:nvSpPr>
          <p:spPr bwMode="auto">
            <a:xfrm>
              <a:off x="2979" y="3467"/>
              <a:ext cx="9" cy="6"/>
            </a:xfrm>
            <a:custGeom>
              <a:avLst/>
              <a:gdLst>
                <a:gd name="T0" fmla="*/ 0 w 9"/>
                <a:gd name="T1" fmla="*/ 2 h 6"/>
                <a:gd name="T2" fmla="*/ 9 w 9"/>
                <a:gd name="T3" fmla="*/ 0 h 6"/>
                <a:gd name="T4" fmla="*/ 9 w 9"/>
                <a:gd name="T5" fmla="*/ 5 h 6"/>
                <a:gd name="T6" fmla="*/ 0 w 9"/>
                <a:gd name="T7" fmla="*/ 6 h 6"/>
                <a:gd name="T8" fmla="*/ 0 w 9"/>
                <a:gd name="T9" fmla="*/ 2 h 6"/>
                <a:gd name="T10" fmla="*/ 0 w 9"/>
                <a:gd name="T11" fmla="*/ 2 h 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 h="6">
                  <a:moveTo>
                    <a:pt x="0" y="2"/>
                  </a:moveTo>
                  <a:lnTo>
                    <a:pt x="9" y="0"/>
                  </a:lnTo>
                  <a:lnTo>
                    <a:pt x="9" y="5"/>
                  </a:lnTo>
                  <a:lnTo>
                    <a:pt x="0" y="6"/>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34" name="Freeform 364"/>
            <p:cNvSpPr>
              <a:spLocks/>
            </p:cNvSpPr>
            <p:nvPr/>
          </p:nvSpPr>
          <p:spPr bwMode="auto">
            <a:xfrm>
              <a:off x="2991" y="3465"/>
              <a:ext cx="9" cy="6"/>
            </a:xfrm>
            <a:custGeom>
              <a:avLst/>
              <a:gdLst>
                <a:gd name="T0" fmla="*/ 0 w 9"/>
                <a:gd name="T1" fmla="*/ 1 h 6"/>
                <a:gd name="T2" fmla="*/ 1 w 9"/>
                <a:gd name="T3" fmla="*/ 6 h 6"/>
                <a:gd name="T4" fmla="*/ 9 w 9"/>
                <a:gd name="T5" fmla="*/ 4 h 6"/>
                <a:gd name="T6" fmla="*/ 9 w 9"/>
                <a:gd name="T7" fmla="*/ 0 h 6"/>
                <a:gd name="T8" fmla="*/ 0 w 9"/>
                <a:gd name="T9" fmla="*/ 1 h 6"/>
                <a:gd name="T10" fmla="*/ 0 w 9"/>
                <a:gd name="T11" fmla="*/ 1 h 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 h="6">
                  <a:moveTo>
                    <a:pt x="0" y="1"/>
                  </a:moveTo>
                  <a:lnTo>
                    <a:pt x="1" y="6"/>
                  </a:lnTo>
                  <a:lnTo>
                    <a:pt x="9" y="4"/>
                  </a:lnTo>
                  <a:lnTo>
                    <a:pt x="9" y="0"/>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35" name="Freeform 365"/>
            <p:cNvSpPr>
              <a:spLocks/>
            </p:cNvSpPr>
            <p:nvPr/>
          </p:nvSpPr>
          <p:spPr bwMode="auto">
            <a:xfrm>
              <a:off x="3004" y="3462"/>
              <a:ext cx="8" cy="6"/>
            </a:xfrm>
            <a:custGeom>
              <a:avLst/>
              <a:gdLst>
                <a:gd name="T0" fmla="*/ 0 w 8"/>
                <a:gd name="T1" fmla="*/ 1 h 6"/>
                <a:gd name="T2" fmla="*/ 0 w 8"/>
                <a:gd name="T3" fmla="*/ 6 h 6"/>
                <a:gd name="T4" fmla="*/ 8 w 8"/>
                <a:gd name="T5" fmla="*/ 5 h 6"/>
                <a:gd name="T6" fmla="*/ 8 w 8"/>
                <a:gd name="T7" fmla="*/ 0 h 6"/>
                <a:gd name="T8" fmla="*/ 0 w 8"/>
                <a:gd name="T9" fmla="*/ 1 h 6"/>
                <a:gd name="T10" fmla="*/ 0 w 8"/>
                <a:gd name="T11" fmla="*/ 1 h 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6">
                  <a:moveTo>
                    <a:pt x="0" y="1"/>
                  </a:moveTo>
                  <a:lnTo>
                    <a:pt x="0" y="6"/>
                  </a:lnTo>
                  <a:lnTo>
                    <a:pt x="8" y="5"/>
                  </a:lnTo>
                  <a:lnTo>
                    <a:pt x="8" y="0"/>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36" name="Freeform 366"/>
            <p:cNvSpPr>
              <a:spLocks/>
            </p:cNvSpPr>
            <p:nvPr/>
          </p:nvSpPr>
          <p:spPr bwMode="auto">
            <a:xfrm>
              <a:off x="3016" y="3459"/>
              <a:ext cx="13" cy="7"/>
            </a:xfrm>
            <a:custGeom>
              <a:avLst/>
              <a:gdLst>
                <a:gd name="T0" fmla="*/ 0 w 13"/>
                <a:gd name="T1" fmla="*/ 2 h 7"/>
                <a:gd name="T2" fmla="*/ 0 w 13"/>
                <a:gd name="T3" fmla="*/ 7 h 7"/>
                <a:gd name="T4" fmla="*/ 13 w 13"/>
                <a:gd name="T5" fmla="*/ 5 h 7"/>
                <a:gd name="T6" fmla="*/ 13 w 13"/>
                <a:gd name="T7" fmla="*/ 0 h 7"/>
                <a:gd name="T8" fmla="*/ 0 w 13"/>
                <a:gd name="T9" fmla="*/ 2 h 7"/>
                <a:gd name="T10" fmla="*/ 0 w 13"/>
                <a:gd name="T11" fmla="*/ 2 h 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 h="7">
                  <a:moveTo>
                    <a:pt x="0" y="2"/>
                  </a:moveTo>
                  <a:lnTo>
                    <a:pt x="0" y="7"/>
                  </a:lnTo>
                  <a:lnTo>
                    <a:pt x="13" y="5"/>
                  </a:lnTo>
                  <a:lnTo>
                    <a:pt x="13"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37" name="Freeform 367"/>
            <p:cNvSpPr>
              <a:spLocks/>
            </p:cNvSpPr>
            <p:nvPr/>
          </p:nvSpPr>
          <p:spPr bwMode="auto">
            <a:xfrm>
              <a:off x="2979" y="3468"/>
              <a:ext cx="49" cy="18"/>
            </a:xfrm>
            <a:custGeom>
              <a:avLst/>
              <a:gdLst>
                <a:gd name="T0" fmla="*/ 0 w 49"/>
                <a:gd name="T1" fmla="*/ 10 h 18"/>
                <a:gd name="T2" fmla="*/ 49 w 49"/>
                <a:gd name="T3" fmla="*/ 0 h 18"/>
                <a:gd name="T4" fmla="*/ 49 w 49"/>
                <a:gd name="T5" fmla="*/ 11 h 18"/>
                <a:gd name="T6" fmla="*/ 1 w 49"/>
                <a:gd name="T7" fmla="*/ 18 h 18"/>
                <a:gd name="T8" fmla="*/ 0 w 49"/>
                <a:gd name="T9" fmla="*/ 10 h 18"/>
                <a:gd name="T10" fmla="*/ 0 w 49"/>
                <a:gd name="T11" fmla="*/ 10 h 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18">
                  <a:moveTo>
                    <a:pt x="0" y="10"/>
                  </a:moveTo>
                  <a:lnTo>
                    <a:pt x="49" y="0"/>
                  </a:lnTo>
                  <a:lnTo>
                    <a:pt x="49" y="11"/>
                  </a:lnTo>
                  <a:lnTo>
                    <a:pt x="1" y="18"/>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38" name="Freeform 368"/>
            <p:cNvSpPr>
              <a:spLocks/>
            </p:cNvSpPr>
            <p:nvPr/>
          </p:nvSpPr>
          <p:spPr bwMode="auto">
            <a:xfrm>
              <a:off x="3015" y="3420"/>
              <a:ext cx="10" cy="5"/>
            </a:xfrm>
            <a:custGeom>
              <a:avLst/>
              <a:gdLst>
                <a:gd name="T0" fmla="*/ 0 w 10"/>
                <a:gd name="T1" fmla="*/ 3 h 5"/>
                <a:gd name="T2" fmla="*/ 10 w 10"/>
                <a:gd name="T3" fmla="*/ 0 h 5"/>
                <a:gd name="T4" fmla="*/ 10 w 10"/>
                <a:gd name="T5" fmla="*/ 4 h 5"/>
                <a:gd name="T6" fmla="*/ 0 w 10"/>
                <a:gd name="T7" fmla="*/ 5 h 5"/>
                <a:gd name="T8" fmla="*/ 0 w 10"/>
                <a:gd name="T9" fmla="*/ 3 h 5"/>
                <a:gd name="T10" fmla="*/ 0 w 10"/>
                <a:gd name="T11" fmla="*/ 3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 h="5">
                  <a:moveTo>
                    <a:pt x="0" y="3"/>
                  </a:moveTo>
                  <a:lnTo>
                    <a:pt x="10" y="0"/>
                  </a:lnTo>
                  <a:lnTo>
                    <a:pt x="10" y="4"/>
                  </a:lnTo>
                  <a:lnTo>
                    <a:pt x="0" y="5"/>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39" name="Freeform 369"/>
            <p:cNvSpPr>
              <a:spLocks/>
            </p:cNvSpPr>
            <p:nvPr/>
          </p:nvSpPr>
          <p:spPr bwMode="auto">
            <a:xfrm>
              <a:off x="3031" y="3416"/>
              <a:ext cx="13" cy="4"/>
            </a:xfrm>
            <a:custGeom>
              <a:avLst/>
              <a:gdLst>
                <a:gd name="T0" fmla="*/ 1 w 13"/>
                <a:gd name="T1" fmla="*/ 0 h 4"/>
                <a:gd name="T2" fmla="*/ 13 w 13"/>
                <a:gd name="T3" fmla="*/ 0 h 4"/>
                <a:gd name="T4" fmla="*/ 12 w 13"/>
                <a:gd name="T5" fmla="*/ 3 h 4"/>
                <a:gd name="T6" fmla="*/ 0 w 13"/>
                <a:gd name="T7" fmla="*/ 4 h 4"/>
                <a:gd name="T8" fmla="*/ 1 w 13"/>
                <a:gd name="T9" fmla="*/ 0 h 4"/>
                <a:gd name="T10" fmla="*/ 1 w 13"/>
                <a:gd name="T11" fmla="*/ 0 h 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 h="4">
                  <a:moveTo>
                    <a:pt x="1" y="0"/>
                  </a:moveTo>
                  <a:lnTo>
                    <a:pt x="13" y="0"/>
                  </a:lnTo>
                  <a:lnTo>
                    <a:pt x="12" y="3"/>
                  </a:lnTo>
                  <a:lnTo>
                    <a:pt x="0" y="4"/>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40" name="Freeform 370"/>
            <p:cNvSpPr>
              <a:spLocks/>
            </p:cNvSpPr>
            <p:nvPr/>
          </p:nvSpPr>
          <p:spPr bwMode="auto">
            <a:xfrm>
              <a:off x="3031" y="3380"/>
              <a:ext cx="13" cy="4"/>
            </a:xfrm>
            <a:custGeom>
              <a:avLst/>
              <a:gdLst>
                <a:gd name="T0" fmla="*/ 0 w 13"/>
                <a:gd name="T1" fmla="*/ 4 h 4"/>
                <a:gd name="T2" fmla="*/ 13 w 13"/>
                <a:gd name="T3" fmla="*/ 3 h 4"/>
                <a:gd name="T4" fmla="*/ 13 w 13"/>
                <a:gd name="T5" fmla="*/ 0 h 4"/>
                <a:gd name="T6" fmla="*/ 0 w 13"/>
                <a:gd name="T7" fmla="*/ 1 h 4"/>
                <a:gd name="T8" fmla="*/ 0 w 13"/>
                <a:gd name="T9" fmla="*/ 4 h 4"/>
                <a:gd name="T10" fmla="*/ 0 w 13"/>
                <a:gd name="T11" fmla="*/ 4 h 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 h="4">
                  <a:moveTo>
                    <a:pt x="0" y="4"/>
                  </a:moveTo>
                  <a:lnTo>
                    <a:pt x="13" y="3"/>
                  </a:lnTo>
                  <a:lnTo>
                    <a:pt x="13" y="0"/>
                  </a:lnTo>
                  <a:lnTo>
                    <a:pt x="0" y="1"/>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41" name="Freeform 371"/>
            <p:cNvSpPr>
              <a:spLocks/>
            </p:cNvSpPr>
            <p:nvPr/>
          </p:nvSpPr>
          <p:spPr bwMode="auto">
            <a:xfrm>
              <a:off x="3033" y="3458"/>
              <a:ext cx="20" cy="6"/>
            </a:xfrm>
            <a:custGeom>
              <a:avLst/>
              <a:gdLst>
                <a:gd name="T0" fmla="*/ 0 w 20"/>
                <a:gd name="T1" fmla="*/ 0 h 6"/>
                <a:gd name="T2" fmla="*/ 20 w 20"/>
                <a:gd name="T3" fmla="*/ 0 h 6"/>
                <a:gd name="T4" fmla="*/ 20 w 20"/>
                <a:gd name="T5" fmla="*/ 6 h 6"/>
                <a:gd name="T6" fmla="*/ 0 w 20"/>
                <a:gd name="T7" fmla="*/ 6 h 6"/>
                <a:gd name="T8" fmla="*/ 0 w 20"/>
                <a:gd name="T9" fmla="*/ 0 h 6"/>
                <a:gd name="T10" fmla="*/ 0 w 20"/>
                <a:gd name="T11" fmla="*/ 0 h 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6">
                  <a:moveTo>
                    <a:pt x="0" y="0"/>
                  </a:moveTo>
                  <a:lnTo>
                    <a:pt x="20" y="0"/>
                  </a:lnTo>
                  <a:lnTo>
                    <a:pt x="20" y="6"/>
                  </a:lnTo>
                  <a:lnTo>
                    <a:pt x="0" y="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42" name="Freeform 372"/>
            <p:cNvSpPr>
              <a:spLocks/>
            </p:cNvSpPr>
            <p:nvPr/>
          </p:nvSpPr>
          <p:spPr bwMode="auto">
            <a:xfrm>
              <a:off x="3058" y="3458"/>
              <a:ext cx="23" cy="6"/>
            </a:xfrm>
            <a:custGeom>
              <a:avLst/>
              <a:gdLst>
                <a:gd name="T0" fmla="*/ 0 w 23"/>
                <a:gd name="T1" fmla="*/ 0 h 6"/>
                <a:gd name="T2" fmla="*/ 23 w 23"/>
                <a:gd name="T3" fmla="*/ 2 h 6"/>
                <a:gd name="T4" fmla="*/ 21 w 23"/>
                <a:gd name="T5" fmla="*/ 6 h 6"/>
                <a:gd name="T6" fmla="*/ 0 w 23"/>
                <a:gd name="T7" fmla="*/ 6 h 6"/>
                <a:gd name="T8" fmla="*/ 0 w 23"/>
                <a:gd name="T9" fmla="*/ 0 h 6"/>
                <a:gd name="T10" fmla="*/ 0 w 23"/>
                <a:gd name="T11" fmla="*/ 0 h 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 h="6">
                  <a:moveTo>
                    <a:pt x="0" y="0"/>
                  </a:moveTo>
                  <a:lnTo>
                    <a:pt x="23" y="2"/>
                  </a:lnTo>
                  <a:lnTo>
                    <a:pt x="21" y="6"/>
                  </a:lnTo>
                  <a:lnTo>
                    <a:pt x="0" y="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43" name="Freeform 373"/>
            <p:cNvSpPr>
              <a:spLocks/>
            </p:cNvSpPr>
            <p:nvPr/>
          </p:nvSpPr>
          <p:spPr bwMode="auto">
            <a:xfrm>
              <a:off x="3033" y="3468"/>
              <a:ext cx="20" cy="10"/>
            </a:xfrm>
            <a:custGeom>
              <a:avLst/>
              <a:gdLst>
                <a:gd name="T0" fmla="*/ 0 w 20"/>
                <a:gd name="T1" fmla="*/ 0 h 10"/>
                <a:gd name="T2" fmla="*/ 20 w 20"/>
                <a:gd name="T3" fmla="*/ 0 h 10"/>
                <a:gd name="T4" fmla="*/ 20 w 20"/>
                <a:gd name="T5" fmla="*/ 10 h 10"/>
                <a:gd name="T6" fmla="*/ 0 w 20"/>
                <a:gd name="T7" fmla="*/ 10 h 10"/>
                <a:gd name="T8" fmla="*/ 0 w 20"/>
                <a:gd name="T9" fmla="*/ 0 h 10"/>
                <a:gd name="T10" fmla="*/ 0 w 20"/>
                <a:gd name="T11" fmla="*/ 0 h 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10">
                  <a:moveTo>
                    <a:pt x="0" y="0"/>
                  </a:moveTo>
                  <a:lnTo>
                    <a:pt x="20" y="0"/>
                  </a:lnTo>
                  <a:lnTo>
                    <a:pt x="20" y="10"/>
                  </a:lnTo>
                  <a:lnTo>
                    <a:pt x="0" y="1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44" name="Freeform 374"/>
            <p:cNvSpPr>
              <a:spLocks/>
            </p:cNvSpPr>
            <p:nvPr/>
          </p:nvSpPr>
          <p:spPr bwMode="auto">
            <a:xfrm>
              <a:off x="3058" y="3468"/>
              <a:ext cx="21" cy="12"/>
            </a:xfrm>
            <a:custGeom>
              <a:avLst/>
              <a:gdLst>
                <a:gd name="T0" fmla="*/ 1 w 21"/>
                <a:gd name="T1" fmla="*/ 0 h 12"/>
                <a:gd name="T2" fmla="*/ 21 w 21"/>
                <a:gd name="T3" fmla="*/ 1 h 12"/>
                <a:gd name="T4" fmla="*/ 21 w 21"/>
                <a:gd name="T5" fmla="*/ 12 h 12"/>
                <a:gd name="T6" fmla="*/ 0 w 21"/>
                <a:gd name="T7" fmla="*/ 11 h 12"/>
                <a:gd name="T8" fmla="*/ 1 w 21"/>
                <a:gd name="T9" fmla="*/ 0 h 12"/>
                <a:gd name="T10" fmla="*/ 1 w 21"/>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 h="12">
                  <a:moveTo>
                    <a:pt x="1" y="0"/>
                  </a:moveTo>
                  <a:lnTo>
                    <a:pt x="21" y="1"/>
                  </a:lnTo>
                  <a:lnTo>
                    <a:pt x="21" y="12"/>
                  </a:lnTo>
                  <a:lnTo>
                    <a:pt x="0" y="11"/>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45" name="Freeform 375"/>
            <p:cNvSpPr>
              <a:spLocks/>
            </p:cNvSpPr>
            <p:nvPr/>
          </p:nvSpPr>
          <p:spPr bwMode="auto">
            <a:xfrm>
              <a:off x="3085" y="3460"/>
              <a:ext cx="20" cy="8"/>
            </a:xfrm>
            <a:custGeom>
              <a:avLst/>
              <a:gdLst>
                <a:gd name="T0" fmla="*/ 0 w 20"/>
                <a:gd name="T1" fmla="*/ 0 h 8"/>
                <a:gd name="T2" fmla="*/ 20 w 20"/>
                <a:gd name="T3" fmla="*/ 4 h 8"/>
                <a:gd name="T4" fmla="*/ 19 w 20"/>
                <a:gd name="T5" fmla="*/ 8 h 8"/>
                <a:gd name="T6" fmla="*/ 0 w 20"/>
                <a:gd name="T7" fmla="*/ 5 h 8"/>
                <a:gd name="T8" fmla="*/ 0 w 20"/>
                <a:gd name="T9" fmla="*/ 0 h 8"/>
                <a:gd name="T10" fmla="*/ 0 w 20"/>
                <a:gd name="T11" fmla="*/ 0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8">
                  <a:moveTo>
                    <a:pt x="0" y="0"/>
                  </a:moveTo>
                  <a:lnTo>
                    <a:pt x="20" y="4"/>
                  </a:lnTo>
                  <a:lnTo>
                    <a:pt x="19" y="8"/>
                  </a:lnTo>
                  <a:lnTo>
                    <a:pt x="0" y="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46" name="Freeform 376"/>
            <p:cNvSpPr>
              <a:spLocks/>
            </p:cNvSpPr>
            <p:nvPr/>
          </p:nvSpPr>
          <p:spPr bwMode="auto">
            <a:xfrm>
              <a:off x="3085" y="3469"/>
              <a:ext cx="20" cy="15"/>
            </a:xfrm>
            <a:custGeom>
              <a:avLst/>
              <a:gdLst>
                <a:gd name="T0" fmla="*/ 0 w 20"/>
                <a:gd name="T1" fmla="*/ 0 h 15"/>
                <a:gd name="T2" fmla="*/ 19 w 20"/>
                <a:gd name="T3" fmla="*/ 4 h 15"/>
                <a:gd name="T4" fmla="*/ 20 w 20"/>
                <a:gd name="T5" fmla="*/ 15 h 15"/>
                <a:gd name="T6" fmla="*/ 0 w 20"/>
                <a:gd name="T7" fmla="*/ 12 h 15"/>
                <a:gd name="T8" fmla="*/ 0 w 20"/>
                <a:gd name="T9" fmla="*/ 0 h 15"/>
                <a:gd name="T10" fmla="*/ 0 w 20"/>
                <a:gd name="T11" fmla="*/ 0 h 1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15">
                  <a:moveTo>
                    <a:pt x="0" y="0"/>
                  </a:moveTo>
                  <a:lnTo>
                    <a:pt x="19" y="4"/>
                  </a:lnTo>
                  <a:lnTo>
                    <a:pt x="20" y="15"/>
                  </a:lnTo>
                  <a:lnTo>
                    <a:pt x="0" y="1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47" name="Freeform 377"/>
            <p:cNvSpPr>
              <a:spLocks/>
            </p:cNvSpPr>
            <p:nvPr/>
          </p:nvSpPr>
          <p:spPr bwMode="auto">
            <a:xfrm>
              <a:off x="3109" y="3465"/>
              <a:ext cx="16" cy="8"/>
            </a:xfrm>
            <a:custGeom>
              <a:avLst/>
              <a:gdLst>
                <a:gd name="T0" fmla="*/ 1 w 16"/>
                <a:gd name="T1" fmla="*/ 0 h 8"/>
                <a:gd name="T2" fmla="*/ 16 w 16"/>
                <a:gd name="T3" fmla="*/ 3 h 8"/>
                <a:gd name="T4" fmla="*/ 15 w 16"/>
                <a:gd name="T5" fmla="*/ 8 h 8"/>
                <a:gd name="T6" fmla="*/ 0 w 16"/>
                <a:gd name="T7" fmla="*/ 4 h 8"/>
                <a:gd name="T8" fmla="*/ 1 w 16"/>
                <a:gd name="T9" fmla="*/ 0 h 8"/>
                <a:gd name="T10" fmla="*/ 1 w 16"/>
                <a:gd name="T11" fmla="*/ 0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8">
                  <a:moveTo>
                    <a:pt x="1" y="0"/>
                  </a:moveTo>
                  <a:lnTo>
                    <a:pt x="16" y="3"/>
                  </a:lnTo>
                  <a:lnTo>
                    <a:pt x="15" y="8"/>
                  </a:lnTo>
                  <a:lnTo>
                    <a:pt x="0" y="4"/>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48" name="Freeform 378"/>
            <p:cNvSpPr>
              <a:spLocks/>
            </p:cNvSpPr>
            <p:nvPr/>
          </p:nvSpPr>
          <p:spPr bwMode="auto">
            <a:xfrm>
              <a:off x="3108" y="3473"/>
              <a:ext cx="16" cy="14"/>
            </a:xfrm>
            <a:custGeom>
              <a:avLst/>
              <a:gdLst>
                <a:gd name="T0" fmla="*/ 1 w 16"/>
                <a:gd name="T1" fmla="*/ 0 h 14"/>
                <a:gd name="T2" fmla="*/ 16 w 16"/>
                <a:gd name="T3" fmla="*/ 4 h 14"/>
                <a:gd name="T4" fmla="*/ 15 w 16"/>
                <a:gd name="T5" fmla="*/ 14 h 14"/>
                <a:gd name="T6" fmla="*/ 0 w 16"/>
                <a:gd name="T7" fmla="*/ 10 h 14"/>
                <a:gd name="T8" fmla="*/ 1 w 16"/>
                <a:gd name="T9" fmla="*/ 0 h 14"/>
                <a:gd name="T10" fmla="*/ 1 w 16"/>
                <a:gd name="T11" fmla="*/ 0 h 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14">
                  <a:moveTo>
                    <a:pt x="1" y="0"/>
                  </a:moveTo>
                  <a:lnTo>
                    <a:pt x="16" y="4"/>
                  </a:lnTo>
                  <a:lnTo>
                    <a:pt x="15" y="14"/>
                  </a:lnTo>
                  <a:lnTo>
                    <a:pt x="0" y="10"/>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49" name="Freeform 379"/>
            <p:cNvSpPr>
              <a:spLocks/>
            </p:cNvSpPr>
            <p:nvPr/>
          </p:nvSpPr>
          <p:spPr bwMode="auto">
            <a:xfrm>
              <a:off x="3129" y="3469"/>
              <a:ext cx="11" cy="6"/>
            </a:xfrm>
            <a:custGeom>
              <a:avLst/>
              <a:gdLst>
                <a:gd name="T0" fmla="*/ 0 w 11"/>
                <a:gd name="T1" fmla="*/ 0 h 6"/>
                <a:gd name="T2" fmla="*/ 0 w 11"/>
                <a:gd name="T3" fmla="*/ 4 h 6"/>
                <a:gd name="T4" fmla="*/ 10 w 11"/>
                <a:gd name="T5" fmla="*/ 6 h 6"/>
                <a:gd name="T6" fmla="*/ 11 w 11"/>
                <a:gd name="T7" fmla="*/ 3 h 6"/>
                <a:gd name="T8" fmla="*/ 0 w 11"/>
                <a:gd name="T9" fmla="*/ 0 h 6"/>
                <a:gd name="T10" fmla="*/ 0 w 11"/>
                <a:gd name="T11" fmla="*/ 0 h 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 h="6">
                  <a:moveTo>
                    <a:pt x="0" y="0"/>
                  </a:moveTo>
                  <a:lnTo>
                    <a:pt x="0" y="4"/>
                  </a:lnTo>
                  <a:lnTo>
                    <a:pt x="10" y="6"/>
                  </a:lnTo>
                  <a:lnTo>
                    <a:pt x="11" y="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50" name="Freeform 380"/>
            <p:cNvSpPr>
              <a:spLocks/>
            </p:cNvSpPr>
            <p:nvPr/>
          </p:nvSpPr>
          <p:spPr bwMode="auto">
            <a:xfrm>
              <a:off x="3129" y="3479"/>
              <a:ext cx="11" cy="11"/>
            </a:xfrm>
            <a:custGeom>
              <a:avLst/>
              <a:gdLst>
                <a:gd name="T0" fmla="*/ 0 w 11"/>
                <a:gd name="T1" fmla="*/ 0 h 11"/>
                <a:gd name="T2" fmla="*/ 0 w 11"/>
                <a:gd name="T3" fmla="*/ 9 h 11"/>
                <a:gd name="T4" fmla="*/ 11 w 11"/>
                <a:gd name="T5" fmla="*/ 11 h 11"/>
                <a:gd name="T6" fmla="*/ 11 w 11"/>
                <a:gd name="T7" fmla="*/ 3 h 11"/>
                <a:gd name="T8" fmla="*/ 0 w 11"/>
                <a:gd name="T9" fmla="*/ 0 h 11"/>
                <a:gd name="T10" fmla="*/ 0 w 11"/>
                <a:gd name="T11" fmla="*/ 0 h 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 h="11">
                  <a:moveTo>
                    <a:pt x="0" y="0"/>
                  </a:moveTo>
                  <a:lnTo>
                    <a:pt x="0" y="9"/>
                  </a:lnTo>
                  <a:lnTo>
                    <a:pt x="11" y="11"/>
                  </a:lnTo>
                  <a:lnTo>
                    <a:pt x="11" y="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51" name="Freeform 381"/>
            <p:cNvSpPr>
              <a:spLocks/>
            </p:cNvSpPr>
            <p:nvPr/>
          </p:nvSpPr>
          <p:spPr bwMode="auto">
            <a:xfrm>
              <a:off x="3090" y="3388"/>
              <a:ext cx="14" cy="26"/>
            </a:xfrm>
            <a:custGeom>
              <a:avLst/>
              <a:gdLst>
                <a:gd name="T0" fmla="*/ 0 w 14"/>
                <a:gd name="T1" fmla="*/ 0 h 26"/>
                <a:gd name="T2" fmla="*/ 1 w 14"/>
                <a:gd name="T3" fmla="*/ 11 h 26"/>
                <a:gd name="T4" fmla="*/ 4 w 14"/>
                <a:gd name="T5" fmla="*/ 12 h 26"/>
                <a:gd name="T6" fmla="*/ 5 w 14"/>
                <a:gd name="T7" fmla="*/ 6 h 26"/>
                <a:gd name="T8" fmla="*/ 7 w 14"/>
                <a:gd name="T9" fmla="*/ 6 h 26"/>
                <a:gd name="T10" fmla="*/ 7 w 14"/>
                <a:gd name="T11" fmla="*/ 13 h 26"/>
                <a:gd name="T12" fmla="*/ 10 w 14"/>
                <a:gd name="T13" fmla="*/ 14 h 26"/>
                <a:gd name="T14" fmla="*/ 10 w 14"/>
                <a:gd name="T15" fmla="*/ 25 h 26"/>
                <a:gd name="T16" fmla="*/ 14 w 14"/>
                <a:gd name="T17" fmla="*/ 26 h 26"/>
                <a:gd name="T18" fmla="*/ 14 w 14"/>
                <a:gd name="T19" fmla="*/ 5 h 26"/>
                <a:gd name="T20" fmla="*/ 0 w 14"/>
                <a:gd name="T21" fmla="*/ 0 h 26"/>
                <a:gd name="T22" fmla="*/ 0 w 14"/>
                <a:gd name="T23" fmla="*/ 0 h 2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4" h="26">
                  <a:moveTo>
                    <a:pt x="0" y="0"/>
                  </a:moveTo>
                  <a:lnTo>
                    <a:pt x="1" y="11"/>
                  </a:lnTo>
                  <a:lnTo>
                    <a:pt x="4" y="12"/>
                  </a:lnTo>
                  <a:lnTo>
                    <a:pt x="5" y="6"/>
                  </a:lnTo>
                  <a:lnTo>
                    <a:pt x="7" y="6"/>
                  </a:lnTo>
                  <a:lnTo>
                    <a:pt x="7" y="13"/>
                  </a:lnTo>
                  <a:lnTo>
                    <a:pt x="10" y="14"/>
                  </a:lnTo>
                  <a:lnTo>
                    <a:pt x="10" y="25"/>
                  </a:lnTo>
                  <a:lnTo>
                    <a:pt x="14" y="26"/>
                  </a:lnTo>
                  <a:lnTo>
                    <a:pt x="14" y="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52" name="Freeform 382"/>
            <p:cNvSpPr>
              <a:spLocks/>
            </p:cNvSpPr>
            <p:nvPr/>
          </p:nvSpPr>
          <p:spPr bwMode="auto">
            <a:xfrm>
              <a:off x="3115" y="3400"/>
              <a:ext cx="12" cy="23"/>
            </a:xfrm>
            <a:custGeom>
              <a:avLst/>
              <a:gdLst>
                <a:gd name="T0" fmla="*/ 0 w 12"/>
                <a:gd name="T1" fmla="*/ 0 h 23"/>
                <a:gd name="T2" fmla="*/ 0 w 12"/>
                <a:gd name="T3" fmla="*/ 10 h 23"/>
                <a:gd name="T4" fmla="*/ 3 w 12"/>
                <a:gd name="T5" fmla="*/ 10 h 23"/>
                <a:gd name="T6" fmla="*/ 4 w 12"/>
                <a:gd name="T7" fmla="*/ 5 h 23"/>
                <a:gd name="T8" fmla="*/ 6 w 12"/>
                <a:gd name="T9" fmla="*/ 6 h 23"/>
                <a:gd name="T10" fmla="*/ 6 w 12"/>
                <a:gd name="T11" fmla="*/ 11 h 23"/>
                <a:gd name="T12" fmla="*/ 8 w 12"/>
                <a:gd name="T13" fmla="*/ 12 h 23"/>
                <a:gd name="T14" fmla="*/ 8 w 12"/>
                <a:gd name="T15" fmla="*/ 22 h 23"/>
                <a:gd name="T16" fmla="*/ 12 w 12"/>
                <a:gd name="T17" fmla="*/ 23 h 23"/>
                <a:gd name="T18" fmla="*/ 12 w 12"/>
                <a:gd name="T19" fmla="*/ 4 h 23"/>
                <a:gd name="T20" fmla="*/ 0 w 12"/>
                <a:gd name="T21" fmla="*/ 0 h 23"/>
                <a:gd name="T22" fmla="*/ 0 w 12"/>
                <a:gd name="T23" fmla="*/ 0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 h="23">
                  <a:moveTo>
                    <a:pt x="0" y="0"/>
                  </a:moveTo>
                  <a:lnTo>
                    <a:pt x="0" y="10"/>
                  </a:lnTo>
                  <a:lnTo>
                    <a:pt x="3" y="10"/>
                  </a:lnTo>
                  <a:lnTo>
                    <a:pt x="4" y="5"/>
                  </a:lnTo>
                  <a:lnTo>
                    <a:pt x="6" y="6"/>
                  </a:lnTo>
                  <a:lnTo>
                    <a:pt x="6" y="11"/>
                  </a:lnTo>
                  <a:lnTo>
                    <a:pt x="8" y="12"/>
                  </a:lnTo>
                  <a:lnTo>
                    <a:pt x="8" y="22"/>
                  </a:lnTo>
                  <a:lnTo>
                    <a:pt x="12" y="23"/>
                  </a:lnTo>
                  <a:lnTo>
                    <a:pt x="12"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53" name="Freeform 383"/>
            <p:cNvSpPr>
              <a:spLocks/>
            </p:cNvSpPr>
            <p:nvPr/>
          </p:nvSpPr>
          <p:spPr bwMode="auto">
            <a:xfrm>
              <a:off x="3137" y="3409"/>
              <a:ext cx="12" cy="22"/>
            </a:xfrm>
            <a:custGeom>
              <a:avLst/>
              <a:gdLst>
                <a:gd name="T0" fmla="*/ 0 w 12"/>
                <a:gd name="T1" fmla="*/ 0 h 22"/>
                <a:gd name="T2" fmla="*/ 1 w 12"/>
                <a:gd name="T3" fmla="*/ 10 h 22"/>
                <a:gd name="T4" fmla="*/ 3 w 12"/>
                <a:gd name="T5" fmla="*/ 11 h 22"/>
                <a:gd name="T6" fmla="*/ 4 w 12"/>
                <a:gd name="T7" fmla="*/ 5 h 22"/>
                <a:gd name="T8" fmla="*/ 6 w 12"/>
                <a:gd name="T9" fmla="*/ 6 h 22"/>
                <a:gd name="T10" fmla="*/ 6 w 12"/>
                <a:gd name="T11" fmla="*/ 11 h 22"/>
                <a:gd name="T12" fmla="*/ 8 w 12"/>
                <a:gd name="T13" fmla="*/ 12 h 22"/>
                <a:gd name="T14" fmla="*/ 8 w 12"/>
                <a:gd name="T15" fmla="*/ 21 h 22"/>
                <a:gd name="T16" fmla="*/ 11 w 12"/>
                <a:gd name="T17" fmla="*/ 22 h 22"/>
                <a:gd name="T18" fmla="*/ 12 w 12"/>
                <a:gd name="T19" fmla="*/ 5 h 22"/>
                <a:gd name="T20" fmla="*/ 0 w 12"/>
                <a:gd name="T21" fmla="*/ 0 h 22"/>
                <a:gd name="T22" fmla="*/ 0 w 12"/>
                <a:gd name="T23" fmla="*/ 0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 h="22">
                  <a:moveTo>
                    <a:pt x="0" y="0"/>
                  </a:moveTo>
                  <a:lnTo>
                    <a:pt x="1" y="10"/>
                  </a:lnTo>
                  <a:lnTo>
                    <a:pt x="3" y="11"/>
                  </a:lnTo>
                  <a:lnTo>
                    <a:pt x="4" y="5"/>
                  </a:lnTo>
                  <a:lnTo>
                    <a:pt x="6" y="6"/>
                  </a:lnTo>
                  <a:lnTo>
                    <a:pt x="6" y="11"/>
                  </a:lnTo>
                  <a:lnTo>
                    <a:pt x="8" y="12"/>
                  </a:lnTo>
                  <a:lnTo>
                    <a:pt x="8" y="21"/>
                  </a:lnTo>
                  <a:lnTo>
                    <a:pt x="11" y="22"/>
                  </a:lnTo>
                  <a:lnTo>
                    <a:pt x="12" y="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54" name="Freeform 384"/>
            <p:cNvSpPr>
              <a:spLocks/>
            </p:cNvSpPr>
            <p:nvPr/>
          </p:nvSpPr>
          <p:spPr bwMode="auto">
            <a:xfrm>
              <a:off x="3156" y="3417"/>
              <a:ext cx="10" cy="21"/>
            </a:xfrm>
            <a:custGeom>
              <a:avLst/>
              <a:gdLst>
                <a:gd name="T0" fmla="*/ 0 w 10"/>
                <a:gd name="T1" fmla="*/ 0 h 21"/>
                <a:gd name="T2" fmla="*/ 0 w 10"/>
                <a:gd name="T3" fmla="*/ 9 h 21"/>
                <a:gd name="T4" fmla="*/ 2 w 10"/>
                <a:gd name="T5" fmla="*/ 9 h 21"/>
                <a:gd name="T6" fmla="*/ 3 w 10"/>
                <a:gd name="T7" fmla="*/ 5 h 21"/>
                <a:gd name="T8" fmla="*/ 5 w 10"/>
                <a:gd name="T9" fmla="*/ 5 h 21"/>
                <a:gd name="T10" fmla="*/ 4 w 10"/>
                <a:gd name="T11" fmla="*/ 10 h 21"/>
                <a:gd name="T12" fmla="*/ 7 w 10"/>
                <a:gd name="T13" fmla="*/ 11 h 21"/>
                <a:gd name="T14" fmla="*/ 7 w 10"/>
                <a:gd name="T15" fmla="*/ 20 h 21"/>
                <a:gd name="T16" fmla="*/ 10 w 10"/>
                <a:gd name="T17" fmla="*/ 21 h 21"/>
                <a:gd name="T18" fmla="*/ 10 w 10"/>
                <a:gd name="T19" fmla="*/ 4 h 21"/>
                <a:gd name="T20" fmla="*/ 0 w 10"/>
                <a:gd name="T21" fmla="*/ 0 h 21"/>
                <a:gd name="T22" fmla="*/ 0 w 10"/>
                <a:gd name="T23" fmla="*/ 0 h 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 h="21">
                  <a:moveTo>
                    <a:pt x="0" y="0"/>
                  </a:moveTo>
                  <a:lnTo>
                    <a:pt x="0" y="9"/>
                  </a:lnTo>
                  <a:lnTo>
                    <a:pt x="2" y="9"/>
                  </a:lnTo>
                  <a:lnTo>
                    <a:pt x="3" y="5"/>
                  </a:lnTo>
                  <a:lnTo>
                    <a:pt x="5" y="5"/>
                  </a:lnTo>
                  <a:lnTo>
                    <a:pt x="4" y="10"/>
                  </a:lnTo>
                  <a:lnTo>
                    <a:pt x="7" y="11"/>
                  </a:lnTo>
                  <a:lnTo>
                    <a:pt x="7" y="20"/>
                  </a:lnTo>
                  <a:lnTo>
                    <a:pt x="10" y="21"/>
                  </a:lnTo>
                  <a:lnTo>
                    <a:pt x="10"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55" name="Freeform 385"/>
            <p:cNvSpPr>
              <a:spLocks/>
            </p:cNvSpPr>
            <p:nvPr/>
          </p:nvSpPr>
          <p:spPr bwMode="auto">
            <a:xfrm>
              <a:off x="3173" y="3424"/>
              <a:ext cx="10" cy="20"/>
            </a:xfrm>
            <a:custGeom>
              <a:avLst/>
              <a:gdLst>
                <a:gd name="T0" fmla="*/ 0 w 10"/>
                <a:gd name="T1" fmla="*/ 0 h 20"/>
                <a:gd name="T2" fmla="*/ 1 w 10"/>
                <a:gd name="T3" fmla="*/ 9 h 20"/>
                <a:gd name="T4" fmla="*/ 3 w 10"/>
                <a:gd name="T5" fmla="*/ 9 h 20"/>
                <a:gd name="T6" fmla="*/ 4 w 10"/>
                <a:gd name="T7" fmla="*/ 5 h 20"/>
                <a:gd name="T8" fmla="*/ 5 w 10"/>
                <a:gd name="T9" fmla="*/ 5 h 20"/>
                <a:gd name="T10" fmla="*/ 5 w 10"/>
                <a:gd name="T11" fmla="*/ 10 h 20"/>
                <a:gd name="T12" fmla="*/ 7 w 10"/>
                <a:gd name="T13" fmla="*/ 11 h 20"/>
                <a:gd name="T14" fmla="*/ 7 w 10"/>
                <a:gd name="T15" fmla="*/ 19 h 20"/>
                <a:gd name="T16" fmla="*/ 10 w 10"/>
                <a:gd name="T17" fmla="*/ 20 h 20"/>
                <a:gd name="T18" fmla="*/ 10 w 10"/>
                <a:gd name="T19" fmla="*/ 4 h 20"/>
                <a:gd name="T20" fmla="*/ 0 w 10"/>
                <a:gd name="T21" fmla="*/ 0 h 20"/>
                <a:gd name="T22" fmla="*/ 0 w 10"/>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 h="20">
                  <a:moveTo>
                    <a:pt x="0" y="0"/>
                  </a:moveTo>
                  <a:lnTo>
                    <a:pt x="1" y="9"/>
                  </a:lnTo>
                  <a:lnTo>
                    <a:pt x="3" y="9"/>
                  </a:lnTo>
                  <a:lnTo>
                    <a:pt x="4" y="5"/>
                  </a:lnTo>
                  <a:lnTo>
                    <a:pt x="5" y="5"/>
                  </a:lnTo>
                  <a:lnTo>
                    <a:pt x="5" y="10"/>
                  </a:lnTo>
                  <a:lnTo>
                    <a:pt x="7" y="11"/>
                  </a:lnTo>
                  <a:lnTo>
                    <a:pt x="7" y="19"/>
                  </a:lnTo>
                  <a:lnTo>
                    <a:pt x="10" y="20"/>
                  </a:lnTo>
                  <a:lnTo>
                    <a:pt x="10"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56" name="Freeform 386"/>
            <p:cNvSpPr>
              <a:spLocks/>
            </p:cNvSpPr>
            <p:nvPr/>
          </p:nvSpPr>
          <p:spPr bwMode="auto">
            <a:xfrm>
              <a:off x="3190" y="3432"/>
              <a:ext cx="9" cy="18"/>
            </a:xfrm>
            <a:custGeom>
              <a:avLst/>
              <a:gdLst>
                <a:gd name="T0" fmla="*/ 0 w 9"/>
                <a:gd name="T1" fmla="*/ 0 h 18"/>
                <a:gd name="T2" fmla="*/ 0 w 9"/>
                <a:gd name="T3" fmla="*/ 7 h 18"/>
                <a:gd name="T4" fmla="*/ 2 w 9"/>
                <a:gd name="T5" fmla="*/ 8 h 18"/>
                <a:gd name="T6" fmla="*/ 3 w 9"/>
                <a:gd name="T7" fmla="*/ 4 h 18"/>
                <a:gd name="T8" fmla="*/ 4 w 9"/>
                <a:gd name="T9" fmla="*/ 4 h 18"/>
                <a:gd name="T10" fmla="*/ 4 w 9"/>
                <a:gd name="T11" fmla="*/ 9 h 18"/>
                <a:gd name="T12" fmla="*/ 6 w 9"/>
                <a:gd name="T13" fmla="*/ 9 h 18"/>
                <a:gd name="T14" fmla="*/ 6 w 9"/>
                <a:gd name="T15" fmla="*/ 17 h 18"/>
                <a:gd name="T16" fmla="*/ 8 w 9"/>
                <a:gd name="T17" fmla="*/ 18 h 18"/>
                <a:gd name="T18" fmla="*/ 9 w 9"/>
                <a:gd name="T19" fmla="*/ 3 h 18"/>
                <a:gd name="T20" fmla="*/ 0 w 9"/>
                <a:gd name="T21" fmla="*/ 0 h 18"/>
                <a:gd name="T22" fmla="*/ 0 w 9"/>
                <a:gd name="T23" fmla="*/ 0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 h="18">
                  <a:moveTo>
                    <a:pt x="0" y="0"/>
                  </a:moveTo>
                  <a:lnTo>
                    <a:pt x="0" y="7"/>
                  </a:lnTo>
                  <a:lnTo>
                    <a:pt x="2" y="8"/>
                  </a:lnTo>
                  <a:lnTo>
                    <a:pt x="3" y="4"/>
                  </a:lnTo>
                  <a:lnTo>
                    <a:pt x="4" y="4"/>
                  </a:lnTo>
                  <a:lnTo>
                    <a:pt x="4" y="9"/>
                  </a:lnTo>
                  <a:lnTo>
                    <a:pt x="6" y="9"/>
                  </a:lnTo>
                  <a:lnTo>
                    <a:pt x="6" y="17"/>
                  </a:lnTo>
                  <a:lnTo>
                    <a:pt x="8" y="18"/>
                  </a:lnTo>
                  <a:lnTo>
                    <a:pt x="9" y="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57" name="Freeform 387"/>
            <p:cNvSpPr>
              <a:spLocks/>
            </p:cNvSpPr>
            <p:nvPr/>
          </p:nvSpPr>
          <p:spPr bwMode="auto">
            <a:xfrm>
              <a:off x="3207" y="3439"/>
              <a:ext cx="7" cy="17"/>
            </a:xfrm>
            <a:custGeom>
              <a:avLst/>
              <a:gdLst>
                <a:gd name="T0" fmla="*/ 0 w 7"/>
                <a:gd name="T1" fmla="*/ 0 h 17"/>
                <a:gd name="T2" fmla="*/ 0 w 7"/>
                <a:gd name="T3" fmla="*/ 7 h 17"/>
                <a:gd name="T4" fmla="*/ 2 w 7"/>
                <a:gd name="T5" fmla="*/ 7 h 17"/>
                <a:gd name="T6" fmla="*/ 2 w 7"/>
                <a:gd name="T7" fmla="*/ 4 h 17"/>
                <a:gd name="T8" fmla="*/ 4 w 7"/>
                <a:gd name="T9" fmla="*/ 4 h 17"/>
                <a:gd name="T10" fmla="*/ 3 w 7"/>
                <a:gd name="T11" fmla="*/ 8 h 17"/>
                <a:gd name="T12" fmla="*/ 5 w 7"/>
                <a:gd name="T13" fmla="*/ 9 h 17"/>
                <a:gd name="T14" fmla="*/ 5 w 7"/>
                <a:gd name="T15" fmla="*/ 16 h 17"/>
                <a:gd name="T16" fmla="*/ 7 w 7"/>
                <a:gd name="T17" fmla="*/ 17 h 17"/>
                <a:gd name="T18" fmla="*/ 7 w 7"/>
                <a:gd name="T19" fmla="*/ 3 h 17"/>
                <a:gd name="T20" fmla="*/ 0 w 7"/>
                <a:gd name="T21" fmla="*/ 0 h 17"/>
                <a:gd name="T22" fmla="*/ 0 w 7"/>
                <a:gd name="T23" fmla="*/ 0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 h="17">
                  <a:moveTo>
                    <a:pt x="0" y="0"/>
                  </a:moveTo>
                  <a:lnTo>
                    <a:pt x="0" y="7"/>
                  </a:lnTo>
                  <a:lnTo>
                    <a:pt x="2" y="7"/>
                  </a:lnTo>
                  <a:lnTo>
                    <a:pt x="2" y="4"/>
                  </a:lnTo>
                  <a:lnTo>
                    <a:pt x="4" y="4"/>
                  </a:lnTo>
                  <a:lnTo>
                    <a:pt x="3" y="8"/>
                  </a:lnTo>
                  <a:lnTo>
                    <a:pt x="5" y="9"/>
                  </a:lnTo>
                  <a:lnTo>
                    <a:pt x="5" y="16"/>
                  </a:lnTo>
                  <a:lnTo>
                    <a:pt x="7" y="17"/>
                  </a:lnTo>
                  <a:lnTo>
                    <a:pt x="7" y="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58" name="Freeform 388"/>
            <p:cNvSpPr>
              <a:spLocks/>
            </p:cNvSpPr>
            <p:nvPr/>
          </p:nvSpPr>
          <p:spPr bwMode="auto">
            <a:xfrm>
              <a:off x="3223" y="3446"/>
              <a:ext cx="7" cy="16"/>
            </a:xfrm>
            <a:custGeom>
              <a:avLst/>
              <a:gdLst>
                <a:gd name="T0" fmla="*/ 0 w 7"/>
                <a:gd name="T1" fmla="*/ 0 h 16"/>
                <a:gd name="T2" fmla="*/ 1 w 7"/>
                <a:gd name="T3" fmla="*/ 7 h 16"/>
                <a:gd name="T4" fmla="*/ 2 w 7"/>
                <a:gd name="T5" fmla="*/ 7 h 16"/>
                <a:gd name="T6" fmla="*/ 2 w 7"/>
                <a:gd name="T7" fmla="*/ 4 h 16"/>
                <a:gd name="T8" fmla="*/ 4 w 7"/>
                <a:gd name="T9" fmla="*/ 4 h 16"/>
                <a:gd name="T10" fmla="*/ 4 w 7"/>
                <a:gd name="T11" fmla="*/ 8 h 16"/>
                <a:gd name="T12" fmla="*/ 5 w 7"/>
                <a:gd name="T13" fmla="*/ 8 h 16"/>
                <a:gd name="T14" fmla="*/ 5 w 7"/>
                <a:gd name="T15" fmla="*/ 15 h 16"/>
                <a:gd name="T16" fmla="*/ 7 w 7"/>
                <a:gd name="T17" fmla="*/ 16 h 16"/>
                <a:gd name="T18" fmla="*/ 7 w 7"/>
                <a:gd name="T19" fmla="*/ 3 h 16"/>
                <a:gd name="T20" fmla="*/ 0 w 7"/>
                <a:gd name="T21" fmla="*/ 0 h 16"/>
                <a:gd name="T22" fmla="*/ 0 w 7"/>
                <a:gd name="T23" fmla="*/ 0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 h="16">
                  <a:moveTo>
                    <a:pt x="0" y="0"/>
                  </a:moveTo>
                  <a:lnTo>
                    <a:pt x="1" y="7"/>
                  </a:lnTo>
                  <a:lnTo>
                    <a:pt x="2" y="7"/>
                  </a:lnTo>
                  <a:lnTo>
                    <a:pt x="2" y="4"/>
                  </a:lnTo>
                  <a:lnTo>
                    <a:pt x="4" y="4"/>
                  </a:lnTo>
                  <a:lnTo>
                    <a:pt x="4" y="8"/>
                  </a:lnTo>
                  <a:lnTo>
                    <a:pt x="5" y="8"/>
                  </a:lnTo>
                  <a:lnTo>
                    <a:pt x="5" y="15"/>
                  </a:lnTo>
                  <a:lnTo>
                    <a:pt x="7" y="16"/>
                  </a:lnTo>
                  <a:lnTo>
                    <a:pt x="7" y="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59" name="Freeform 389"/>
            <p:cNvSpPr>
              <a:spLocks/>
            </p:cNvSpPr>
            <p:nvPr/>
          </p:nvSpPr>
          <p:spPr bwMode="auto">
            <a:xfrm>
              <a:off x="3091" y="3425"/>
              <a:ext cx="13" cy="22"/>
            </a:xfrm>
            <a:custGeom>
              <a:avLst/>
              <a:gdLst>
                <a:gd name="T0" fmla="*/ 0 w 13"/>
                <a:gd name="T1" fmla="*/ 0 h 22"/>
                <a:gd name="T2" fmla="*/ 0 w 13"/>
                <a:gd name="T3" fmla="*/ 12 h 22"/>
                <a:gd name="T4" fmla="*/ 3 w 13"/>
                <a:gd name="T5" fmla="*/ 14 h 22"/>
                <a:gd name="T6" fmla="*/ 6 w 13"/>
                <a:gd name="T7" fmla="*/ 7 h 22"/>
                <a:gd name="T8" fmla="*/ 8 w 13"/>
                <a:gd name="T9" fmla="*/ 11 h 22"/>
                <a:gd name="T10" fmla="*/ 8 w 13"/>
                <a:gd name="T11" fmla="*/ 21 h 22"/>
                <a:gd name="T12" fmla="*/ 11 w 13"/>
                <a:gd name="T13" fmla="*/ 22 h 22"/>
                <a:gd name="T14" fmla="*/ 13 w 13"/>
                <a:gd name="T15" fmla="*/ 4 h 22"/>
                <a:gd name="T16" fmla="*/ 0 w 13"/>
                <a:gd name="T17" fmla="*/ 0 h 22"/>
                <a:gd name="T18" fmla="*/ 0 w 13"/>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22">
                  <a:moveTo>
                    <a:pt x="0" y="0"/>
                  </a:moveTo>
                  <a:lnTo>
                    <a:pt x="0" y="12"/>
                  </a:lnTo>
                  <a:lnTo>
                    <a:pt x="3" y="14"/>
                  </a:lnTo>
                  <a:lnTo>
                    <a:pt x="6" y="7"/>
                  </a:lnTo>
                  <a:lnTo>
                    <a:pt x="8" y="11"/>
                  </a:lnTo>
                  <a:lnTo>
                    <a:pt x="8" y="21"/>
                  </a:lnTo>
                  <a:lnTo>
                    <a:pt x="11" y="22"/>
                  </a:lnTo>
                  <a:lnTo>
                    <a:pt x="13"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60" name="Freeform 390"/>
            <p:cNvSpPr>
              <a:spLocks/>
            </p:cNvSpPr>
            <p:nvPr/>
          </p:nvSpPr>
          <p:spPr bwMode="auto">
            <a:xfrm>
              <a:off x="3113" y="3432"/>
              <a:ext cx="9" cy="22"/>
            </a:xfrm>
            <a:custGeom>
              <a:avLst/>
              <a:gdLst>
                <a:gd name="T0" fmla="*/ 0 w 9"/>
                <a:gd name="T1" fmla="*/ 0 h 22"/>
                <a:gd name="T2" fmla="*/ 1 w 9"/>
                <a:gd name="T3" fmla="*/ 8 h 22"/>
                <a:gd name="T4" fmla="*/ 4 w 9"/>
                <a:gd name="T5" fmla="*/ 9 h 22"/>
                <a:gd name="T6" fmla="*/ 6 w 9"/>
                <a:gd name="T7" fmla="*/ 22 h 22"/>
                <a:gd name="T8" fmla="*/ 9 w 9"/>
                <a:gd name="T9" fmla="*/ 22 h 22"/>
                <a:gd name="T10" fmla="*/ 9 w 9"/>
                <a:gd name="T11" fmla="*/ 2 h 22"/>
                <a:gd name="T12" fmla="*/ 0 w 9"/>
                <a:gd name="T13" fmla="*/ 0 h 22"/>
                <a:gd name="T14" fmla="*/ 0 w 9"/>
                <a:gd name="T15" fmla="*/ 0 h 2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 h="22">
                  <a:moveTo>
                    <a:pt x="0" y="0"/>
                  </a:moveTo>
                  <a:lnTo>
                    <a:pt x="1" y="8"/>
                  </a:lnTo>
                  <a:lnTo>
                    <a:pt x="4" y="9"/>
                  </a:lnTo>
                  <a:lnTo>
                    <a:pt x="6" y="22"/>
                  </a:lnTo>
                  <a:lnTo>
                    <a:pt x="9" y="22"/>
                  </a:lnTo>
                  <a:lnTo>
                    <a:pt x="9"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61" name="Freeform 391"/>
            <p:cNvSpPr>
              <a:spLocks/>
            </p:cNvSpPr>
            <p:nvPr/>
          </p:nvSpPr>
          <p:spPr bwMode="auto">
            <a:xfrm>
              <a:off x="3137" y="3440"/>
              <a:ext cx="9" cy="19"/>
            </a:xfrm>
            <a:custGeom>
              <a:avLst/>
              <a:gdLst>
                <a:gd name="T0" fmla="*/ 0 w 9"/>
                <a:gd name="T1" fmla="*/ 0 h 19"/>
                <a:gd name="T2" fmla="*/ 1 w 9"/>
                <a:gd name="T3" fmla="*/ 6 h 19"/>
                <a:gd name="T4" fmla="*/ 4 w 9"/>
                <a:gd name="T5" fmla="*/ 8 h 19"/>
                <a:gd name="T6" fmla="*/ 6 w 9"/>
                <a:gd name="T7" fmla="*/ 19 h 19"/>
                <a:gd name="T8" fmla="*/ 9 w 9"/>
                <a:gd name="T9" fmla="*/ 19 h 19"/>
                <a:gd name="T10" fmla="*/ 9 w 9"/>
                <a:gd name="T11" fmla="*/ 3 h 19"/>
                <a:gd name="T12" fmla="*/ 0 w 9"/>
                <a:gd name="T13" fmla="*/ 0 h 19"/>
                <a:gd name="T14" fmla="*/ 0 w 9"/>
                <a:gd name="T15" fmla="*/ 0 h 1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 h="19">
                  <a:moveTo>
                    <a:pt x="0" y="0"/>
                  </a:moveTo>
                  <a:lnTo>
                    <a:pt x="1" y="6"/>
                  </a:lnTo>
                  <a:lnTo>
                    <a:pt x="4" y="8"/>
                  </a:lnTo>
                  <a:lnTo>
                    <a:pt x="6" y="19"/>
                  </a:lnTo>
                  <a:lnTo>
                    <a:pt x="9" y="19"/>
                  </a:lnTo>
                  <a:lnTo>
                    <a:pt x="9" y="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62" name="Freeform 392"/>
            <p:cNvSpPr>
              <a:spLocks/>
            </p:cNvSpPr>
            <p:nvPr/>
          </p:nvSpPr>
          <p:spPr bwMode="auto">
            <a:xfrm>
              <a:off x="2903" y="3504"/>
              <a:ext cx="144" cy="31"/>
            </a:xfrm>
            <a:custGeom>
              <a:avLst/>
              <a:gdLst>
                <a:gd name="T0" fmla="*/ 26 w 144"/>
                <a:gd name="T1" fmla="*/ 0 h 31"/>
                <a:gd name="T2" fmla="*/ 16 w 144"/>
                <a:gd name="T3" fmla="*/ 11 h 31"/>
                <a:gd name="T4" fmla="*/ 37 w 144"/>
                <a:gd name="T5" fmla="*/ 12 h 31"/>
                <a:gd name="T6" fmla="*/ 47 w 144"/>
                <a:gd name="T7" fmla="*/ 6 h 31"/>
                <a:gd name="T8" fmla="*/ 41 w 144"/>
                <a:gd name="T9" fmla="*/ 24 h 31"/>
                <a:gd name="T10" fmla="*/ 50 w 144"/>
                <a:gd name="T11" fmla="*/ 13 h 31"/>
                <a:gd name="T12" fmla="*/ 60 w 144"/>
                <a:gd name="T13" fmla="*/ 17 h 31"/>
                <a:gd name="T14" fmla="*/ 80 w 144"/>
                <a:gd name="T15" fmla="*/ 14 h 31"/>
                <a:gd name="T16" fmla="*/ 78 w 144"/>
                <a:gd name="T17" fmla="*/ 10 h 31"/>
                <a:gd name="T18" fmla="*/ 76 w 144"/>
                <a:gd name="T19" fmla="*/ 7 h 31"/>
                <a:gd name="T20" fmla="*/ 72 w 144"/>
                <a:gd name="T21" fmla="*/ 5 h 31"/>
                <a:gd name="T22" fmla="*/ 100 w 144"/>
                <a:gd name="T23" fmla="*/ 4 h 31"/>
                <a:gd name="T24" fmla="*/ 100 w 144"/>
                <a:gd name="T25" fmla="*/ 8 h 31"/>
                <a:gd name="T26" fmla="*/ 95 w 144"/>
                <a:gd name="T27" fmla="*/ 10 h 31"/>
                <a:gd name="T28" fmla="*/ 92 w 144"/>
                <a:gd name="T29" fmla="*/ 15 h 31"/>
                <a:gd name="T30" fmla="*/ 112 w 144"/>
                <a:gd name="T31" fmla="*/ 17 h 31"/>
                <a:gd name="T32" fmla="*/ 110 w 144"/>
                <a:gd name="T33" fmla="*/ 9 h 31"/>
                <a:gd name="T34" fmla="*/ 106 w 144"/>
                <a:gd name="T35" fmla="*/ 7 h 31"/>
                <a:gd name="T36" fmla="*/ 136 w 144"/>
                <a:gd name="T37" fmla="*/ 3 h 31"/>
                <a:gd name="T38" fmla="*/ 129 w 144"/>
                <a:gd name="T39" fmla="*/ 9 h 31"/>
                <a:gd name="T40" fmla="*/ 126 w 144"/>
                <a:gd name="T41" fmla="*/ 13 h 31"/>
                <a:gd name="T42" fmla="*/ 142 w 144"/>
                <a:gd name="T43" fmla="*/ 16 h 31"/>
                <a:gd name="T44" fmla="*/ 33 w 144"/>
                <a:gd name="T45" fmla="*/ 31 h 31"/>
                <a:gd name="T46" fmla="*/ 26 w 144"/>
                <a:gd name="T47" fmla="*/ 18 h 31"/>
                <a:gd name="T48" fmla="*/ 20 w 144"/>
                <a:gd name="T49" fmla="*/ 29 h 31"/>
                <a:gd name="T50" fmla="*/ 13 w 144"/>
                <a:gd name="T51" fmla="*/ 19 h 31"/>
                <a:gd name="T52" fmla="*/ 4 w 144"/>
                <a:gd name="T53" fmla="*/ 21 h 31"/>
                <a:gd name="T54" fmla="*/ 10 w 144"/>
                <a:gd name="T55" fmla="*/ 18 h 31"/>
                <a:gd name="T56" fmla="*/ 9 w 144"/>
                <a:gd name="T57" fmla="*/ 12 h 31"/>
                <a:gd name="T58" fmla="*/ 6 w 144"/>
                <a:gd name="T59" fmla="*/ 9 h 31"/>
                <a:gd name="T60" fmla="*/ 1 w 144"/>
                <a:gd name="T61" fmla="*/ 8 h 31"/>
                <a:gd name="T62" fmla="*/ 0 w 144"/>
                <a:gd name="T63" fmla="*/ 1 h 3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4" h="31">
                  <a:moveTo>
                    <a:pt x="0" y="1"/>
                  </a:moveTo>
                  <a:lnTo>
                    <a:pt x="26" y="0"/>
                  </a:lnTo>
                  <a:lnTo>
                    <a:pt x="26" y="5"/>
                  </a:lnTo>
                  <a:lnTo>
                    <a:pt x="16" y="11"/>
                  </a:lnTo>
                  <a:lnTo>
                    <a:pt x="17" y="14"/>
                  </a:lnTo>
                  <a:lnTo>
                    <a:pt x="37" y="12"/>
                  </a:lnTo>
                  <a:lnTo>
                    <a:pt x="43" y="5"/>
                  </a:lnTo>
                  <a:lnTo>
                    <a:pt x="47" y="6"/>
                  </a:lnTo>
                  <a:lnTo>
                    <a:pt x="40" y="17"/>
                  </a:lnTo>
                  <a:lnTo>
                    <a:pt x="41" y="24"/>
                  </a:lnTo>
                  <a:lnTo>
                    <a:pt x="48" y="22"/>
                  </a:lnTo>
                  <a:lnTo>
                    <a:pt x="50" y="13"/>
                  </a:lnTo>
                  <a:lnTo>
                    <a:pt x="62" y="12"/>
                  </a:lnTo>
                  <a:lnTo>
                    <a:pt x="60" y="17"/>
                  </a:lnTo>
                  <a:lnTo>
                    <a:pt x="80" y="17"/>
                  </a:lnTo>
                  <a:lnTo>
                    <a:pt x="80" y="14"/>
                  </a:lnTo>
                  <a:lnTo>
                    <a:pt x="79" y="12"/>
                  </a:lnTo>
                  <a:lnTo>
                    <a:pt x="78" y="10"/>
                  </a:lnTo>
                  <a:lnTo>
                    <a:pt x="77" y="8"/>
                  </a:lnTo>
                  <a:lnTo>
                    <a:pt x="76" y="7"/>
                  </a:lnTo>
                  <a:lnTo>
                    <a:pt x="74" y="6"/>
                  </a:lnTo>
                  <a:lnTo>
                    <a:pt x="72" y="5"/>
                  </a:lnTo>
                  <a:lnTo>
                    <a:pt x="71" y="4"/>
                  </a:lnTo>
                  <a:lnTo>
                    <a:pt x="100" y="4"/>
                  </a:lnTo>
                  <a:lnTo>
                    <a:pt x="101" y="7"/>
                  </a:lnTo>
                  <a:lnTo>
                    <a:pt x="100" y="8"/>
                  </a:lnTo>
                  <a:lnTo>
                    <a:pt x="98" y="9"/>
                  </a:lnTo>
                  <a:lnTo>
                    <a:pt x="95" y="10"/>
                  </a:lnTo>
                  <a:lnTo>
                    <a:pt x="93" y="12"/>
                  </a:lnTo>
                  <a:lnTo>
                    <a:pt x="92" y="15"/>
                  </a:lnTo>
                  <a:lnTo>
                    <a:pt x="93" y="17"/>
                  </a:lnTo>
                  <a:lnTo>
                    <a:pt x="112" y="17"/>
                  </a:lnTo>
                  <a:lnTo>
                    <a:pt x="112" y="11"/>
                  </a:lnTo>
                  <a:lnTo>
                    <a:pt x="110" y="9"/>
                  </a:lnTo>
                  <a:lnTo>
                    <a:pt x="108" y="8"/>
                  </a:lnTo>
                  <a:lnTo>
                    <a:pt x="106" y="7"/>
                  </a:lnTo>
                  <a:lnTo>
                    <a:pt x="107" y="3"/>
                  </a:lnTo>
                  <a:lnTo>
                    <a:pt x="136" y="3"/>
                  </a:lnTo>
                  <a:lnTo>
                    <a:pt x="136" y="7"/>
                  </a:lnTo>
                  <a:lnTo>
                    <a:pt x="129" y="9"/>
                  </a:lnTo>
                  <a:lnTo>
                    <a:pt x="127" y="11"/>
                  </a:lnTo>
                  <a:lnTo>
                    <a:pt x="126" y="13"/>
                  </a:lnTo>
                  <a:lnTo>
                    <a:pt x="125" y="16"/>
                  </a:lnTo>
                  <a:lnTo>
                    <a:pt x="142" y="16"/>
                  </a:lnTo>
                  <a:lnTo>
                    <a:pt x="144" y="31"/>
                  </a:lnTo>
                  <a:lnTo>
                    <a:pt x="33" y="31"/>
                  </a:lnTo>
                  <a:lnTo>
                    <a:pt x="32" y="18"/>
                  </a:lnTo>
                  <a:lnTo>
                    <a:pt x="26" y="18"/>
                  </a:lnTo>
                  <a:lnTo>
                    <a:pt x="24" y="30"/>
                  </a:lnTo>
                  <a:lnTo>
                    <a:pt x="20" y="29"/>
                  </a:lnTo>
                  <a:lnTo>
                    <a:pt x="18" y="20"/>
                  </a:lnTo>
                  <a:lnTo>
                    <a:pt x="13" y="19"/>
                  </a:lnTo>
                  <a:lnTo>
                    <a:pt x="8" y="25"/>
                  </a:lnTo>
                  <a:lnTo>
                    <a:pt x="4" y="21"/>
                  </a:lnTo>
                  <a:lnTo>
                    <a:pt x="8" y="20"/>
                  </a:lnTo>
                  <a:lnTo>
                    <a:pt x="10" y="18"/>
                  </a:lnTo>
                  <a:lnTo>
                    <a:pt x="10" y="14"/>
                  </a:lnTo>
                  <a:lnTo>
                    <a:pt x="9" y="12"/>
                  </a:lnTo>
                  <a:lnTo>
                    <a:pt x="8" y="11"/>
                  </a:lnTo>
                  <a:lnTo>
                    <a:pt x="6" y="9"/>
                  </a:lnTo>
                  <a:lnTo>
                    <a:pt x="5" y="9"/>
                  </a:lnTo>
                  <a:lnTo>
                    <a:pt x="1" y="8"/>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63" name="Freeform 393"/>
            <p:cNvSpPr>
              <a:spLocks/>
            </p:cNvSpPr>
            <p:nvPr/>
          </p:nvSpPr>
          <p:spPr bwMode="auto">
            <a:xfrm>
              <a:off x="2905" y="3490"/>
              <a:ext cx="3" cy="10"/>
            </a:xfrm>
            <a:custGeom>
              <a:avLst/>
              <a:gdLst>
                <a:gd name="T0" fmla="*/ 0 w 3"/>
                <a:gd name="T1" fmla="*/ 0 h 10"/>
                <a:gd name="T2" fmla="*/ 0 w 3"/>
                <a:gd name="T3" fmla="*/ 10 h 10"/>
                <a:gd name="T4" fmla="*/ 3 w 3"/>
                <a:gd name="T5" fmla="*/ 9 h 10"/>
                <a:gd name="T6" fmla="*/ 3 w 3"/>
                <a:gd name="T7" fmla="*/ 0 h 10"/>
                <a:gd name="T8" fmla="*/ 0 w 3"/>
                <a:gd name="T9" fmla="*/ 0 h 10"/>
                <a:gd name="T10" fmla="*/ 0 w 3"/>
                <a:gd name="T11" fmla="*/ 0 h 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 h="10">
                  <a:moveTo>
                    <a:pt x="0" y="0"/>
                  </a:moveTo>
                  <a:lnTo>
                    <a:pt x="0" y="10"/>
                  </a:lnTo>
                  <a:lnTo>
                    <a:pt x="3" y="9"/>
                  </a:lnTo>
                  <a:lnTo>
                    <a:pt x="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64" name="Freeform 394"/>
            <p:cNvSpPr>
              <a:spLocks/>
            </p:cNvSpPr>
            <p:nvPr/>
          </p:nvSpPr>
          <p:spPr bwMode="auto">
            <a:xfrm>
              <a:off x="2915" y="3488"/>
              <a:ext cx="4" cy="11"/>
            </a:xfrm>
            <a:custGeom>
              <a:avLst/>
              <a:gdLst>
                <a:gd name="T0" fmla="*/ 0 w 4"/>
                <a:gd name="T1" fmla="*/ 0 h 11"/>
                <a:gd name="T2" fmla="*/ 0 w 4"/>
                <a:gd name="T3" fmla="*/ 11 h 11"/>
                <a:gd name="T4" fmla="*/ 4 w 4"/>
                <a:gd name="T5" fmla="*/ 10 h 11"/>
                <a:gd name="T6" fmla="*/ 4 w 4"/>
                <a:gd name="T7" fmla="*/ 0 h 11"/>
                <a:gd name="T8" fmla="*/ 0 w 4"/>
                <a:gd name="T9" fmla="*/ 0 h 11"/>
                <a:gd name="T10" fmla="*/ 0 w 4"/>
                <a:gd name="T11" fmla="*/ 0 h 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 h="11">
                  <a:moveTo>
                    <a:pt x="0" y="0"/>
                  </a:moveTo>
                  <a:lnTo>
                    <a:pt x="0" y="11"/>
                  </a:lnTo>
                  <a:lnTo>
                    <a:pt x="4" y="10"/>
                  </a:lnTo>
                  <a:lnTo>
                    <a:pt x="4"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65" name="Freeform 395"/>
            <p:cNvSpPr>
              <a:spLocks/>
            </p:cNvSpPr>
            <p:nvPr/>
          </p:nvSpPr>
          <p:spPr bwMode="auto">
            <a:xfrm>
              <a:off x="2925" y="3486"/>
              <a:ext cx="4" cy="12"/>
            </a:xfrm>
            <a:custGeom>
              <a:avLst/>
              <a:gdLst>
                <a:gd name="T0" fmla="*/ 0 w 4"/>
                <a:gd name="T1" fmla="*/ 1 h 12"/>
                <a:gd name="T2" fmla="*/ 0 w 4"/>
                <a:gd name="T3" fmla="*/ 12 h 12"/>
                <a:gd name="T4" fmla="*/ 4 w 4"/>
                <a:gd name="T5" fmla="*/ 11 h 12"/>
                <a:gd name="T6" fmla="*/ 4 w 4"/>
                <a:gd name="T7" fmla="*/ 0 h 12"/>
                <a:gd name="T8" fmla="*/ 0 w 4"/>
                <a:gd name="T9" fmla="*/ 1 h 12"/>
                <a:gd name="T10" fmla="*/ 0 w 4"/>
                <a:gd name="T11" fmla="*/ 1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 h="12">
                  <a:moveTo>
                    <a:pt x="0" y="1"/>
                  </a:moveTo>
                  <a:lnTo>
                    <a:pt x="0" y="12"/>
                  </a:lnTo>
                  <a:lnTo>
                    <a:pt x="4" y="11"/>
                  </a:lnTo>
                  <a:lnTo>
                    <a:pt x="4" y="0"/>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66" name="Freeform 396"/>
            <p:cNvSpPr>
              <a:spLocks/>
            </p:cNvSpPr>
            <p:nvPr/>
          </p:nvSpPr>
          <p:spPr bwMode="auto">
            <a:xfrm>
              <a:off x="2935" y="3485"/>
              <a:ext cx="5" cy="12"/>
            </a:xfrm>
            <a:custGeom>
              <a:avLst/>
              <a:gdLst>
                <a:gd name="T0" fmla="*/ 0 w 5"/>
                <a:gd name="T1" fmla="*/ 0 h 12"/>
                <a:gd name="T2" fmla="*/ 0 w 5"/>
                <a:gd name="T3" fmla="*/ 12 h 12"/>
                <a:gd name="T4" fmla="*/ 5 w 5"/>
                <a:gd name="T5" fmla="*/ 11 h 12"/>
                <a:gd name="T6" fmla="*/ 4 w 5"/>
                <a:gd name="T7" fmla="*/ 0 h 12"/>
                <a:gd name="T8" fmla="*/ 0 w 5"/>
                <a:gd name="T9" fmla="*/ 0 h 12"/>
                <a:gd name="T10" fmla="*/ 0 w 5"/>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 h="12">
                  <a:moveTo>
                    <a:pt x="0" y="0"/>
                  </a:moveTo>
                  <a:lnTo>
                    <a:pt x="0" y="12"/>
                  </a:lnTo>
                  <a:lnTo>
                    <a:pt x="5" y="11"/>
                  </a:lnTo>
                  <a:lnTo>
                    <a:pt x="4"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67" name="Freeform 397"/>
            <p:cNvSpPr>
              <a:spLocks/>
            </p:cNvSpPr>
            <p:nvPr/>
          </p:nvSpPr>
          <p:spPr bwMode="auto">
            <a:xfrm>
              <a:off x="2945" y="3483"/>
              <a:ext cx="5" cy="13"/>
            </a:xfrm>
            <a:custGeom>
              <a:avLst/>
              <a:gdLst>
                <a:gd name="T0" fmla="*/ 0 w 5"/>
                <a:gd name="T1" fmla="*/ 0 h 13"/>
                <a:gd name="T2" fmla="*/ 1 w 5"/>
                <a:gd name="T3" fmla="*/ 13 h 13"/>
                <a:gd name="T4" fmla="*/ 5 w 5"/>
                <a:gd name="T5" fmla="*/ 13 h 13"/>
                <a:gd name="T6" fmla="*/ 5 w 5"/>
                <a:gd name="T7" fmla="*/ 0 h 13"/>
                <a:gd name="T8" fmla="*/ 0 w 5"/>
                <a:gd name="T9" fmla="*/ 0 h 13"/>
                <a:gd name="T10" fmla="*/ 0 w 5"/>
                <a:gd name="T11" fmla="*/ 0 h 1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 h="13">
                  <a:moveTo>
                    <a:pt x="0" y="0"/>
                  </a:moveTo>
                  <a:lnTo>
                    <a:pt x="1" y="13"/>
                  </a:lnTo>
                  <a:lnTo>
                    <a:pt x="5" y="13"/>
                  </a:lnTo>
                  <a:lnTo>
                    <a:pt x="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68" name="Freeform 398"/>
            <p:cNvSpPr>
              <a:spLocks/>
            </p:cNvSpPr>
            <p:nvPr/>
          </p:nvSpPr>
          <p:spPr bwMode="auto">
            <a:xfrm>
              <a:off x="2955" y="3481"/>
              <a:ext cx="6" cy="14"/>
            </a:xfrm>
            <a:custGeom>
              <a:avLst/>
              <a:gdLst>
                <a:gd name="T0" fmla="*/ 0 w 6"/>
                <a:gd name="T1" fmla="*/ 1 h 14"/>
                <a:gd name="T2" fmla="*/ 1 w 6"/>
                <a:gd name="T3" fmla="*/ 14 h 14"/>
                <a:gd name="T4" fmla="*/ 6 w 6"/>
                <a:gd name="T5" fmla="*/ 14 h 14"/>
                <a:gd name="T6" fmla="*/ 5 w 6"/>
                <a:gd name="T7" fmla="*/ 0 h 14"/>
                <a:gd name="T8" fmla="*/ 0 w 6"/>
                <a:gd name="T9" fmla="*/ 1 h 14"/>
                <a:gd name="T10" fmla="*/ 0 w 6"/>
                <a:gd name="T11" fmla="*/ 1 h 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 h="14">
                  <a:moveTo>
                    <a:pt x="0" y="1"/>
                  </a:moveTo>
                  <a:lnTo>
                    <a:pt x="1" y="14"/>
                  </a:lnTo>
                  <a:lnTo>
                    <a:pt x="6" y="14"/>
                  </a:lnTo>
                  <a:lnTo>
                    <a:pt x="5" y="0"/>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69" name="Freeform 399"/>
            <p:cNvSpPr>
              <a:spLocks/>
            </p:cNvSpPr>
            <p:nvPr/>
          </p:nvSpPr>
          <p:spPr bwMode="auto">
            <a:xfrm>
              <a:off x="2965" y="3479"/>
              <a:ext cx="6" cy="15"/>
            </a:xfrm>
            <a:custGeom>
              <a:avLst/>
              <a:gdLst>
                <a:gd name="T0" fmla="*/ 0 w 6"/>
                <a:gd name="T1" fmla="*/ 1 h 15"/>
                <a:gd name="T2" fmla="*/ 1 w 6"/>
                <a:gd name="T3" fmla="*/ 15 h 15"/>
                <a:gd name="T4" fmla="*/ 6 w 6"/>
                <a:gd name="T5" fmla="*/ 15 h 15"/>
                <a:gd name="T6" fmla="*/ 6 w 6"/>
                <a:gd name="T7" fmla="*/ 0 h 15"/>
                <a:gd name="T8" fmla="*/ 0 w 6"/>
                <a:gd name="T9" fmla="*/ 1 h 15"/>
                <a:gd name="T10" fmla="*/ 0 w 6"/>
                <a:gd name="T11" fmla="*/ 1 h 1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 h="15">
                  <a:moveTo>
                    <a:pt x="0" y="1"/>
                  </a:moveTo>
                  <a:lnTo>
                    <a:pt x="1" y="15"/>
                  </a:lnTo>
                  <a:lnTo>
                    <a:pt x="6" y="15"/>
                  </a:lnTo>
                  <a:lnTo>
                    <a:pt x="6" y="0"/>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70" name="Freeform 400"/>
            <p:cNvSpPr>
              <a:spLocks/>
            </p:cNvSpPr>
            <p:nvPr/>
          </p:nvSpPr>
          <p:spPr bwMode="auto">
            <a:xfrm>
              <a:off x="2927" y="3491"/>
              <a:ext cx="232" cy="46"/>
            </a:xfrm>
            <a:custGeom>
              <a:avLst/>
              <a:gdLst>
                <a:gd name="T0" fmla="*/ 96 w 232"/>
                <a:gd name="T1" fmla="*/ 0 h 46"/>
                <a:gd name="T2" fmla="*/ 158 w 232"/>
                <a:gd name="T3" fmla="*/ 2 h 46"/>
                <a:gd name="T4" fmla="*/ 182 w 232"/>
                <a:gd name="T5" fmla="*/ 5 h 46"/>
                <a:gd name="T6" fmla="*/ 192 w 232"/>
                <a:gd name="T7" fmla="*/ 7 h 46"/>
                <a:gd name="T8" fmla="*/ 200 w 232"/>
                <a:gd name="T9" fmla="*/ 9 h 46"/>
                <a:gd name="T10" fmla="*/ 208 w 232"/>
                <a:gd name="T11" fmla="*/ 11 h 46"/>
                <a:gd name="T12" fmla="*/ 214 w 232"/>
                <a:gd name="T13" fmla="*/ 20 h 46"/>
                <a:gd name="T14" fmla="*/ 229 w 232"/>
                <a:gd name="T15" fmla="*/ 25 h 46"/>
                <a:gd name="T16" fmla="*/ 232 w 232"/>
                <a:gd name="T17" fmla="*/ 32 h 46"/>
                <a:gd name="T18" fmla="*/ 230 w 232"/>
                <a:gd name="T19" fmla="*/ 30 h 46"/>
                <a:gd name="T20" fmla="*/ 226 w 232"/>
                <a:gd name="T21" fmla="*/ 27 h 46"/>
                <a:gd name="T22" fmla="*/ 222 w 232"/>
                <a:gd name="T23" fmla="*/ 25 h 46"/>
                <a:gd name="T24" fmla="*/ 217 w 232"/>
                <a:gd name="T25" fmla="*/ 26 h 46"/>
                <a:gd name="T26" fmla="*/ 213 w 232"/>
                <a:gd name="T27" fmla="*/ 31 h 46"/>
                <a:gd name="T28" fmla="*/ 209 w 232"/>
                <a:gd name="T29" fmla="*/ 29 h 46"/>
                <a:gd name="T30" fmla="*/ 205 w 232"/>
                <a:gd name="T31" fmla="*/ 25 h 46"/>
                <a:gd name="T32" fmla="*/ 198 w 232"/>
                <a:gd name="T33" fmla="*/ 25 h 46"/>
                <a:gd name="T34" fmla="*/ 191 w 232"/>
                <a:gd name="T35" fmla="*/ 28 h 46"/>
                <a:gd name="T36" fmla="*/ 187 w 232"/>
                <a:gd name="T37" fmla="*/ 30 h 46"/>
                <a:gd name="T38" fmla="*/ 179 w 232"/>
                <a:gd name="T39" fmla="*/ 32 h 46"/>
                <a:gd name="T40" fmla="*/ 177 w 232"/>
                <a:gd name="T41" fmla="*/ 29 h 46"/>
                <a:gd name="T42" fmla="*/ 174 w 232"/>
                <a:gd name="T43" fmla="*/ 25 h 46"/>
                <a:gd name="T44" fmla="*/ 172 w 232"/>
                <a:gd name="T45" fmla="*/ 24 h 46"/>
                <a:gd name="T46" fmla="*/ 167 w 232"/>
                <a:gd name="T47" fmla="*/ 23 h 46"/>
                <a:gd name="T48" fmla="*/ 184 w 232"/>
                <a:gd name="T49" fmla="*/ 19 h 46"/>
                <a:gd name="T50" fmla="*/ 182 w 232"/>
                <a:gd name="T51" fmla="*/ 16 h 46"/>
                <a:gd name="T52" fmla="*/ 179 w 232"/>
                <a:gd name="T53" fmla="*/ 13 h 46"/>
                <a:gd name="T54" fmla="*/ 174 w 232"/>
                <a:gd name="T55" fmla="*/ 10 h 46"/>
                <a:gd name="T56" fmla="*/ 166 w 232"/>
                <a:gd name="T57" fmla="*/ 9 h 46"/>
                <a:gd name="T58" fmla="*/ 160 w 232"/>
                <a:gd name="T59" fmla="*/ 12 h 46"/>
                <a:gd name="T60" fmla="*/ 164 w 232"/>
                <a:gd name="T61" fmla="*/ 19 h 46"/>
                <a:gd name="T62" fmla="*/ 150 w 232"/>
                <a:gd name="T63" fmla="*/ 22 h 46"/>
                <a:gd name="T64" fmla="*/ 130 w 232"/>
                <a:gd name="T65" fmla="*/ 46 h 46"/>
                <a:gd name="T66" fmla="*/ 115 w 232"/>
                <a:gd name="T67" fmla="*/ 20 h 46"/>
                <a:gd name="T68" fmla="*/ 110 w 232"/>
                <a:gd name="T69" fmla="*/ 16 h 46"/>
                <a:gd name="T70" fmla="*/ 107 w 232"/>
                <a:gd name="T71" fmla="*/ 10 h 46"/>
                <a:gd name="T72" fmla="*/ 94 w 232"/>
                <a:gd name="T73" fmla="*/ 10 h 46"/>
                <a:gd name="T74" fmla="*/ 89 w 232"/>
                <a:gd name="T75" fmla="*/ 13 h 46"/>
                <a:gd name="T76" fmla="*/ 86 w 232"/>
                <a:gd name="T77" fmla="*/ 16 h 46"/>
                <a:gd name="T78" fmla="*/ 84 w 232"/>
                <a:gd name="T79" fmla="*/ 19 h 46"/>
                <a:gd name="T80" fmla="*/ 76 w 232"/>
                <a:gd name="T81" fmla="*/ 21 h 46"/>
                <a:gd name="T82" fmla="*/ 80 w 232"/>
                <a:gd name="T83" fmla="*/ 12 h 46"/>
                <a:gd name="T84" fmla="*/ 51 w 232"/>
                <a:gd name="T85" fmla="*/ 12 h 46"/>
                <a:gd name="T86" fmla="*/ 46 w 232"/>
                <a:gd name="T87" fmla="*/ 17 h 46"/>
                <a:gd name="T88" fmla="*/ 37 w 232"/>
                <a:gd name="T89" fmla="*/ 15 h 46"/>
                <a:gd name="T90" fmla="*/ 30 w 232"/>
                <a:gd name="T91" fmla="*/ 15 h 46"/>
                <a:gd name="T92" fmla="*/ 26 w 232"/>
                <a:gd name="T93" fmla="*/ 17 h 46"/>
                <a:gd name="T94" fmla="*/ 23 w 232"/>
                <a:gd name="T95" fmla="*/ 20 h 46"/>
                <a:gd name="T96" fmla="*/ 19 w 232"/>
                <a:gd name="T97" fmla="*/ 19 h 46"/>
                <a:gd name="T98" fmla="*/ 0 w 232"/>
                <a:gd name="T99" fmla="*/ 19 h 46"/>
                <a:gd name="T100" fmla="*/ 1 w 232"/>
                <a:gd name="T101" fmla="*/ 8 h 4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32" h="46">
                  <a:moveTo>
                    <a:pt x="1" y="8"/>
                  </a:moveTo>
                  <a:lnTo>
                    <a:pt x="96" y="0"/>
                  </a:lnTo>
                  <a:lnTo>
                    <a:pt x="144" y="1"/>
                  </a:lnTo>
                  <a:lnTo>
                    <a:pt x="158" y="2"/>
                  </a:lnTo>
                  <a:lnTo>
                    <a:pt x="171" y="4"/>
                  </a:lnTo>
                  <a:lnTo>
                    <a:pt x="182" y="5"/>
                  </a:lnTo>
                  <a:lnTo>
                    <a:pt x="187" y="6"/>
                  </a:lnTo>
                  <a:lnTo>
                    <a:pt x="192" y="7"/>
                  </a:lnTo>
                  <a:lnTo>
                    <a:pt x="196" y="8"/>
                  </a:lnTo>
                  <a:lnTo>
                    <a:pt x="200" y="9"/>
                  </a:lnTo>
                  <a:lnTo>
                    <a:pt x="204" y="10"/>
                  </a:lnTo>
                  <a:lnTo>
                    <a:pt x="208" y="11"/>
                  </a:lnTo>
                  <a:lnTo>
                    <a:pt x="211" y="11"/>
                  </a:lnTo>
                  <a:lnTo>
                    <a:pt x="214" y="20"/>
                  </a:lnTo>
                  <a:lnTo>
                    <a:pt x="225" y="22"/>
                  </a:lnTo>
                  <a:lnTo>
                    <a:pt x="229" y="25"/>
                  </a:lnTo>
                  <a:lnTo>
                    <a:pt x="231" y="28"/>
                  </a:lnTo>
                  <a:lnTo>
                    <a:pt x="232" y="32"/>
                  </a:lnTo>
                  <a:lnTo>
                    <a:pt x="230" y="30"/>
                  </a:lnTo>
                  <a:lnTo>
                    <a:pt x="228" y="28"/>
                  </a:lnTo>
                  <a:lnTo>
                    <a:pt x="226" y="27"/>
                  </a:lnTo>
                  <a:lnTo>
                    <a:pt x="224" y="26"/>
                  </a:lnTo>
                  <a:lnTo>
                    <a:pt x="222" y="25"/>
                  </a:lnTo>
                  <a:lnTo>
                    <a:pt x="220" y="25"/>
                  </a:lnTo>
                  <a:lnTo>
                    <a:pt x="217" y="26"/>
                  </a:lnTo>
                  <a:lnTo>
                    <a:pt x="214" y="28"/>
                  </a:lnTo>
                  <a:lnTo>
                    <a:pt x="213" y="31"/>
                  </a:lnTo>
                  <a:lnTo>
                    <a:pt x="210" y="32"/>
                  </a:lnTo>
                  <a:lnTo>
                    <a:pt x="209" y="29"/>
                  </a:lnTo>
                  <a:lnTo>
                    <a:pt x="206" y="26"/>
                  </a:lnTo>
                  <a:lnTo>
                    <a:pt x="205" y="25"/>
                  </a:lnTo>
                  <a:lnTo>
                    <a:pt x="203" y="25"/>
                  </a:lnTo>
                  <a:lnTo>
                    <a:pt x="198" y="25"/>
                  </a:lnTo>
                  <a:lnTo>
                    <a:pt x="193" y="27"/>
                  </a:lnTo>
                  <a:lnTo>
                    <a:pt x="191" y="28"/>
                  </a:lnTo>
                  <a:lnTo>
                    <a:pt x="189" y="29"/>
                  </a:lnTo>
                  <a:lnTo>
                    <a:pt x="187" y="30"/>
                  </a:lnTo>
                  <a:lnTo>
                    <a:pt x="183" y="36"/>
                  </a:lnTo>
                  <a:lnTo>
                    <a:pt x="179" y="32"/>
                  </a:lnTo>
                  <a:lnTo>
                    <a:pt x="178" y="31"/>
                  </a:lnTo>
                  <a:lnTo>
                    <a:pt x="177" y="29"/>
                  </a:lnTo>
                  <a:lnTo>
                    <a:pt x="175" y="26"/>
                  </a:lnTo>
                  <a:lnTo>
                    <a:pt x="174" y="25"/>
                  </a:lnTo>
                  <a:lnTo>
                    <a:pt x="173" y="24"/>
                  </a:lnTo>
                  <a:lnTo>
                    <a:pt x="172" y="24"/>
                  </a:lnTo>
                  <a:lnTo>
                    <a:pt x="170" y="23"/>
                  </a:lnTo>
                  <a:lnTo>
                    <a:pt x="167" y="23"/>
                  </a:lnTo>
                  <a:lnTo>
                    <a:pt x="167" y="20"/>
                  </a:lnTo>
                  <a:lnTo>
                    <a:pt x="184" y="19"/>
                  </a:lnTo>
                  <a:lnTo>
                    <a:pt x="183" y="18"/>
                  </a:lnTo>
                  <a:lnTo>
                    <a:pt x="182" y="16"/>
                  </a:lnTo>
                  <a:lnTo>
                    <a:pt x="181" y="15"/>
                  </a:lnTo>
                  <a:lnTo>
                    <a:pt x="179" y="13"/>
                  </a:lnTo>
                  <a:lnTo>
                    <a:pt x="176" y="11"/>
                  </a:lnTo>
                  <a:lnTo>
                    <a:pt x="174" y="10"/>
                  </a:lnTo>
                  <a:lnTo>
                    <a:pt x="171" y="9"/>
                  </a:lnTo>
                  <a:lnTo>
                    <a:pt x="166" y="9"/>
                  </a:lnTo>
                  <a:lnTo>
                    <a:pt x="162" y="10"/>
                  </a:lnTo>
                  <a:lnTo>
                    <a:pt x="160" y="12"/>
                  </a:lnTo>
                  <a:lnTo>
                    <a:pt x="159" y="12"/>
                  </a:lnTo>
                  <a:lnTo>
                    <a:pt x="164" y="19"/>
                  </a:lnTo>
                  <a:lnTo>
                    <a:pt x="164" y="24"/>
                  </a:lnTo>
                  <a:lnTo>
                    <a:pt x="150" y="22"/>
                  </a:lnTo>
                  <a:lnTo>
                    <a:pt x="149" y="46"/>
                  </a:lnTo>
                  <a:lnTo>
                    <a:pt x="130" y="46"/>
                  </a:lnTo>
                  <a:lnTo>
                    <a:pt x="129" y="22"/>
                  </a:lnTo>
                  <a:lnTo>
                    <a:pt x="115" y="20"/>
                  </a:lnTo>
                  <a:lnTo>
                    <a:pt x="109" y="20"/>
                  </a:lnTo>
                  <a:lnTo>
                    <a:pt x="110" y="16"/>
                  </a:lnTo>
                  <a:lnTo>
                    <a:pt x="117" y="12"/>
                  </a:lnTo>
                  <a:lnTo>
                    <a:pt x="107" y="10"/>
                  </a:lnTo>
                  <a:lnTo>
                    <a:pt x="99" y="10"/>
                  </a:lnTo>
                  <a:lnTo>
                    <a:pt x="94" y="10"/>
                  </a:lnTo>
                  <a:lnTo>
                    <a:pt x="91" y="12"/>
                  </a:lnTo>
                  <a:lnTo>
                    <a:pt x="89" y="13"/>
                  </a:lnTo>
                  <a:lnTo>
                    <a:pt x="87" y="15"/>
                  </a:lnTo>
                  <a:lnTo>
                    <a:pt x="86" y="16"/>
                  </a:lnTo>
                  <a:lnTo>
                    <a:pt x="85" y="17"/>
                  </a:lnTo>
                  <a:lnTo>
                    <a:pt x="84" y="19"/>
                  </a:lnTo>
                  <a:lnTo>
                    <a:pt x="83" y="20"/>
                  </a:lnTo>
                  <a:lnTo>
                    <a:pt x="76" y="21"/>
                  </a:lnTo>
                  <a:lnTo>
                    <a:pt x="74" y="18"/>
                  </a:lnTo>
                  <a:lnTo>
                    <a:pt x="80" y="12"/>
                  </a:lnTo>
                  <a:lnTo>
                    <a:pt x="61" y="11"/>
                  </a:lnTo>
                  <a:lnTo>
                    <a:pt x="51" y="12"/>
                  </a:lnTo>
                  <a:lnTo>
                    <a:pt x="48" y="17"/>
                  </a:lnTo>
                  <a:lnTo>
                    <a:pt x="46" y="17"/>
                  </a:lnTo>
                  <a:lnTo>
                    <a:pt x="42" y="16"/>
                  </a:lnTo>
                  <a:lnTo>
                    <a:pt x="37" y="15"/>
                  </a:lnTo>
                  <a:lnTo>
                    <a:pt x="34" y="15"/>
                  </a:lnTo>
                  <a:lnTo>
                    <a:pt x="30" y="15"/>
                  </a:lnTo>
                  <a:lnTo>
                    <a:pt x="28" y="16"/>
                  </a:lnTo>
                  <a:lnTo>
                    <a:pt x="26" y="17"/>
                  </a:lnTo>
                  <a:lnTo>
                    <a:pt x="24" y="19"/>
                  </a:lnTo>
                  <a:lnTo>
                    <a:pt x="23" y="20"/>
                  </a:lnTo>
                  <a:lnTo>
                    <a:pt x="21" y="20"/>
                  </a:lnTo>
                  <a:lnTo>
                    <a:pt x="19" y="19"/>
                  </a:lnTo>
                  <a:lnTo>
                    <a:pt x="19" y="15"/>
                  </a:lnTo>
                  <a:lnTo>
                    <a:pt x="0" y="19"/>
                  </a:lnTo>
                  <a:lnTo>
                    <a:pt x="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71" name="Freeform 401"/>
            <p:cNvSpPr>
              <a:spLocks/>
            </p:cNvSpPr>
            <p:nvPr/>
          </p:nvSpPr>
          <p:spPr bwMode="auto">
            <a:xfrm>
              <a:off x="3083" y="3514"/>
              <a:ext cx="148" cy="25"/>
            </a:xfrm>
            <a:custGeom>
              <a:avLst/>
              <a:gdLst>
                <a:gd name="T0" fmla="*/ 0 w 148"/>
                <a:gd name="T1" fmla="*/ 8 h 25"/>
                <a:gd name="T2" fmla="*/ 0 w 148"/>
                <a:gd name="T3" fmla="*/ 23 h 25"/>
                <a:gd name="T4" fmla="*/ 148 w 148"/>
                <a:gd name="T5" fmla="*/ 25 h 25"/>
                <a:gd name="T6" fmla="*/ 147 w 148"/>
                <a:gd name="T7" fmla="*/ 11 h 25"/>
                <a:gd name="T8" fmla="*/ 126 w 148"/>
                <a:gd name="T9" fmla="*/ 0 h 25"/>
                <a:gd name="T10" fmla="*/ 123 w 148"/>
                <a:gd name="T11" fmla="*/ 3 h 25"/>
                <a:gd name="T12" fmla="*/ 123 w 148"/>
                <a:gd name="T13" fmla="*/ 18 h 25"/>
                <a:gd name="T14" fmla="*/ 117 w 148"/>
                <a:gd name="T15" fmla="*/ 17 h 25"/>
                <a:gd name="T16" fmla="*/ 116 w 148"/>
                <a:gd name="T17" fmla="*/ 3 h 25"/>
                <a:gd name="T18" fmla="*/ 105 w 148"/>
                <a:gd name="T19" fmla="*/ 4 h 25"/>
                <a:gd name="T20" fmla="*/ 105 w 148"/>
                <a:gd name="T21" fmla="*/ 19 h 25"/>
                <a:gd name="T22" fmla="*/ 98 w 148"/>
                <a:gd name="T23" fmla="*/ 21 h 25"/>
                <a:gd name="T24" fmla="*/ 93 w 148"/>
                <a:gd name="T25" fmla="*/ 17 h 25"/>
                <a:gd name="T26" fmla="*/ 92 w 148"/>
                <a:gd name="T27" fmla="*/ 3 h 25"/>
                <a:gd name="T28" fmla="*/ 71 w 148"/>
                <a:gd name="T29" fmla="*/ 2 h 25"/>
                <a:gd name="T30" fmla="*/ 76 w 148"/>
                <a:gd name="T31" fmla="*/ 10 h 25"/>
                <a:gd name="T32" fmla="*/ 75 w 148"/>
                <a:gd name="T33" fmla="*/ 11 h 25"/>
                <a:gd name="T34" fmla="*/ 72 w 148"/>
                <a:gd name="T35" fmla="*/ 12 h 25"/>
                <a:gd name="T36" fmla="*/ 70 w 148"/>
                <a:gd name="T37" fmla="*/ 13 h 25"/>
                <a:gd name="T38" fmla="*/ 67 w 148"/>
                <a:gd name="T39" fmla="*/ 14 h 25"/>
                <a:gd name="T40" fmla="*/ 63 w 148"/>
                <a:gd name="T41" fmla="*/ 14 h 25"/>
                <a:gd name="T42" fmla="*/ 59 w 148"/>
                <a:gd name="T43" fmla="*/ 13 h 25"/>
                <a:gd name="T44" fmla="*/ 56 w 148"/>
                <a:gd name="T45" fmla="*/ 12 h 25"/>
                <a:gd name="T46" fmla="*/ 54 w 148"/>
                <a:gd name="T47" fmla="*/ 10 h 25"/>
                <a:gd name="T48" fmla="*/ 54 w 148"/>
                <a:gd name="T49" fmla="*/ 9 h 25"/>
                <a:gd name="T50" fmla="*/ 52 w 148"/>
                <a:gd name="T51" fmla="*/ 16 h 25"/>
                <a:gd name="T52" fmla="*/ 51 w 148"/>
                <a:gd name="T53" fmla="*/ 17 h 25"/>
                <a:gd name="T54" fmla="*/ 48 w 148"/>
                <a:gd name="T55" fmla="*/ 18 h 25"/>
                <a:gd name="T56" fmla="*/ 47 w 148"/>
                <a:gd name="T57" fmla="*/ 19 h 25"/>
                <a:gd name="T58" fmla="*/ 45 w 148"/>
                <a:gd name="T59" fmla="*/ 20 h 25"/>
                <a:gd name="T60" fmla="*/ 42 w 148"/>
                <a:gd name="T61" fmla="*/ 20 h 25"/>
                <a:gd name="T62" fmla="*/ 35 w 148"/>
                <a:gd name="T63" fmla="*/ 19 h 25"/>
                <a:gd name="T64" fmla="*/ 32 w 148"/>
                <a:gd name="T65" fmla="*/ 17 h 25"/>
                <a:gd name="T66" fmla="*/ 30 w 148"/>
                <a:gd name="T67" fmla="*/ 17 h 25"/>
                <a:gd name="T68" fmla="*/ 28 w 148"/>
                <a:gd name="T69" fmla="*/ 10 h 25"/>
                <a:gd name="T70" fmla="*/ 22 w 148"/>
                <a:gd name="T71" fmla="*/ 7 h 25"/>
                <a:gd name="T72" fmla="*/ 19 w 148"/>
                <a:gd name="T73" fmla="*/ 11 h 25"/>
                <a:gd name="T74" fmla="*/ 0 w 148"/>
                <a:gd name="T75" fmla="*/ 8 h 25"/>
                <a:gd name="T76" fmla="*/ 0 w 148"/>
                <a:gd name="T77" fmla="*/ 8 h 2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48" h="25">
                  <a:moveTo>
                    <a:pt x="0" y="8"/>
                  </a:moveTo>
                  <a:lnTo>
                    <a:pt x="0" y="23"/>
                  </a:lnTo>
                  <a:lnTo>
                    <a:pt x="148" y="25"/>
                  </a:lnTo>
                  <a:lnTo>
                    <a:pt x="147" y="11"/>
                  </a:lnTo>
                  <a:lnTo>
                    <a:pt x="126" y="0"/>
                  </a:lnTo>
                  <a:lnTo>
                    <a:pt x="123" y="3"/>
                  </a:lnTo>
                  <a:lnTo>
                    <a:pt x="123" y="18"/>
                  </a:lnTo>
                  <a:lnTo>
                    <a:pt x="117" y="17"/>
                  </a:lnTo>
                  <a:lnTo>
                    <a:pt x="116" y="3"/>
                  </a:lnTo>
                  <a:lnTo>
                    <a:pt x="105" y="4"/>
                  </a:lnTo>
                  <a:lnTo>
                    <a:pt x="105" y="19"/>
                  </a:lnTo>
                  <a:lnTo>
                    <a:pt x="98" y="21"/>
                  </a:lnTo>
                  <a:lnTo>
                    <a:pt x="93" y="17"/>
                  </a:lnTo>
                  <a:lnTo>
                    <a:pt x="92" y="3"/>
                  </a:lnTo>
                  <a:lnTo>
                    <a:pt x="71" y="2"/>
                  </a:lnTo>
                  <a:lnTo>
                    <a:pt x="76" y="10"/>
                  </a:lnTo>
                  <a:lnTo>
                    <a:pt x="75" y="11"/>
                  </a:lnTo>
                  <a:lnTo>
                    <a:pt x="72" y="12"/>
                  </a:lnTo>
                  <a:lnTo>
                    <a:pt x="70" y="13"/>
                  </a:lnTo>
                  <a:lnTo>
                    <a:pt x="67" y="14"/>
                  </a:lnTo>
                  <a:lnTo>
                    <a:pt x="63" y="14"/>
                  </a:lnTo>
                  <a:lnTo>
                    <a:pt x="59" y="13"/>
                  </a:lnTo>
                  <a:lnTo>
                    <a:pt x="56" y="12"/>
                  </a:lnTo>
                  <a:lnTo>
                    <a:pt x="54" y="10"/>
                  </a:lnTo>
                  <a:lnTo>
                    <a:pt x="54" y="9"/>
                  </a:lnTo>
                  <a:lnTo>
                    <a:pt x="52" y="16"/>
                  </a:lnTo>
                  <a:lnTo>
                    <a:pt x="51" y="17"/>
                  </a:lnTo>
                  <a:lnTo>
                    <a:pt x="48" y="18"/>
                  </a:lnTo>
                  <a:lnTo>
                    <a:pt x="47" y="19"/>
                  </a:lnTo>
                  <a:lnTo>
                    <a:pt x="45" y="20"/>
                  </a:lnTo>
                  <a:lnTo>
                    <a:pt x="42" y="20"/>
                  </a:lnTo>
                  <a:lnTo>
                    <a:pt x="35" y="19"/>
                  </a:lnTo>
                  <a:lnTo>
                    <a:pt x="32" y="17"/>
                  </a:lnTo>
                  <a:lnTo>
                    <a:pt x="30" y="17"/>
                  </a:lnTo>
                  <a:lnTo>
                    <a:pt x="28" y="10"/>
                  </a:lnTo>
                  <a:lnTo>
                    <a:pt x="22" y="7"/>
                  </a:lnTo>
                  <a:lnTo>
                    <a:pt x="19" y="11"/>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72" name="Freeform 402"/>
            <p:cNvSpPr>
              <a:spLocks/>
            </p:cNvSpPr>
            <p:nvPr/>
          </p:nvSpPr>
          <p:spPr bwMode="auto">
            <a:xfrm>
              <a:off x="3235" y="3424"/>
              <a:ext cx="10" cy="113"/>
            </a:xfrm>
            <a:custGeom>
              <a:avLst/>
              <a:gdLst>
                <a:gd name="T0" fmla="*/ 8 w 10"/>
                <a:gd name="T1" fmla="*/ 0 h 113"/>
                <a:gd name="T2" fmla="*/ 0 w 10"/>
                <a:gd name="T3" fmla="*/ 5 h 113"/>
                <a:gd name="T4" fmla="*/ 0 w 10"/>
                <a:gd name="T5" fmla="*/ 113 h 113"/>
                <a:gd name="T6" fmla="*/ 3 w 10"/>
                <a:gd name="T7" fmla="*/ 113 h 113"/>
                <a:gd name="T8" fmla="*/ 4 w 10"/>
                <a:gd name="T9" fmla="*/ 12 h 113"/>
                <a:gd name="T10" fmla="*/ 10 w 10"/>
                <a:gd name="T11" fmla="*/ 4 h 113"/>
                <a:gd name="T12" fmla="*/ 8 w 10"/>
                <a:gd name="T13" fmla="*/ 0 h 113"/>
                <a:gd name="T14" fmla="*/ 8 w 10"/>
                <a:gd name="T15" fmla="*/ 0 h 11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 h="113">
                  <a:moveTo>
                    <a:pt x="8" y="0"/>
                  </a:moveTo>
                  <a:lnTo>
                    <a:pt x="0" y="5"/>
                  </a:lnTo>
                  <a:lnTo>
                    <a:pt x="0" y="113"/>
                  </a:lnTo>
                  <a:lnTo>
                    <a:pt x="3" y="113"/>
                  </a:lnTo>
                  <a:lnTo>
                    <a:pt x="4" y="12"/>
                  </a:lnTo>
                  <a:lnTo>
                    <a:pt x="10" y="4"/>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73" name="Freeform 403"/>
            <p:cNvSpPr>
              <a:spLocks/>
            </p:cNvSpPr>
            <p:nvPr/>
          </p:nvSpPr>
          <p:spPr bwMode="auto">
            <a:xfrm>
              <a:off x="2905" y="3461"/>
              <a:ext cx="4" cy="20"/>
            </a:xfrm>
            <a:custGeom>
              <a:avLst/>
              <a:gdLst>
                <a:gd name="T0" fmla="*/ 0 w 4"/>
                <a:gd name="T1" fmla="*/ 1 h 20"/>
                <a:gd name="T2" fmla="*/ 0 w 4"/>
                <a:gd name="T3" fmla="*/ 20 h 20"/>
                <a:gd name="T4" fmla="*/ 4 w 4"/>
                <a:gd name="T5" fmla="*/ 20 h 20"/>
                <a:gd name="T6" fmla="*/ 4 w 4"/>
                <a:gd name="T7" fmla="*/ 0 h 20"/>
                <a:gd name="T8" fmla="*/ 0 w 4"/>
                <a:gd name="T9" fmla="*/ 1 h 20"/>
                <a:gd name="T10" fmla="*/ 0 w 4"/>
                <a:gd name="T11" fmla="*/ 1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 h="20">
                  <a:moveTo>
                    <a:pt x="0" y="1"/>
                  </a:moveTo>
                  <a:lnTo>
                    <a:pt x="0" y="20"/>
                  </a:lnTo>
                  <a:lnTo>
                    <a:pt x="4" y="20"/>
                  </a:lnTo>
                  <a:lnTo>
                    <a:pt x="4" y="0"/>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74" name="Freeform 404"/>
            <p:cNvSpPr>
              <a:spLocks/>
            </p:cNvSpPr>
            <p:nvPr/>
          </p:nvSpPr>
          <p:spPr bwMode="auto">
            <a:xfrm>
              <a:off x="2915" y="3458"/>
              <a:ext cx="4" cy="22"/>
            </a:xfrm>
            <a:custGeom>
              <a:avLst/>
              <a:gdLst>
                <a:gd name="T0" fmla="*/ 0 w 4"/>
                <a:gd name="T1" fmla="*/ 1 h 22"/>
                <a:gd name="T2" fmla="*/ 1 w 4"/>
                <a:gd name="T3" fmla="*/ 22 h 22"/>
                <a:gd name="T4" fmla="*/ 4 w 4"/>
                <a:gd name="T5" fmla="*/ 21 h 22"/>
                <a:gd name="T6" fmla="*/ 4 w 4"/>
                <a:gd name="T7" fmla="*/ 0 h 22"/>
                <a:gd name="T8" fmla="*/ 0 w 4"/>
                <a:gd name="T9" fmla="*/ 1 h 22"/>
                <a:gd name="T10" fmla="*/ 0 w 4"/>
                <a:gd name="T11" fmla="*/ 1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 h="22">
                  <a:moveTo>
                    <a:pt x="0" y="1"/>
                  </a:moveTo>
                  <a:lnTo>
                    <a:pt x="1" y="22"/>
                  </a:lnTo>
                  <a:lnTo>
                    <a:pt x="4" y="21"/>
                  </a:lnTo>
                  <a:lnTo>
                    <a:pt x="4" y="0"/>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75" name="Freeform 405"/>
            <p:cNvSpPr>
              <a:spLocks/>
            </p:cNvSpPr>
            <p:nvPr/>
          </p:nvSpPr>
          <p:spPr bwMode="auto">
            <a:xfrm>
              <a:off x="2926" y="3455"/>
              <a:ext cx="4" cy="23"/>
            </a:xfrm>
            <a:custGeom>
              <a:avLst/>
              <a:gdLst>
                <a:gd name="T0" fmla="*/ 0 w 4"/>
                <a:gd name="T1" fmla="*/ 0 h 23"/>
                <a:gd name="T2" fmla="*/ 0 w 4"/>
                <a:gd name="T3" fmla="*/ 23 h 23"/>
                <a:gd name="T4" fmla="*/ 4 w 4"/>
                <a:gd name="T5" fmla="*/ 22 h 23"/>
                <a:gd name="T6" fmla="*/ 3 w 4"/>
                <a:gd name="T7" fmla="*/ 0 h 23"/>
                <a:gd name="T8" fmla="*/ 0 w 4"/>
                <a:gd name="T9" fmla="*/ 0 h 23"/>
                <a:gd name="T10" fmla="*/ 0 w 4"/>
                <a:gd name="T11" fmla="*/ 0 h 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 h="23">
                  <a:moveTo>
                    <a:pt x="0" y="0"/>
                  </a:moveTo>
                  <a:lnTo>
                    <a:pt x="0" y="23"/>
                  </a:lnTo>
                  <a:lnTo>
                    <a:pt x="4" y="22"/>
                  </a:lnTo>
                  <a:lnTo>
                    <a:pt x="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76" name="Freeform 406"/>
            <p:cNvSpPr>
              <a:spLocks/>
            </p:cNvSpPr>
            <p:nvPr/>
          </p:nvSpPr>
          <p:spPr bwMode="auto">
            <a:xfrm>
              <a:off x="2936" y="3451"/>
              <a:ext cx="4" cy="25"/>
            </a:xfrm>
            <a:custGeom>
              <a:avLst/>
              <a:gdLst>
                <a:gd name="T0" fmla="*/ 0 w 4"/>
                <a:gd name="T1" fmla="*/ 1 h 25"/>
                <a:gd name="T2" fmla="*/ 0 w 4"/>
                <a:gd name="T3" fmla="*/ 25 h 25"/>
                <a:gd name="T4" fmla="*/ 4 w 4"/>
                <a:gd name="T5" fmla="*/ 24 h 25"/>
                <a:gd name="T6" fmla="*/ 4 w 4"/>
                <a:gd name="T7" fmla="*/ 0 h 25"/>
                <a:gd name="T8" fmla="*/ 0 w 4"/>
                <a:gd name="T9" fmla="*/ 1 h 25"/>
                <a:gd name="T10" fmla="*/ 0 w 4"/>
                <a:gd name="T11" fmla="*/ 1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 h="25">
                  <a:moveTo>
                    <a:pt x="0" y="1"/>
                  </a:moveTo>
                  <a:lnTo>
                    <a:pt x="0" y="25"/>
                  </a:lnTo>
                  <a:lnTo>
                    <a:pt x="4" y="24"/>
                  </a:lnTo>
                  <a:lnTo>
                    <a:pt x="4" y="0"/>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77" name="Freeform 407"/>
            <p:cNvSpPr>
              <a:spLocks/>
            </p:cNvSpPr>
            <p:nvPr/>
          </p:nvSpPr>
          <p:spPr bwMode="auto">
            <a:xfrm>
              <a:off x="2946" y="3448"/>
              <a:ext cx="5" cy="26"/>
            </a:xfrm>
            <a:custGeom>
              <a:avLst/>
              <a:gdLst>
                <a:gd name="T0" fmla="*/ 0 w 5"/>
                <a:gd name="T1" fmla="*/ 1 h 26"/>
                <a:gd name="T2" fmla="*/ 0 w 5"/>
                <a:gd name="T3" fmla="*/ 26 h 26"/>
                <a:gd name="T4" fmla="*/ 5 w 5"/>
                <a:gd name="T5" fmla="*/ 25 h 26"/>
                <a:gd name="T6" fmla="*/ 4 w 5"/>
                <a:gd name="T7" fmla="*/ 0 h 26"/>
                <a:gd name="T8" fmla="*/ 0 w 5"/>
                <a:gd name="T9" fmla="*/ 1 h 26"/>
                <a:gd name="T10" fmla="*/ 0 w 5"/>
                <a:gd name="T11" fmla="*/ 1 h 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 h="26">
                  <a:moveTo>
                    <a:pt x="0" y="1"/>
                  </a:moveTo>
                  <a:lnTo>
                    <a:pt x="0" y="26"/>
                  </a:lnTo>
                  <a:lnTo>
                    <a:pt x="5" y="25"/>
                  </a:lnTo>
                  <a:lnTo>
                    <a:pt x="4" y="0"/>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78" name="Freeform 408"/>
            <p:cNvSpPr>
              <a:spLocks/>
            </p:cNvSpPr>
            <p:nvPr/>
          </p:nvSpPr>
          <p:spPr bwMode="auto">
            <a:xfrm>
              <a:off x="2956" y="3444"/>
              <a:ext cx="5" cy="28"/>
            </a:xfrm>
            <a:custGeom>
              <a:avLst/>
              <a:gdLst>
                <a:gd name="T0" fmla="*/ 0 w 5"/>
                <a:gd name="T1" fmla="*/ 1 h 28"/>
                <a:gd name="T2" fmla="*/ 0 w 5"/>
                <a:gd name="T3" fmla="*/ 28 h 28"/>
                <a:gd name="T4" fmla="*/ 5 w 5"/>
                <a:gd name="T5" fmla="*/ 27 h 28"/>
                <a:gd name="T6" fmla="*/ 5 w 5"/>
                <a:gd name="T7" fmla="*/ 0 h 28"/>
                <a:gd name="T8" fmla="*/ 0 w 5"/>
                <a:gd name="T9" fmla="*/ 1 h 28"/>
                <a:gd name="T10" fmla="*/ 0 w 5"/>
                <a:gd name="T11" fmla="*/ 1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 h="28">
                  <a:moveTo>
                    <a:pt x="0" y="1"/>
                  </a:moveTo>
                  <a:lnTo>
                    <a:pt x="0" y="28"/>
                  </a:lnTo>
                  <a:lnTo>
                    <a:pt x="5" y="27"/>
                  </a:lnTo>
                  <a:lnTo>
                    <a:pt x="5" y="0"/>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79" name="Freeform 409"/>
            <p:cNvSpPr>
              <a:spLocks/>
            </p:cNvSpPr>
            <p:nvPr/>
          </p:nvSpPr>
          <p:spPr bwMode="auto">
            <a:xfrm>
              <a:off x="2966" y="3441"/>
              <a:ext cx="5" cy="29"/>
            </a:xfrm>
            <a:custGeom>
              <a:avLst/>
              <a:gdLst>
                <a:gd name="T0" fmla="*/ 0 w 5"/>
                <a:gd name="T1" fmla="*/ 1 h 29"/>
                <a:gd name="T2" fmla="*/ 0 w 5"/>
                <a:gd name="T3" fmla="*/ 29 h 29"/>
                <a:gd name="T4" fmla="*/ 5 w 5"/>
                <a:gd name="T5" fmla="*/ 28 h 29"/>
                <a:gd name="T6" fmla="*/ 5 w 5"/>
                <a:gd name="T7" fmla="*/ 0 h 29"/>
                <a:gd name="T8" fmla="*/ 0 w 5"/>
                <a:gd name="T9" fmla="*/ 1 h 29"/>
                <a:gd name="T10" fmla="*/ 0 w 5"/>
                <a:gd name="T11" fmla="*/ 1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 h="29">
                  <a:moveTo>
                    <a:pt x="0" y="1"/>
                  </a:moveTo>
                  <a:lnTo>
                    <a:pt x="0" y="29"/>
                  </a:lnTo>
                  <a:lnTo>
                    <a:pt x="5" y="28"/>
                  </a:lnTo>
                  <a:lnTo>
                    <a:pt x="5" y="0"/>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80" name="Freeform 410"/>
            <p:cNvSpPr>
              <a:spLocks/>
            </p:cNvSpPr>
            <p:nvPr/>
          </p:nvSpPr>
          <p:spPr bwMode="auto">
            <a:xfrm>
              <a:off x="3130" y="3344"/>
              <a:ext cx="7" cy="11"/>
            </a:xfrm>
            <a:custGeom>
              <a:avLst/>
              <a:gdLst>
                <a:gd name="T0" fmla="*/ 0 w 7"/>
                <a:gd name="T1" fmla="*/ 0 h 11"/>
                <a:gd name="T2" fmla="*/ 0 w 7"/>
                <a:gd name="T3" fmla="*/ 7 h 11"/>
                <a:gd name="T4" fmla="*/ 6 w 7"/>
                <a:gd name="T5" fmla="*/ 11 h 11"/>
                <a:gd name="T6" fmla="*/ 7 w 7"/>
                <a:gd name="T7" fmla="*/ 5 h 11"/>
                <a:gd name="T8" fmla="*/ 0 w 7"/>
                <a:gd name="T9" fmla="*/ 0 h 11"/>
                <a:gd name="T10" fmla="*/ 0 w 7"/>
                <a:gd name="T11" fmla="*/ 0 h 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 h="11">
                  <a:moveTo>
                    <a:pt x="0" y="0"/>
                  </a:moveTo>
                  <a:lnTo>
                    <a:pt x="0" y="7"/>
                  </a:lnTo>
                  <a:lnTo>
                    <a:pt x="6" y="11"/>
                  </a:lnTo>
                  <a:lnTo>
                    <a:pt x="7" y="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81" name="Freeform 411"/>
            <p:cNvSpPr>
              <a:spLocks/>
            </p:cNvSpPr>
            <p:nvPr/>
          </p:nvSpPr>
          <p:spPr bwMode="auto">
            <a:xfrm>
              <a:off x="3145" y="3354"/>
              <a:ext cx="8" cy="11"/>
            </a:xfrm>
            <a:custGeom>
              <a:avLst/>
              <a:gdLst>
                <a:gd name="T0" fmla="*/ 1 w 8"/>
                <a:gd name="T1" fmla="*/ 0 h 11"/>
                <a:gd name="T2" fmla="*/ 0 w 8"/>
                <a:gd name="T3" fmla="*/ 6 h 11"/>
                <a:gd name="T4" fmla="*/ 7 w 8"/>
                <a:gd name="T5" fmla="*/ 11 h 11"/>
                <a:gd name="T6" fmla="*/ 8 w 8"/>
                <a:gd name="T7" fmla="*/ 5 h 11"/>
                <a:gd name="T8" fmla="*/ 1 w 8"/>
                <a:gd name="T9" fmla="*/ 0 h 11"/>
                <a:gd name="T10" fmla="*/ 1 w 8"/>
                <a:gd name="T11" fmla="*/ 0 h 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11">
                  <a:moveTo>
                    <a:pt x="1" y="0"/>
                  </a:moveTo>
                  <a:lnTo>
                    <a:pt x="0" y="6"/>
                  </a:lnTo>
                  <a:lnTo>
                    <a:pt x="7" y="11"/>
                  </a:lnTo>
                  <a:lnTo>
                    <a:pt x="8" y="5"/>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82" name="Freeform 412"/>
            <p:cNvSpPr>
              <a:spLocks/>
            </p:cNvSpPr>
            <p:nvPr/>
          </p:nvSpPr>
          <p:spPr bwMode="auto">
            <a:xfrm>
              <a:off x="3161" y="3364"/>
              <a:ext cx="8" cy="11"/>
            </a:xfrm>
            <a:custGeom>
              <a:avLst/>
              <a:gdLst>
                <a:gd name="T0" fmla="*/ 0 w 8"/>
                <a:gd name="T1" fmla="*/ 0 h 11"/>
                <a:gd name="T2" fmla="*/ 0 w 8"/>
                <a:gd name="T3" fmla="*/ 6 h 11"/>
                <a:gd name="T4" fmla="*/ 6 w 8"/>
                <a:gd name="T5" fmla="*/ 11 h 11"/>
                <a:gd name="T6" fmla="*/ 8 w 8"/>
                <a:gd name="T7" fmla="*/ 5 h 11"/>
                <a:gd name="T8" fmla="*/ 0 w 8"/>
                <a:gd name="T9" fmla="*/ 0 h 11"/>
                <a:gd name="T10" fmla="*/ 0 w 8"/>
                <a:gd name="T11" fmla="*/ 0 h 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11">
                  <a:moveTo>
                    <a:pt x="0" y="0"/>
                  </a:moveTo>
                  <a:lnTo>
                    <a:pt x="0" y="6"/>
                  </a:lnTo>
                  <a:lnTo>
                    <a:pt x="6" y="11"/>
                  </a:lnTo>
                  <a:lnTo>
                    <a:pt x="8" y="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83" name="Freeform 413"/>
            <p:cNvSpPr>
              <a:spLocks/>
            </p:cNvSpPr>
            <p:nvPr/>
          </p:nvSpPr>
          <p:spPr bwMode="auto">
            <a:xfrm>
              <a:off x="3177" y="3374"/>
              <a:ext cx="7" cy="11"/>
            </a:xfrm>
            <a:custGeom>
              <a:avLst/>
              <a:gdLst>
                <a:gd name="T0" fmla="*/ 0 w 7"/>
                <a:gd name="T1" fmla="*/ 0 h 11"/>
                <a:gd name="T2" fmla="*/ 0 w 7"/>
                <a:gd name="T3" fmla="*/ 6 h 11"/>
                <a:gd name="T4" fmla="*/ 6 w 7"/>
                <a:gd name="T5" fmla="*/ 11 h 11"/>
                <a:gd name="T6" fmla="*/ 7 w 7"/>
                <a:gd name="T7" fmla="*/ 5 h 11"/>
                <a:gd name="T8" fmla="*/ 0 w 7"/>
                <a:gd name="T9" fmla="*/ 0 h 11"/>
                <a:gd name="T10" fmla="*/ 0 w 7"/>
                <a:gd name="T11" fmla="*/ 0 h 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 h="11">
                  <a:moveTo>
                    <a:pt x="0" y="0"/>
                  </a:moveTo>
                  <a:lnTo>
                    <a:pt x="0" y="6"/>
                  </a:lnTo>
                  <a:lnTo>
                    <a:pt x="6" y="11"/>
                  </a:lnTo>
                  <a:lnTo>
                    <a:pt x="7" y="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84" name="Freeform 414"/>
            <p:cNvSpPr>
              <a:spLocks/>
            </p:cNvSpPr>
            <p:nvPr/>
          </p:nvSpPr>
          <p:spPr bwMode="auto">
            <a:xfrm>
              <a:off x="3192" y="3384"/>
              <a:ext cx="8" cy="11"/>
            </a:xfrm>
            <a:custGeom>
              <a:avLst/>
              <a:gdLst>
                <a:gd name="T0" fmla="*/ 1 w 8"/>
                <a:gd name="T1" fmla="*/ 0 h 11"/>
                <a:gd name="T2" fmla="*/ 0 w 8"/>
                <a:gd name="T3" fmla="*/ 6 h 11"/>
                <a:gd name="T4" fmla="*/ 7 w 8"/>
                <a:gd name="T5" fmla="*/ 11 h 11"/>
                <a:gd name="T6" fmla="*/ 8 w 8"/>
                <a:gd name="T7" fmla="*/ 5 h 11"/>
                <a:gd name="T8" fmla="*/ 1 w 8"/>
                <a:gd name="T9" fmla="*/ 0 h 11"/>
                <a:gd name="T10" fmla="*/ 1 w 8"/>
                <a:gd name="T11" fmla="*/ 0 h 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11">
                  <a:moveTo>
                    <a:pt x="1" y="0"/>
                  </a:moveTo>
                  <a:lnTo>
                    <a:pt x="0" y="6"/>
                  </a:lnTo>
                  <a:lnTo>
                    <a:pt x="7" y="11"/>
                  </a:lnTo>
                  <a:lnTo>
                    <a:pt x="8" y="5"/>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85" name="Freeform 415"/>
            <p:cNvSpPr>
              <a:spLocks/>
            </p:cNvSpPr>
            <p:nvPr/>
          </p:nvSpPr>
          <p:spPr bwMode="auto">
            <a:xfrm>
              <a:off x="3208" y="3394"/>
              <a:ext cx="7" cy="11"/>
            </a:xfrm>
            <a:custGeom>
              <a:avLst/>
              <a:gdLst>
                <a:gd name="T0" fmla="*/ 0 w 7"/>
                <a:gd name="T1" fmla="*/ 0 h 11"/>
                <a:gd name="T2" fmla="*/ 0 w 7"/>
                <a:gd name="T3" fmla="*/ 6 h 11"/>
                <a:gd name="T4" fmla="*/ 6 w 7"/>
                <a:gd name="T5" fmla="*/ 11 h 11"/>
                <a:gd name="T6" fmla="*/ 7 w 7"/>
                <a:gd name="T7" fmla="*/ 5 h 11"/>
                <a:gd name="T8" fmla="*/ 0 w 7"/>
                <a:gd name="T9" fmla="*/ 0 h 11"/>
                <a:gd name="T10" fmla="*/ 0 w 7"/>
                <a:gd name="T11" fmla="*/ 0 h 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 h="11">
                  <a:moveTo>
                    <a:pt x="0" y="0"/>
                  </a:moveTo>
                  <a:lnTo>
                    <a:pt x="0" y="6"/>
                  </a:lnTo>
                  <a:lnTo>
                    <a:pt x="6" y="11"/>
                  </a:lnTo>
                  <a:lnTo>
                    <a:pt x="7" y="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86" name="Freeform 416"/>
            <p:cNvSpPr>
              <a:spLocks/>
            </p:cNvSpPr>
            <p:nvPr/>
          </p:nvSpPr>
          <p:spPr bwMode="auto">
            <a:xfrm>
              <a:off x="3224" y="3404"/>
              <a:ext cx="7" cy="11"/>
            </a:xfrm>
            <a:custGeom>
              <a:avLst/>
              <a:gdLst>
                <a:gd name="T0" fmla="*/ 0 w 7"/>
                <a:gd name="T1" fmla="*/ 0 h 11"/>
                <a:gd name="T2" fmla="*/ 0 w 7"/>
                <a:gd name="T3" fmla="*/ 6 h 11"/>
                <a:gd name="T4" fmla="*/ 6 w 7"/>
                <a:gd name="T5" fmla="*/ 11 h 11"/>
                <a:gd name="T6" fmla="*/ 7 w 7"/>
                <a:gd name="T7" fmla="*/ 4 h 11"/>
                <a:gd name="T8" fmla="*/ 0 w 7"/>
                <a:gd name="T9" fmla="*/ 0 h 11"/>
                <a:gd name="T10" fmla="*/ 0 w 7"/>
                <a:gd name="T11" fmla="*/ 0 h 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 h="11">
                  <a:moveTo>
                    <a:pt x="0" y="0"/>
                  </a:moveTo>
                  <a:lnTo>
                    <a:pt x="0" y="6"/>
                  </a:lnTo>
                  <a:lnTo>
                    <a:pt x="6" y="11"/>
                  </a:lnTo>
                  <a:lnTo>
                    <a:pt x="7"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87" name="Freeform 417"/>
            <p:cNvSpPr>
              <a:spLocks/>
            </p:cNvSpPr>
            <p:nvPr/>
          </p:nvSpPr>
          <p:spPr bwMode="auto">
            <a:xfrm>
              <a:off x="3144" y="3467"/>
              <a:ext cx="3" cy="27"/>
            </a:xfrm>
            <a:custGeom>
              <a:avLst/>
              <a:gdLst>
                <a:gd name="T0" fmla="*/ 3 w 3"/>
                <a:gd name="T1" fmla="*/ 0 h 27"/>
                <a:gd name="T2" fmla="*/ 0 w 3"/>
                <a:gd name="T3" fmla="*/ 6 h 27"/>
                <a:gd name="T4" fmla="*/ 1 w 3"/>
                <a:gd name="T5" fmla="*/ 27 h 27"/>
                <a:gd name="T6" fmla="*/ 3 w 3"/>
                <a:gd name="T7" fmla="*/ 27 h 27"/>
                <a:gd name="T8" fmla="*/ 3 w 3"/>
                <a:gd name="T9" fmla="*/ 0 h 27"/>
                <a:gd name="T10" fmla="*/ 3 w 3"/>
                <a:gd name="T11" fmla="*/ 0 h 2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 h="27">
                  <a:moveTo>
                    <a:pt x="3" y="0"/>
                  </a:moveTo>
                  <a:lnTo>
                    <a:pt x="0" y="6"/>
                  </a:lnTo>
                  <a:lnTo>
                    <a:pt x="1" y="27"/>
                  </a:lnTo>
                  <a:lnTo>
                    <a:pt x="3" y="27"/>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88" name="Freeform 418"/>
            <p:cNvSpPr>
              <a:spLocks/>
            </p:cNvSpPr>
            <p:nvPr/>
          </p:nvSpPr>
          <p:spPr bwMode="auto">
            <a:xfrm>
              <a:off x="3156" y="3445"/>
              <a:ext cx="5" cy="20"/>
            </a:xfrm>
            <a:custGeom>
              <a:avLst/>
              <a:gdLst>
                <a:gd name="T0" fmla="*/ 0 w 5"/>
                <a:gd name="T1" fmla="*/ 0 h 20"/>
                <a:gd name="T2" fmla="*/ 5 w 5"/>
                <a:gd name="T3" fmla="*/ 2 h 20"/>
                <a:gd name="T4" fmla="*/ 5 w 5"/>
                <a:gd name="T5" fmla="*/ 20 h 20"/>
                <a:gd name="T6" fmla="*/ 0 w 5"/>
                <a:gd name="T7" fmla="*/ 19 h 20"/>
                <a:gd name="T8" fmla="*/ 0 w 5"/>
                <a:gd name="T9" fmla="*/ 0 h 20"/>
                <a:gd name="T10" fmla="*/ 0 w 5"/>
                <a:gd name="T11" fmla="*/ 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 h="20">
                  <a:moveTo>
                    <a:pt x="0" y="0"/>
                  </a:moveTo>
                  <a:lnTo>
                    <a:pt x="5" y="2"/>
                  </a:lnTo>
                  <a:lnTo>
                    <a:pt x="5" y="20"/>
                  </a:lnTo>
                  <a:lnTo>
                    <a:pt x="0" y="1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89" name="Freeform 419"/>
            <p:cNvSpPr>
              <a:spLocks/>
            </p:cNvSpPr>
            <p:nvPr/>
          </p:nvSpPr>
          <p:spPr bwMode="auto">
            <a:xfrm>
              <a:off x="3171" y="3451"/>
              <a:ext cx="6" cy="18"/>
            </a:xfrm>
            <a:custGeom>
              <a:avLst/>
              <a:gdLst>
                <a:gd name="T0" fmla="*/ 0 w 6"/>
                <a:gd name="T1" fmla="*/ 0 h 18"/>
                <a:gd name="T2" fmla="*/ 5 w 6"/>
                <a:gd name="T3" fmla="*/ 2 h 18"/>
                <a:gd name="T4" fmla="*/ 6 w 6"/>
                <a:gd name="T5" fmla="*/ 18 h 18"/>
                <a:gd name="T6" fmla="*/ 0 w 6"/>
                <a:gd name="T7" fmla="*/ 17 h 18"/>
                <a:gd name="T8" fmla="*/ 0 w 6"/>
                <a:gd name="T9" fmla="*/ 0 h 18"/>
                <a:gd name="T10" fmla="*/ 0 w 6"/>
                <a:gd name="T11" fmla="*/ 0 h 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 h="18">
                  <a:moveTo>
                    <a:pt x="0" y="0"/>
                  </a:moveTo>
                  <a:lnTo>
                    <a:pt x="5" y="2"/>
                  </a:lnTo>
                  <a:lnTo>
                    <a:pt x="6" y="18"/>
                  </a:lnTo>
                  <a:lnTo>
                    <a:pt x="0" y="1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90" name="Freeform 420"/>
            <p:cNvSpPr>
              <a:spLocks/>
            </p:cNvSpPr>
            <p:nvPr/>
          </p:nvSpPr>
          <p:spPr bwMode="auto">
            <a:xfrm>
              <a:off x="3185" y="3455"/>
              <a:ext cx="6" cy="18"/>
            </a:xfrm>
            <a:custGeom>
              <a:avLst/>
              <a:gdLst>
                <a:gd name="T0" fmla="*/ 0 w 6"/>
                <a:gd name="T1" fmla="*/ 0 h 18"/>
                <a:gd name="T2" fmla="*/ 5 w 6"/>
                <a:gd name="T3" fmla="*/ 2 h 18"/>
                <a:gd name="T4" fmla="*/ 6 w 6"/>
                <a:gd name="T5" fmla="*/ 18 h 18"/>
                <a:gd name="T6" fmla="*/ 0 w 6"/>
                <a:gd name="T7" fmla="*/ 17 h 18"/>
                <a:gd name="T8" fmla="*/ 0 w 6"/>
                <a:gd name="T9" fmla="*/ 0 h 18"/>
                <a:gd name="T10" fmla="*/ 0 w 6"/>
                <a:gd name="T11" fmla="*/ 0 h 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 h="18">
                  <a:moveTo>
                    <a:pt x="0" y="0"/>
                  </a:moveTo>
                  <a:lnTo>
                    <a:pt x="5" y="2"/>
                  </a:lnTo>
                  <a:lnTo>
                    <a:pt x="6" y="18"/>
                  </a:lnTo>
                  <a:lnTo>
                    <a:pt x="0" y="1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91" name="Freeform 421"/>
            <p:cNvSpPr>
              <a:spLocks/>
            </p:cNvSpPr>
            <p:nvPr/>
          </p:nvSpPr>
          <p:spPr bwMode="auto">
            <a:xfrm>
              <a:off x="3199" y="3460"/>
              <a:ext cx="5" cy="18"/>
            </a:xfrm>
            <a:custGeom>
              <a:avLst/>
              <a:gdLst>
                <a:gd name="T0" fmla="*/ 0 w 5"/>
                <a:gd name="T1" fmla="*/ 0 h 18"/>
                <a:gd name="T2" fmla="*/ 5 w 5"/>
                <a:gd name="T3" fmla="*/ 2 h 18"/>
                <a:gd name="T4" fmla="*/ 5 w 5"/>
                <a:gd name="T5" fmla="*/ 18 h 18"/>
                <a:gd name="T6" fmla="*/ 0 w 5"/>
                <a:gd name="T7" fmla="*/ 17 h 18"/>
                <a:gd name="T8" fmla="*/ 0 w 5"/>
                <a:gd name="T9" fmla="*/ 0 h 18"/>
                <a:gd name="T10" fmla="*/ 0 w 5"/>
                <a:gd name="T11" fmla="*/ 0 h 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 h="18">
                  <a:moveTo>
                    <a:pt x="0" y="0"/>
                  </a:moveTo>
                  <a:lnTo>
                    <a:pt x="5" y="2"/>
                  </a:lnTo>
                  <a:lnTo>
                    <a:pt x="5" y="18"/>
                  </a:lnTo>
                  <a:lnTo>
                    <a:pt x="0" y="1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92" name="Freeform 422"/>
            <p:cNvSpPr>
              <a:spLocks/>
            </p:cNvSpPr>
            <p:nvPr/>
          </p:nvSpPr>
          <p:spPr bwMode="auto">
            <a:xfrm>
              <a:off x="3212" y="3464"/>
              <a:ext cx="6" cy="18"/>
            </a:xfrm>
            <a:custGeom>
              <a:avLst/>
              <a:gdLst>
                <a:gd name="T0" fmla="*/ 0 w 6"/>
                <a:gd name="T1" fmla="*/ 0 h 18"/>
                <a:gd name="T2" fmla="*/ 6 w 6"/>
                <a:gd name="T3" fmla="*/ 2 h 18"/>
                <a:gd name="T4" fmla="*/ 6 w 6"/>
                <a:gd name="T5" fmla="*/ 18 h 18"/>
                <a:gd name="T6" fmla="*/ 0 w 6"/>
                <a:gd name="T7" fmla="*/ 17 h 18"/>
                <a:gd name="T8" fmla="*/ 0 w 6"/>
                <a:gd name="T9" fmla="*/ 0 h 18"/>
                <a:gd name="T10" fmla="*/ 0 w 6"/>
                <a:gd name="T11" fmla="*/ 0 h 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 h="18">
                  <a:moveTo>
                    <a:pt x="0" y="0"/>
                  </a:moveTo>
                  <a:lnTo>
                    <a:pt x="6" y="2"/>
                  </a:lnTo>
                  <a:lnTo>
                    <a:pt x="6" y="18"/>
                  </a:lnTo>
                  <a:lnTo>
                    <a:pt x="0" y="1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93" name="Freeform 423"/>
            <p:cNvSpPr>
              <a:spLocks/>
            </p:cNvSpPr>
            <p:nvPr/>
          </p:nvSpPr>
          <p:spPr bwMode="auto">
            <a:xfrm>
              <a:off x="3226" y="3469"/>
              <a:ext cx="6" cy="18"/>
            </a:xfrm>
            <a:custGeom>
              <a:avLst/>
              <a:gdLst>
                <a:gd name="T0" fmla="*/ 0 w 6"/>
                <a:gd name="T1" fmla="*/ 0 h 18"/>
                <a:gd name="T2" fmla="*/ 5 w 6"/>
                <a:gd name="T3" fmla="*/ 2 h 18"/>
                <a:gd name="T4" fmla="*/ 6 w 6"/>
                <a:gd name="T5" fmla="*/ 18 h 18"/>
                <a:gd name="T6" fmla="*/ 0 w 6"/>
                <a:gd name="T7" fmla="*/ 17 h 18"/>
                <a:gd name="T8" fmla="*/ 0 w 6"/>
                <a:gd name="T9" fmla="*/ 0 h 18"/>
                <a:gd name="T10" fmla="*/ 0 w 6"/>
                <a:gd name="T11" fmla="*/ 0 h 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 h="18">
                  <a:moveTo>
                    <a:pt x="0" y="0"/>
                  </a:moveTo>
                  <a:lnTo>
                    <a:pt x="5" y="2"/>
                  </a:lnTo>
                  <a:lnTo>
                    <a:pt x="6" y="18"/>
                  </a:lnTo>
                  <a:lnTo>
                    <a:pt x="0" y="1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94" name="Freeform 424"/>
            <p:cNvSpPr>
              <a:spLocks/>
            </p:cNvSpPr>
            <p:nvPr/>
          </p:nvSpPr>
          <p:spPr bwMode="auto">
            <a:xfrm>
              <a:off x="3154" y="3473"/>
              <a:ext cx="6" cy="19"/>
            </a:xfrm>
            <a:custGeom>
              <a:avLst/>
              <a:gdLst>
                <a:gd name="T0" fmla="*/ 1 w 6"/>
                <a:gd name="T1" fmla="*/ 0 h 19"/>
                <a:gd name="T2" fmla="*/ 6 w 6"/>
                <a:gd name="T3" fmla="*/ 2 h 19"/>
                <a:gd name="T4" fmla="*/ 6 w 6"/>
                <a:gd name="T5" fmla="*/ 19 h 19"/>
                <a:gd name="T6" fmla="*/ 0 w 6"/>
                <a:gd name="T7" fmla="*/ 18 h 19"/>
                <a:gd name="T8" fmla="*/ 1 w 6"/>
                <a:gd name="T9" fmla="*/ 0 h 19"/>
                <a:gd name="T10" fmla="*/ 1 w 6"/>
                <a:gd name="T11" fmla="*/ 0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 h="19">
                  <a:moveTo>
                    <a:pt x="1" y="0"/>
                  </a:moveTo>
                  <a:lnTo>
                    <a:pt x="6" y="2"/>
                  </a:lnTo>
                  <a:lnTo>
                    <a:pt x="6" y="19"/>
                  </a:lnTo>
                  <a:lnTo>
                    <a:pt x="0" y="18"/>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95" name="Freeform 425"/>
            <p:cNvSpPr>
              <a:spLocks/>
            </p:cNvSpPr>
            <p:nvPr/>
          </p:nvSpPr>
          <p:spPr bwMode="auto">
            <a:xfrm>
              <a:off x="3170" y="3479"/>
              <a:ext cx="6" cy="17"/>
            </a:xfrm>
            <a:custGeom>
              <a:avLst/>
              <a:gdLst>
                <a:gd name="T0" fmla="*/ 0 w 6"/>
                <a:gd name="T1" fmla="*/ 0 h 17"/>
                <a:gd name="T2" fmla="*/ 5 w 6"/>
                <a:gd name="T3" fmla="*/ 2 h 17"/>
                <a:gd name="T4" fmla="*/ 6 w 6"/>
                <a:gd name="T5" fmla="*/ 17 h 17"/>
                <a:gd name="T6" fmla="*/ 0 w 6"/>
                <a:gd name="T7" fmla="*/ 16 h 17"/>
                <a:gd name="T8" fmla="*/ 0 w 6"/>
                <a:gd name="T9" fmla="*/ 0 h 17"/>
                <a:gd name="T10" fmla="*/ 0 w 6"/>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 h="17">
                  <a:moveTo>
                    <a:pt x="0" y="0"/>
                  </a:moveTo>
                  <a:lnTo>
                    <a:pt x="5" y="2"/>
                  </a:lnTo>
                  <a:lnTo>
                    <a:pt x="6" y="17"/>
                  </a:lnTo>
                  <a:lnTo>
                    <a:pt x="0" y="1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96" name="Freeform 426"/>
            <p:cNvSpPr>
              <a:spLocks/>
            </p:cNvSpPr>
            <p:nvPr/>
          </p:nvSpPr>
          <p:spPr bwMode="auto">
            <a:xfrm>
              <a:off x="3184" y="3483"/>
              <a:ext cx="6" cy="17"/>
            </a:xfrm>
            <a:custGeom>
              <a:avLst/>
              <a:gdLst>
                <a:gd name="T0" fmla="*/ 0 w 6"/>
                <a:gd name="T1" fmla="*/ 0 h 17"/>
                <a:gd name="T2" fmla="*/ 5 w 6"/>
                <a:gd name="T3" fmla="*/ 2 h 17"/>
                <a:gd name="T4" fmla="*/ 6 w 6"/>
                <a:gd name="T5" fmla="*/ 17 h 17"/>
                <a:gd name="T6" fmla="*/ 0 w 6"/>
                <a:gd name="T7" fmla="*/ 16 h 17"/>
                <a:gd name="T8" fmla="*/ 0 w 6"/>
                <a:gd name="T9" fmla="*/ 0 h 17"/>
                <a:gd name="T10" fmla="*/ 0 w 6"/>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 h="17">
                  <a:moveTo>
                    <a:pt x="0" y="0"/>
                  </a:moveTo>
                  <a:lnTo>
                    <a:pt x="5" y="2"/>
                  </a:lnTo>
                  <a:lnTo>
                    <a:pt x="6" y="17"/>
                  </a:lnTo>
                  <a:lnTo>
                    <a:pt x="0" y="1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97" name="Freeform 427"/>
            <p:cNvSpPr>
              <a:spLocks/>
            </p:cNvSpPr>
            <p:nvPr/>
          </p:nvSpPr>
          <p:spPr bwMode="auto">
            <a:xfrm>
              <a:off x="3198" y="3487"/>
              <a:ext cx="6" cy="17"/>
            </a:xfrm>
            <a:custGeom>
              <a:avLst/>
              <a:gdLst>
                <a:gd name="T0" fmla="*/ 0 w 6"/>
                <a:gd name="T1" fmla="*/ 0 h 17"/>
                <a:gd name="T2" fmla="*/ 5 w 6"/>
                <a:gd name="T3" fmla="*/ 2 h 17"/>
                <a:gd name="T4" fmla="*/ 6 w 6"/>
                <a:gd name="T5" fmla="*/ 17 h 17"/>
                <a:gd name="T6" fmla="*/ 0 w 6"/>
                <a:gd name="T7" fmla="*/ 16 h 17"/>
                <a:gd name="T8" fmla="*/ 0 w 6"/>
                <a:gd name="T9" fmla="*/ 0 h 17"/>
                <a:gd name="T10" fmla="*/ 0 w 6"/>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 h="17">
                  <a:moveTo>
                    <a:pt x="0" y="0"/>
                  </a:moveTo>
                  <a:lnTo>
                    <a:pt x="5" y="2"/>
                  </a:lnTo>
                  <a:lnTo>
                    <a:pt x="6" y="17"/>
                  </a:lnTo>
                  <a:lnTo>
                    <a:pt x="0" y="1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98" name="Freeform 428"/>
            <p:cNvSpPr>
              <a:spLocks/>
            </p:cNvSpPr>
            <p:nvPr/>
          </p:nvSpPr>
          <p:spPr bwMode="auto">
            <a:xfrm>
              <a:off x="3212" y="3491"/>
              <a:ext cx="6" cy="17"/>
            </a:xfrm>
            <a:custGeom>
              <a:avLst/>
              <a:gdLst>
                <a:gd name="T0" fmla="*/ 0 w 6"/>
                <a:gd name="T1" fmla="*/ 0 h 17"/>
                <a:gd name="T2" fmla="*/ 5 w 6"/>
                <a:gd name="T3" fmla="*/ 2 h 17"/>
                <a:gd name="T4" fmla="*/ 6 w 6"/>
                <a:gd name="T5" fmla="*/ 17 h 17"/>
                <a:gd name="T6" fmla="*/ 0 w 6"/>
                <a:gd name="T7" fmla="*/ 16 h 17"/>
                <a:gd name="T8" fmla="*/ 0 w 6"/>
                <a:gd name="T9" fmla="*/ 0 h 17"/>
                <a:gd name="T10" fmla="*/ 0 w 6"/>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 h="17">
                  <a:moveTo>
                    <a:pt x="0" y="0"/>
                  </a:moveTo>
                  <a:lnTo>
                    <a:pt x="5" y="2"/>
                  </a:lnTo>
                  <a:lnTo>
                    <a:pt x="6" y="17"/>
                  </a:lnTo>
                  <a:lnTo>
                    <a:pt x="0" y="1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99" name="Freeform 429"/>
            <p:cNvSpPr>
              <a:spLocks/>
            </p:cNvSpPr>
            <p:nvPr/>
          </p:nvSpPr>
          <p:spPr bwMode="auto">
            <a:xfrm>
              <a:off x="3226" y="3496"/>
              <a:ext cx="6" cy="16"/>
            </a:xfrm>
            <a:custGeom>
              <a:avLst/>
              <a:gdLst>
                <a:gd name="T0" fmla="*/ 0 w 6"/>
                <a:gd name="T1" fmla="*/ 0 h 16"/>
                <a:gd name="T2" fmla="*/ 5 w 6"/>
                <a:gd name="T3" fmla="*/ 1 h 16"/>
                <a:gd name="T4" fmla="*/ 6 w 6"/>
                <a:gd name="T5" fmla="*/ 16 h 16"/>
                <a:gd name="T6" fmla="*/ 0 w 6"/>
                <a:gd name="T7" fmla="*/ 15 h 16"/>
                <a:gd name="T8" fmla="*/ 0 w 6"/>
                <a:gd name="T9" fmla="*/ 0 h 16"/>
                <a:gd name="T10" fmla="*/ 0 w 6"/>
                <a:gd name="T11" fmla="*/ 0 h 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 h="16">
                  <a:moveTo>
                    <a:pt x="0" y="0"/>
                  </a:moveTo>
                  <a:lnTo>
                    <a:pt x="5" y="1"/>
                  </a:lnTo>
                  <a:lnTo>
                    <a:pt x="6" y="16"/>
                  </a:lnTo>
                  <a:lnTo>
                    <a:pt x="0" y="1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400" name="Freeform 430"/>
            <p:cNvSpPr>
              <a:spLocks/>
            </p:cNvSpPr>
            <p:nvPr/>
          </p:nvSpPr>
          <p:spPr bwMode="auto">
            <a:xfrm>
              <a:off x="2872" y="3240"/>
              <a:ext cx="195" cy="210"/>
            </a:xfrm>
            <a:custGeom>
              <a:avLst/>
              <a:gdLst>
                <a:gd name="T0" fmla="*/ 15 w 195"/>
                <a:gd name="T1" fmla="*/ 204 h 210"/>
                <a:gd name="T2" fmla="*/ 9 w 195"/>
                <a:gd name="T3" fmla="*/ 192 h 210"/>
                <a:gd name="T4" fmla="*/ 3 w 195"/>
                <a:gd name="T5" fmla="*/ 175 h 210"/>
                <a:gd name="T6" fmla="*/ 0 w 195"/>
                <a:gd name="T7" fmla="*/ 156 h 210"/>
                <a:gd name="T8" fmla="*/ 3 w 195"/>
                <a:gd name="T9" fmla="*/ 141 h 210"/>
                <a:gd name="T10" fmla="*/ 8 w 195"/>
                <a:gd name="T11" fmla="*/ 133 h 210"/>
                <a:gd name="T12" fmla="*/ 13 w 195"/>
                <a:gd name="T13" fmla="*/ 126 h 210"/>
                <a:gd name="T14" fmla="*/ 18 w 195"/>
                <a:gd name="T15" fmla="*/ 121 h 210"/>
                <a:gd name="T16" fmla="*/ 25 w 195"/>
                <a:gd name="T17" fmla="*/ 116 h 210"/>
                <a:gd name="T18" fmla="*/ 37 w 195"/>
                <a:gd name="T19" fmla="*/ 112 h 210"/>
                <a:gd name="T20" fmla="*/ 45 w 195"/>
                <a:gd name="T21" fmla="*/ 111 h 210"/>
                <a:gd name="T22" fmla="*/ 43 w 195"/>
                <a:gd name="T23" fmla="*/ 97 h 210"/>
                <a:gd name="T24" fmla="*/ 46 w 195"/>
                <a:gd name="T25" fmla="*/ 89 h 210"/>
                <a:gd name="T26" fmla="*/ 52 w 195"/>
                <a:gd name="T27" fmla="*/ 82 h 210"/>
                <a:gd name="T28" fmla="*/ 60 w 195"/>
                <a:gd name="T29" fmla="*/ 77 h 210"/>
                <a:gd name="T30" fmla="*/ 73 w 195"/>
                <a:gd name="T31" fmla="*/ 78 h 210"/>
                <a:gd name="T32" fmla="*/ 74 w 195"/>
                <a:gd name="T33" fmla="*/ 48 h 210"/>
                <a:gd name="T34" fmla="*/ 80 w 195"/>
                <a:gd name="T35" fmla="*/ 33 h 210"/>
                <a:gd name="T36" fmla="*/ 85 w 195"/>
                <a:gd name="T37" fmla="*/ 26 h 210"/>
                <a:gd name="T38" fmla="*/ 93 w 195"/>
                <a:gd name="T39" fmla="*/ 17 h 210"/>
                <a:gd name="T40" fmla="*/ 104 w 195"/>
                <a:gd name="T41" fmla="*/ 9 h 210"/>
                <a:gd name="T42" fmla="*/ 112 w 195"/>
                <a:gd name="T43" fmla="*/ 5 h 210"/>
                <a:gd name="T44" fmla="*/ 123 w 195"/>
                <a:gd name="T45" fmla="*/ 2 h 210"/>
                <a:gd name="T46" fmla="*/ 144 w 195"/>
                <a:gd name="T47" fmla="*/ 0 h 210"/>
                <a:gd name="T48" fmla="*/ 165 w 195"/>
                <a:gd name="T49" fmla="*/ 4 h 210"/>
                <a:gd name="T50" fmla="*/ 174 w 195"/>
                <a:gd name="T51" fmla="*/ 8 h 210"/>
                <a:gd name="T52" fmla="*/ 181 w 195"/>
                <a:gd name="T53" fmla="*/ 15 h 210"/>
                <a:gd name="T54" fmla="*/ 187 w 195"/>
                <a:gd name="T55" fmla="*/ 22 h 210"/>
                <a:gd name="T56" fmla="*/ 195 w 195"/>
                <a:gd name="T57" fmla="*/ 35 h 210"/>
                <a:gd name="T58" fmla="*/ 191 w 195"/>
                <a:gd name="T59" fmla="*/ 30 h 210"/>
                <a:gd name="T60" fmla="*/ 183 w 195"/>
                <a:gd name="T61" fmla="*/ 22 h 210"/>
                <a:gd name="T62" fmla="*/ 173 w 195"/>
                <a:gd name="T63" fmla="*/ 15 h 210"/>
                <a:gd name="T64" fmla="*/ 160 w 195"/>
                <a:gd name="T65" fmla="*/ 8 h 210"/>
                <a:gd name="T66" fmla="*/ 147 w 195"/>
                <a:gd name="T67" fmla="*/ 6 h 210"/>
                <a:gd name="T68" fmla="*/ 120 w 195"/>
                <a:gd name="T69" fmla="*/ 7 h 210"/>
                <a:gd name="T70" fmla="*/ 108 w 195"/>
                <a:gd name="T71" fmla="*/ 13 h 210"/>
                <a:gd name="T72" fmla="*/ 102 w 195"/>
                <a:gd name="T73" fmla="*/ 18 h 210"/>
                <a:gd name="T74" fmla="*/ 96 w 195"/>
                <a:gd name="T75" fmla="*/ 25 h 210"/>
                <a:gd name="T76" fmla="*/ 89 w 195"/>
                <a:gd name="T77" fmla="*/ 35 h 210"/>
                <a:gd name="T78" fmla="*/ 82 w 195"/>
                <a:gd name="T79" fmla="*/ 48 h 210"/>
                <a:gd name="T80" fmla="*/ 78 w 195"/>
                <a:gd name="T81" fmla="*/ 78 h 210"/>
                <a:gd name="T82" fmla="*/ 69 w 195"/>
                <a:gd name="T83" fmla="*/ 83 h 210"/>
                <a:gd name="T84" fmla="*/ 56 w 195"/>
                <a:gd name="T85" fmla="*/ 89 h 210"/>
                <a:gd name="T86" fmla="*/ 51 w 195"/>
                <a:gd name="T87" fmla="*/ 98 h 210"/>
                <a:gd name="T88" fmla="*/ 52 w 195"/>
                <a:gd name="T89" fmla="*/ 112 h 210"/>
                <a:gd name="T90" fmla="*/ 57 w 195"/>
                <a:gd name="T91" fmla="*/ 121 h 210"/>
                <a:gd name="T92" fmla="*/ 47 w 195"/>
                <a:gd name="T93" fmla="*/ 118 h 210"/>
                <a:gd name="T94" fmla="*/ 30 w 195"/>
                <a:gd name="T95" fmla="*/ 120 h 210"/>
                <a:gd name="T96" fmla="*/ 22 w 195"/>
                <a:gd name="T97" fmla="*/ 124 h 210"/>
                <a:gd name="T98" fmla="*/ 17 w 195"/>
                <a:gd name="T99" fmla="*/ 129 h 210"/>
                <a:gd name="T100" fmla="*/ 10 w 195"/>
                <a:gd name="T101" fmla="*/ 143 h 210"/>
                <a:gd name="T102" fmla="*/ 7 w 195"/>
                <a:gd name="T103" fmla="*/ 161 h 210"/>
                <a:gd name="T104" fmla="*/ 8 w 195"/>
                <a:gd name="T105" fmla="*/ 179 h 210"/>
                <a:gd name="T106" fmla="*/ 12 w 195"/>
                <a:gd name="T107" fmla="*/ 193 h 210"/>
                <a:gd name="T108" fmla="*/ 16 w 195"/>
                <a:gd name="T109" fmla="*/ 203 h 210"/>
                <a:gd name="T110" fmla="*/ 20 w 195"/>
                <a:gd name="T111" fmla="*/ 210 h 21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95" h="210">
                  <a:moveTo>
                    <a:pt x="20" y="210"/>
                  </a:moveTo>
                  <a:lnTo>
                    <a:pt x="18" y="209"/>
                  </a:lnTo>
                  <a:lnTo>
                    <a:pt x="15" y="204"/>
                  </a:lnTo>
                  <a:lnTo>
                    <a:pt x="13" y="200"/>
                  </a:lnTo>
                  <a:lnTo>
                    <a:pt x="11" y="196"/>
                  </a:lnTo>
                  <a:lnTo>
                    <a:pt x="9" y="192"/>
                  </a:lnTo>
                  <a:lnTo>
                    <a:pt x="6" y="186"/>
                  </a:lnTo>
                  <a:lnTo>
                    <a:pt x="4" y="181"/>
                  </a:lnTo>
                  <a:lnTo>
                    <a:pt x="3" y="175"/>
                  </a:lnTo>
                  <a:lnTo>
                    <a:pt x="1" y="170"/>
                  </a:lnTo>
                  <a:lnTo>
                    <a:pt x="1" y="163"/>
                  </a:lnTo>
                  <a:lnTo>
                    <a:pt x="0" y="156"/>
                  </a:lnTo>
                  <a:lnTo>
                    <a:pt x="1" y="151"/>
                  </a:lnTo>
                  <a:lnTo>
                    <a:pt x="2" y="144"/>
                  </a:lnTo>
                  <a:lnTo>
                    <a:pt x="3" y="141"/>
                  </a:lnTo>
                  <a:lnTo>
                    <a:pt x="5" y="138"/>
                  </a:lnTo>
                  <a:lnTo>
                    <a:pt x="6" y="135"/>
                  </a:lnTo>
                  <a:lnTo>
                    <a:pt x="8" y="133"/>
                  </a:lnTo>
                  <a:lnTo>
                    <a:pt x="9" y="130"/>
                  </a:lnTo>
                  <a:lnTo>
                    <a:pt x="11" y="128"/>
                  </a:lnTo>
                  <a:lnTo>
                    <a:pt x="13" y="126"/>
                  </a:lnTo>
                  <a:lnTo>
                    <a:pt x="14" y="124"/>
                  </a:lnTo>
                  <a:lnTo>
                    <a:pt x="16" y="122"/>
                  </a:lnTo>
                  <a:lnTo>
                    <a:pt x="18" y="121"/>
                  </a:lnTo>
                  <a:lnTo>
                    <a:pt x="20" y="119"/>
                  </a:lnTo>
                  <a:lnTo>
                    <a:pt x="21" y="118"/>
                  </a:lnTo>
                  <a:lnTo>
                    <a:pt x="25" y="116"/>
                  </a:lnTo>
                  <a:lnTo>
                    <a:pt x="28" y="114"/>
                  </a:lnTo>
                  <a:lnTo>
                    <a:pt x="31" y="113"/>
                  </a:lnTo>
                  <a:lnTo>
                    <a:pt x="37" y="112"/>
                  </a:lnTo>
                  <a:lnTo>
                    <a:pt x="42" y="112"/>
                  </a:lnTo>
                  <a:lnTo>
                    <a:pt x="46" y="113"/>
                  </a:lnTo>
                  <a:lnTo>
                    <a:pt x="45" y="111"/>
                  </a:lnTo>
                  <a:lnTo>
                    <a:pt x="43" y="105"/>
                  </a:lnTo>
                  <a:lnTo>
                    <a:pt x="43" y="101"/>
                  </a:lnTo>
                  <a:lnTo>
                    <a:pt x="43" y="97"/>
                  </a:lnTo>
                  <a:lnTo>
                    <a:pt x="44" y="95"/>
                  </a:lnTo>
                  <a:lnTo>
                    <a:pt x="45" y="92"/>
                  </a:lnTo>
                  <a:lnTo>
                    <a:pt x="46" y="89"/>
                  </a:lnTo>
                  <a:lnTo>
                    <a:pt x="48" y="86"/>
                  </a:lnTo>
                  <a:lnTo>
                    <a:pt x="50" y="84"/>
                  </a:lnTo>
                  <a:lnTo>
                    <a:pt x="52" y="82"/>
                  </a:lnTo>
                  <a:lnTo>
                    <a:pt x="54" y="80"/>
                  </a:lnTo>
                  <a:lnTo>
                    <a:pt x="56" y="79"/>
                  </a:lnTo>
                  <a:lnTo>
                    <a:pt x="60" y="77"/>
                  </a:lnTo>
                  <a:lnTo>
                    <a:pt x="64" y="76"/>
                  </a:lnTo>
                  <a:lnTo>
                    <a:pt x="70" y="77"/>
                  </a:lnTo>
                  <a:lnTo>
                    <a:pt x="73" y="78"/>
                  </a:lnTo>
                  <a:lnTo>
                    <a:pt x="72" y="57"/>
                  </a:lnTo>
                  <a:lnTo>
                    <a:pt x="73" y="53"/>
                  </a:lnTo>
                  <a:lnTo>
                    <a:pt x="74" y="48"/>
                  </a:lnTo>
                  <a:lnTo>
                    <a:pt x="76" y="41"/>
                  </a:lnTo>
                  <a:lnTo>
                    <a:pt x="78" y="36"/>
                  </a:lnTo>
                  <a:lnTo>
                    <a:pt x="80" y="33"/>
                  </a:lnTo>
                  <a:lnTo>
                    <a:pt x="81" y="31"/>
                  </a:lnTo>
                  <a:lnTo>
                    <a:pt x="83" y="28"/>
                  </a:lnTo>
                  <a:lnTo>
                    <a:pt x="85" y="26"/>
                  </a:lnTo>
                  <a:lnTo>
                    <a:pt x="88" y="22"/>
                  </a:lnTo>
                  <a:lnTo>
                    <a:pt x="90" y="20"/>
                  </a:lnTo>
                  <a:lnTo>
                    <a:pt x="93" y="17"/>
                  </a:lnTo>
                  <a:lnTo>
                    <a:pt x="96" y="14"/>
                  </a:lnTo>
                  <a:lnTo>
                    <a:pt x="100" y="11"/>
                  </a:lnTo>
                  <a:lnTo>
                    <a:pt x="104" y="9"/>
                  </a:lnTo>
                  <a:lnTo>
                    <a:pt x="107" y="7"/>
                  </a:lnTo>
                  <a:lnTo>
                    <a:pt x="110" y="6"/>
                  </a:lnTo>
                  <a:lnTo>
                    <a:pt x="112" y="5"/>
                  </a:lnTo>
                  <a:lnTo>
                    <a:pt x="115" y="4"/>
                  </a:lnTo>
                  <a:lnTo>
                    <a:pt x="118" y="3"/>
                  </a:lnTo>
                  <a:lnTo>
                    <a:pt x="123" y="2"/>
                  </a:lnTo>
                  <a:lnTo>
                    <a:pt x="129" y="1"/>
                  </a:lnTo>
                  <a:lnTo>
                    <a:pt x="134" y="0"/>
                  </a:lnTo>
                  <a:lnTo>
                    <a:pt x="144" y="0"/>
                  </a:lnTo>
                  <a:lnTo>
                    <a:pt x="153" y="1"/>
                  </a:lnTo>
                  <a:lnTo>
                    <a:pt x="161" y="3"/>
                  </a:lnTo>
                  <a:lnTo>
                    <a:pt x="165" y="4"/>
                  </a:lnTo>
                  <a:lnTo>
                    <a:pt x="168" y="5"/>
                  </a:lnTo>
                  <a:lnTo>
                    <a:pt x="171" y="6"/>
                  </a:lnTo>
                  <a:lnTo>
                    <a:pt x="174" y="8"/>
                  </a:lnTo>
                  <a:lnTo>
                    <a:pt x="176" y="10"/>
                  </a:lnTo>
                  <a:lnTo>
                    <a:pt x="179" y="12"/>
                  </a:lnTo>
                  <a:lnTo>
                    <a:pt x="181" y="15"/>
                  </a:lnTo>
                  <a:lnTo>
                    <a:pt x="183" y="17"/>
                  </a:lnTo>
                  <a:lnTo>
                    <a:pt x="186" y="20"/>
                  </a:lnTo>
                  <a:lnTo>
                    <a:pt x="187" y="22"/>
                  </a:lnTo>
                  <a:lnTo>
                    <a:pt x="191" y="27"/>
                  </a:lnTo>
                  <a:lnTo>
                    <a:pt x="193" y="31"/>
                  </a:lnTo>
                  <a:lnTo>
                    <a:pt x="195" y="35"/>
                  </a:lnTo>
                  <a:lnTo>
                    <a:pt x="193" y="32"/>
                  </a:lnTo>
                  <a:lnTo>
                    <a:pt x="192" y="30"/>
                  </a:lnTo>
                  <a:lnTo>
                    <a:pt x="191" y="30"/>
                  </a:lnTo>
                  <a:lnTo>
                    <a:pt x="189" y="27"/>
                  </a:lnTo>
                  <a:lnTo>
                    <a:pt x="188" y="26"/>
                  </a:lnTo>
                  <a:lnTo>
                    <a:pt x="183" y="22"/>
                  </a:lnTo>
                  <a:lnTo>
                    <a:pt x="180" y="20"/>
                  </a:lnTo>
                  <a:lnTo>
                    <a:pt x="177" y="17"/>
                  </a:lnTo>
                  <a:lnTo>
                    <a:pt x="173" y="15"/>
                  </a:lnTo>
                  <a:lnTo>
                    <a:pt x="169" y="12"/>
                  </a:lnTo>
                  <a:lnTo>
                    <a:pt x="164" y="10"/>
                  </a:lnTo>
                  <a:lnTo>
                    <a:pt x="160" y="8"/>
                  </a:lnTo>
                  <a:lnTo>
                    <a:pt x="157" y="8"/>
                  </a:lnTo>
                  <a:lnTo>
                    <a:pt x="152" y="7"/>
                  </a:lnTo>
                  <a:lnTo>
                    <a:pt x="147" y="6"/>
                  </a:lnTo>
                  <a:lnTo>
                    <a:pt x="137" y="5"/>
                  </a:lnTo>
                  <a:lnTo>
                    <a:pt x="128" y="6"/>
                  </a:lnTo>
                  <a:lnTo>
                    <a:pt x="120" y="7"/>
                  </a:lnTo>
                  <a:lnTo>
                    <a:pt x="116" y="9"/>
                  </a:lnTo>
                  <a:lnTo>
                    <a:pt x="113" y="10"/>
                  </a:lnTo>
                  <a:lnTo>
                    <a:pt x="108" y="13"/>
                  </a:lnTo>
                  <a:lnTo>
                    <a:pt x="105" y="16"/>
                  </a:lnTo>
                  <a:lnTo>
                    <a:pt x="103" y="17"/>
                  </a:lnTo>
                  <a:lnTo>
                    <a:pt x="102" y="18"/>
                  </a:lnTo>
                  <a:lnTo>
                    <a:pt x="100" y="20"/>
                  </a:lnTo>
                  <a:lnTo>
                    <a:pt x="99" y="21"/>
                  </a:lnTo>
                  <a:lnTo>
                    <a:pt x="96" y="25"/>
                  </a:lnTo>
                  <a:lnTo>
                    <a:pt x="95" y="27"/>
                  </a:lnTo>
                  <a:lnTo>
                    <a:pt x="92" y="30"/>
                  </a:lnTo>
                  <a:lnTo>
                    <a:pt x="89" y="35"/>
                  </a:lnTo>
                  <a:lnTo>
                    <a:pt x="86" y="39"/>
                  </a:lnTo>
                  <a:lnTo>
                    <a:pt x="84" y="43"/>
                  </a:lnTo>
                  <a:lnTo>
                    <a:pt x="82" y="48"/>
                  </a:lnTo>
                  <a:lnTo>
                    <a:pt x="81" y="52"/>
                  </a:lnTo>
                  <a:lnTo>
                    <a:pt x="78" y="67"/>
                  </a:lnTo>
                  <a:lnTo>
                    <a:pt x="78" y="78"/>
                  </a:lnTo>
                  <a:lnTo>
                    <a:pt x="79" y="82"/>
                  </a:lnTo>
                  <a:lnTo>
                    <a:pt x="76" y="82"/>
                  </a:lnTo>
                  <a:lnTo>
                    <a:pt x="69" y="83"/>
                  </a:lnTo>
                  <a:lnTo>
                    <a:pt x="60" y="86"/>
                  </a:lnTo>
                  <a:lnTo>
                    <a:pt x="58" y="87"/>
                  </a:lnTo>
                  <a:lnTo>
                    <a:pt x="56" y="89"/>
                  </a:lnTo>
                  <a:lnTo>
                    <a:pt x="55" y="91"/>
                  </a:lnTo>
                  <a:lnTo>
                    <a:pt x="53" y="93"/>
                  </a:lnTo>
                  <a:lnTo>
                    <a:pt x="51" y="98"/>
                  </a:lnTo>
                  <a:lnTo>
                    <a:pt x="51" y="103"/>
                  </a:lnTo>
                  <a:lnTo>
                    <a:pt x="51" y="108"/>
                  </a:lnTo>
                  <a:lnTo>
                    <a:pt x="52" y="112"/>
                  </a:lnTo>
                  <a:lnTo>
                    <a:pt x="54" y="116"/>
                  </a:lnTo>
                  <a:lnTo>
                    <a:pt x="56" y="118"/>
                  </a:lnTo>
                  <a:lnTo>
                    <a:pt x="57" y="121"/>
                  </a:lnTo>
                  <a:lnTo>
                    <a:pt x="56" y="120"/>
                  </a:lnTo>
                  <a:lnTo>
                    <a:pt x="53" y="119"/>
                  </a:lnTo>
                  <a:lnTo>
                    <a:pt x="47" y="118"/>
                  </a:lnTo>
                  <a:lnTo>
                    <a:pt x="41" y="118"/>
                  </a:lnTo>
                  <a:lnTo>
                    <a:pt x="34" y="119"/>
                  </a:lnTo>
                  <a:lnTo>
                    <a:pt x="30" y="120"/>
                  </a:lnTo>
                  <a:lnTo>
                    <a:pt x="26" y="122"/>
                  </a:lnTo>
                  <a:lnTo>
                    <a:pt x="24" y="123"/>
                  </a:lnTo>
                  <a:lnTo>
                    <a:pt x="22" y="124"/>
                  </a:lnTo>
                  <a:lnTo>
                    <a:pt x="20" y="126"/>
                  </a:lnTo>
                  <a:lnTo>
                    <a:pt x="19" y="128"/>
                  </a:lnTo>
                  <a:lnTo>
                    <a:pt x="17" y="129"/>
                  </a:lnTo>
                  <a:lnTo>
                    <a:pt x="15" y="132"/>
                  </a:lnTo>
                  <a:lnTo>
                    <a:pt x="12" y="137"/>
                  </a:lnTo>
                  <a:lnTo>
                    <a:pt x="10" y="143"/>
                  </a:lnTo>
                  <a:lnTo>
                    <a:pt x="8" y="149"/>
                  </a:lnTo>
                  <a:lnTo>
                    <a:pt x="7" y="154"/>
                  </a:lnTo>
                  <a:lnTo>
                    <a:pt x="7" y="161"/>
                  </a:lnTo>
                  <a:lnTo>
                    <a:pt x="7" y="167"/>
                  </a:lnTo>
                  <a:lnTo>
                    <a:pt x="7" y="173"/>
                  </a:lnTo>
                  <a:lnTo>
                    <a:pt x="8" y="179"/>
                  </a:lnTo>
                  <a:lnTo>
                    <a:pt x="10" y="185"/>
                  </a:lnTo>
                  <a:lnTo>
                    <a:pt x="11" y="190"/>
                  </a:lnTo>
                  <a:lnTo>
                    <a:pt x="12" y="193"/>
                  </a:lnTo>
                  <a:lnTo>
                    <a:pt x="13" y="195"/>
                  </a:lnTo>
                  <a:lnTo>
                    <a:pt x="15" y="199"/>
                  </a:lnTo>
                  <a:lnTo>
                    <a:pt x="16" y="203"/>
                  </a:lnTo>
                  <a:lnTo>
                    <a:pt x="18" y="206"/>
                  </a:lnTo>
                  <a:lnTo>
                    <a:pt x="19" y="208"/>
                  </a:lnTo>
                  <a:lnTo>
                    <a:pt x="20" y="2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401" name="Freeform 431"/>
            <p:cNvSpPr>
              <a:spLocks/>
            </p:cNvSpPr>
            <p:nvPr/>
          </p:nvSpPr>
          <p:spPr bwMode="auto">
            <a:xfrm>
              <a:off x="3107" y="3273"/>
              <a:ext cx="169" cy="154"/>
            </a:xfrm>
            <a:custGeom>
              <a:avLst/>
              <a:gdLst>
                <a:gd name="T0" fmla="*/ 3 w 169"/>
                <a:gd name="T1" fmla="*/ 16 h 154"/>
                <a:gd name="T2" fmla="*/ 10 w 169"/>
                <a:gd name="T3" fmla="*/ 10 h 154"/>
                <a:gd name="T4" fmla="*/ 19 w 169"/>
                <a:gd name="T5" fmla="*/ 5 h 154"/>
                <a:gd name="T6" fmla="*/ 36 w 169"/>
                <a:gd name="T7" fmla="*/ 0 h 154"/>
                <a:gd name="T8" fmla="*/ 56 w 169"/>
                <a:gd name="T9" fmla="*/ 3 h 154"/>
                <a:gd name="T10" fmla="*/ 65 w 169"/>
                <a:gd name="T11" fmla="*/ 7 h 154"/>
                <a:gd name="T12" fmla="*/ 72 w 169"/>
                <a:gd name="T13" fmla="*/ 13 h 154"/>
                <a:gd name="T14" fmla="*/ 79 w 169"/>
                <a:gd name="T15" fmla="*/ 22 h 154"/>
                <a:gd name="T16" fmla="*/ 85 w 169"/>
                <a:gd name="T17" fmla="*/ 40 h 154"/>
                <a:gd name="T18" fmla="*/ 87 w 169"/>
                <a:gd name="T19" fmla="*/ 49 h 154"/>
                <a:gd name="T20" fmla="*/ 100 w 169"/>
                <a:gd name="T21" fmla="*/ 45 h 154"/>
                <a:gd name="T22" fmla="*/ 123 w 169"/>
                <a:gd name="T23" fmla="*/ 47 h 154"/>
                <a:gd name="T24" fmla="*/ 136 w 169"/>
                <a:gd name="T25" fmla="*/ 54 h 154"/>
                <a:gd name="T26" fmla="*/ 143 w 169"/>
                <a:gd name="T27" fmla="*/ 61 h 154"/>
                <a:gd name="T28" fmla="*/ 152 w 169"/>
                <a:gd name="T29" fmla="*/ 77 h 154"/>
                <a:gd name="T30" fmla="*/ 153 w 169"/>
                <a:gd name="T31" fmla="*/ 95 h 154"/>
                <a:gd name="T32" fmla="*/ 149 w 169"/>
                <a:gd name="T33" fmla="*/ 106 h 154"/>
                <a:gd name="T34" fmla="*/ 144 w 169"/>
                <a:gd name="T35" fmla="*/ 115 h 154"/>
                <a:gd name="T36" fmla="*/ 148 w 169"/>
                <a:gd name="T37" fmla="*/ 114 h 154"/>
                <a:gd name="T38" fmla="*/ 160 w 169"/>
                <a:gd name="T39" fmla="*/ 116 h 154"/>
                <a:gd name="T40" fmla="*/ 167 w 169"/>
                <a:gd name="T41" fmla="*/ 126 h 154"/>
                <a:gd name="T42" fmla="*/ 166 w 169"/>
                <a:gd name="T43" fmla="*/ 142 h 154"/>
                <a:gd name="T44" fmla="*/ 157 w 169"/>
                <a:gd name="T45" fmla="*/ 152 h 154"/>
                <a:gd name="T46" fmla="*/ 160 w 169"/>
                <a:gd name="T47" fmla="*/ 146 h 154"/>
                <a:gd name="T48" fmla="*/ 161 w 169"/>
                <a:gd name="T49" fmla="*/ 129 h 154"/>
                <a:gd name="T50" fmla="*/ 155 w 169"/>
                <a:gd name="T51" fmla="*/ 122 h 154"/>
                <a:gd name="T52" fmla="*/ 140 w 169"/>
                <a:gd name="T53" fmla="*/ 120 h 154"/>
                <a:gd name="T54" fmla="*/ 140 w 169"/>
                <a:gd name="T55" fmla="*/ 114 h 154"/>
                <a:gd name="T56" fmla="*/ 144 w 169"/>
                <a:gd name="T57" fmla="*/ 99 h 154"/>
                <a:gd name="T58" fmla="*/ 142 w 169"/>
                <a:gd name="T59" fmla="*/ 72 h 154"/>
                <a:gd name="T60" fmla="*/ 135 w 169"/>
                <a:gd name="T61" fmla="*/ 61 h 154"/>
                <a:gd name="T62" fmla="*/ 128 w 169"/>
                <a:gd name="T63" fmla="*/ 56 h 154"/>
                <a:gd name="T64" fmla="*/ 113 w 169"/>
                <a:gd name="T65" fmla="*/ 51 h 154"/>
                <a:gd name="T66" fmla="*/ 92 w 169"/>
                <a:gd name="T67" fmla="*/ 54 h 154"/>
                <a:gd name="T68" fmla="*/ 81 w 169"/>
                <a:gd name="T69" fmla="*/ 57 h 154"/>
                <a:gd name="T70" fmla="*/ 77 w 169"/>
                <a:gd name="T71" fmla="*/ 35 h 154"/>
                <a:gd name="T72" fmla="*/ 72 w 169"/>
                <a:gd name="T73" fmla="*/ 23 h 154"/>
                <a:gd name="T74" fmla="*/ 65 w 169"/>
                <a:gd name="T75" fmla="*/ 16 h 154"/>
                <a:gd name="T76" fmla="*/ 58 w 169"/>
                <a:gd name="T77" fmla="*/ 12 h 154"/>
                <a:gd name="T78" fmla="*/ 50 w 169"/>
                <a:gd name="T79" fmla="*/ 9 h 154"/>
                <a:gd name="T80" fmla="*/ 25 w 169"/>
                <a:gd name="T81" fmla="*/ 8 h 154"/>
                <a:gd name="T82" fmla="*/ 13 w 169"/>
                <a:gd name="T83" fmla="*/ 12 h 154"/>
                <a:gd name="T84" fmla="*/ 4 w 169"/>
                <a:gd name="T85" fmla="*/ 16 h 154"/>
                <a:gd name="T86" fmla="*/ 0 w 169"/>
                <a:gd name="T87" fmla="*/ 19 h 15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69" h="154">
                  <a:moveTo>
                    <a:pt x="0" y="19"/>
                  </a:moveTo>
                  <a:lnTo>
                    <a:pt x="1" y="18"/>
                  </a:lnTo>
                  <a:lnTo>
                    <a:pt x="3" y="16"/>
                  </a:lnTo>
                  <a:lnTo>
                    <a:pt x="5" y="15"/>
                  </a:lnTo>
                  <a:lnTo>
                    <a:pt x="7" y="12"/>
                  </a:lnTo>
                  <a:lnTo>
                    <a:pt x="10" y="10"/>
                  </a:lnTo>
                  <a:lnTo>
                    <a:pt x="13" y="8"/>
                  </a:lnTo>
                  <a:lnTo>
                    <a:pt x="17" y="6"/>
                  </a:lnTo>
                  <a:lnTo>
                    <a:pt x="19" y="5"/>
                  </a:lnTo>
                  <a:lnTo>
                    <a:pt x="24" y="3"/>
                  </a:lnTo>
                  <a:lnTo>
                    <a:pt x="31" y="1"/>
                  </a:lnTo>
                  <a:lnTo>
                    <a:pt x="36" y="0"/>
                  </a:lnTo>
                  <a:lnTo>
                    <a:pt x="47" y="0"/>
                  </a:lnTo>
                  <a:lnTo>
                    <a:pt x="53" y="2"/>
                  </a:lnTo>
                  <a:lnTo>
                    <a:pt x="56" y="3"/>
                  </a:lnTo>
                  <a:lnTo>
                    <a:pt x="59" y="4"/>
                  </a:lnTo>
                  <a:lnTo>
                    <a:pt x="62" y="6"/>
                  </a:lnTo>
                  <a:lnTo>
                    <a:pt x="65" y="7"/>
                  </a:lnTo>
                  <a:lnTo>
                    <a:pt x="67" y="9"/>
                  </a:lnTo>
                  <a:lnTo>
                    <a:pt x="70" y="11"/>
                  </a:lnTo>
                  <a:lnTo>
                    <a:pt x="72" y="13"/>
                  </a:lnTo>
                  <a:lnTo>
                    <a:pt x="74" y="15"/>
                  </a:lnTo>
                  <a:lnTo>
                    <a:pt x="77" y="18"/>
                  </a:lnTo>
                  <a:lnTo>
                    <a:pt x="79" y="22"/>
                  </a:lnTo>
                  <a:lnTo>
                    <a:pt x="81" y="26"/>
                  </a:lnTo>
                  <a:lnTo>
                    <a:pt x="84" y="33"/>
                  </a:lnTo>
                  <a:lnTo>
                    <a:pt x="85" y="40"/>
                  </a:lnTo>
                  <a:lnTo>
                    <a:pt x="85" y="45"/>
                  </a:lnTo>
                  <a:lnTo>
                    <a:pt x="84" y="50"/>
                  </a:lnTo>
                  <a:lnTo>
                    <a:pt x="87" y="49"/>
                  </a:lnTo>
                  <a:lnTo>
                    <a:pt x="93" y="47"/>
                  </a:lnTo>
                  <a:lnTo>
                    <a:pt x="96" y="46"/>
                  </a:lnTo>
                  <a:lnTo>
                    <a:pt x="100" y="45"/>
                  </a:lnTo>
                  <a:lnTo>
                    <a:pt x="104" y="45"/>
                  </a:lnTo>
                  <a:lnTo>
                    <a:pt x="114" y="45"/>
                  </a:lnTo>
                  <a:lnTo>
                    <a:pt x="123" y="47"/>
                  </a:lnTo>
                  <a:lnTo>
                    <a:pt x="128" y="49"/>
                  </a:lnTo>
                  <a:lnTo>
                    <a:pt x="133" y="52"/>
                  </a:lnTo>
                  <a:lnTo>
                    <a:pt x="136" y="54"/>
                  </a:lnTo>
                  <a:lnTo>
                    <a:pt x="138" y="56"/>
                  </a:lnTo>
                  <a:lnTo>
                    <a:pt x="142" y="60"/>
                  </a:lnTo>
                  <a:lnTo>
                    <a:pt x="143" y="61"/>
                  </a:lnTo>
                  <a:lnTo>
                    <a:pt x="147" y="66"/>
                  </a:lnTo>
                  <a:lnTo>
                    <a:pt x="150" y="72"/>
                  </a:lnTo>
                  <a:lnTo>
                    <a:pt x="152" y="77"/>
                  </a:lnTo>
                  <a:lnTo>
                    <a:pt x="153" y="82"/>
                  </a:lnTo>
                  <a:lnTo>
                    <a:pt x="153" y="91"/>
                  </a:lnTo>
                  <a:lnTo>
                    <a:pt x="153" y="95"/>
                  </a:lnTo>
                  <a:lnTo>
                    <a:pt x="152" y="99"/>
                  </a:lnTo>
                  <a:lnTo>
                    <a:pt x="151" y="103"/>
                  </a:lnTo>
                  <a:lnTo>
                    <a:pt x="149" y="106"/>
                  </a:lnTo>
                  <a:lnTo>
                    <a:pt x="148" y="109"/>
                  </a:lnTo>
                  <a:lnTo>
                    <a:pt x="146" y="111"/>
                  </a:lnTo>
                  <a:lnTo>
                    <a:pt x="144" y="115"/>
                  </a:lnTo>
                  <a:lnTo>
                    <a:pt x="143" y="116"/>
                  </a:lnTo>
                  <a:lnTo>
                    <a:pt x="145" y="115"/>
                  </a:lnTo>
                  <a:lnTo>
                    <a:pt x="148" y="114"/>
                  </a:lnTo>
                  <a:lnTo>
                    <a:pt x="152" y="114"/>
                  </a:lnTo>
                  <a:lnTo>
                    <a:pt x="156" y="114"/>
                  </a:lnTo>
                  <a:lnTo>
                    <a:pt x="160" y="116"/>
                  </a:lnTo>
                  <a:lnTo>
                    <a:pt x="162" y="118"/>
                  </a:lnTo>
                  <a:lnTo>
                    <a:pt x="164" y="120"/>
                  </a:lnTo>
                  <a:lnTo>
                    <a:pt x="167" y="126"/>
                  </a:lnTo>
                  <a:lnTo>
                    <a:pt x="169" y="132"/>
                  </a:lnTo>
                  <a:lnTo>
                    <a:pt x="168" y="138"/>
                  </a:lnTo>
                  <a:lnTo>
                    <a:pt x="166" y="142"/>
                  </a:lnTo>
                  <a:lnTo>
                    <a:pt x="163" y="147"/>
                  </a:lnTo>
                  <a:lnTo>
                    <a:pt x="160" y="150"/>
                  </a:lnTo>
                  <a:lnTo>
                    <a:pt x="157" y="152"/>
                  </a:lnTo>
                  <a:lnTo>
                    <a:pt x="154" y="154"/>
                  </a:lnTo>
                  <a:lnTo>
                    <a:pt x="156" y="152"/>
                  </a:lnTo>
                  <a:lnTo>
                    <a:pt x="160" y="146"/>
                  </a:lnTo>
                  <a:lnTo>
                    <a:pt x="162" y="138"/>
                  </a:lnTo>
                  <a:lnTo>
                    <a:pt x="163" y="134"/>
                  </a:lnTo>
                  <a:lnTo>
                    <a:pt x="161" y="129"/>
                  </a:lnTo>
                  <a:lnTo>
                    <a:pt x="160" y="126"/>
                  </a:lnTo>
                  <a:lnTo>
                    <a:pt x="159" y="125"/>
                  </a:lnTo>
                  <a:lnTo>
                    <a:pt x="155" y="122"/>
                  </a:lnTo>
                  <a:lnTo>
                    <a:pt x="151" y="120"/>
                  </a:lnTo>
                  <a:lnTo>
                    <a:pt x="147" y="120"/>
                  </a:lnTo>
                  <a:lnTo>
                    <a:pt x="140" y="120"/>
                  </a:lnTo>
                  <a:lnTo>
                    <a:pt x="137" y="121"/>
                  </a:lnTo>
                  <a:lnTo>
                    <a:pt x="138" y="119"/>
                  </a:lnTo>
                  <a:lnTo>
                    <a:pt x="140" y="114"/>
                  </a:lnTo>
                  <a:lnTo>
                    <a:pt x="141" y="111"/>
                  </a:lnTo>
                  <a:lnTo>
                    <a:pt x="142" y="107"/>
                  </a:lnTo>
                  <a:lnTo>
                    <a:pt x="144" y="99"/>
                  </a:lnTo>
                  <a:lnTo>
                    <a:pt x="145" y="89"/>
                  </a:lnTo>
                  <a:lnTo>
                    <a:pt x="144" y="79"/>
                  </a:lnTo>
                  <a:lnTo>
                    <a:pt x="142" y="72"/>
                  </a:lnTo>
                  <a:lnTo>
                    <a:pt x="140" y="67"/>
                  </a:lnTo>
                  <a:lnTo>
                    <a:pt x="137" y="64"/>
                  </a:lnTo>
                  <a:lnTo>
                    <a:pt x="135" y="61"/>
                  </a:lnTo>
                  <a:lnTo>
                    <a:pt x="133" y="59"/>
                  </a:lnTo>
                  <a:lnTo>
                    <a:pt x="131" y="57"/>
                  </a:lnTo>
                  <a:lnTo>
                    <a:pt x="128" y="56"/>
                  </a:lnTo>
                  <a:lnTo>
                    <a:pt x="122" y="53"/>
                  </a:lnTo>
                  <a:lnTo>
                    <a:pt x="117" y="52"/>
                  </a:lnTo>
                  <a:lnTo>
                    <a:pt x="113" y="51"/>
                  </a:lnTo>
                  <a:lnTo>
                    <a:pt x="108" y="51"/>
                  </a:lnTo>
                  <a:lnTo>
                    <a:pt x="99" y="52"/>
                  </a:lnTo>
                  <a:lnTo>
                    <a:pt x="92" y="54"/>
                  </a:lnTo>
                  <a:lnTo>
                    <a:pt x="88" y="55"/>
                  </a:lnTo>
                  <a:lnTo>
                    <a:pt x="85" y="56"/>
                  </a:lnTo>
                  <a:lnTo>
                    <a:pt x="81" y="57"/>
                  </a:lnTo>
                  <a:lnTo>
                    <a:pt x="80" y="58"/>
                  </a:lnTo>
                  <a:lnTo>
                    <a:pt x="78" y="39"/>
                  </a:lnTo>
                  <a:lnTo>
                    <a:pt x="77" y="35"/>
                  </a:lnTo>
                  <a:lnTo>
                    <a:pt x="76" y="31"/>
                  </a:lnTo>
                  <a:lnTo>
                    <a:pt x="74" y="27"/>
                  </a:lnTo>
                  <a:lnTo>
                    <a:pt x="72" y="23"/>
                  </a:lnTo>
                  <a:lnTo>
                    <a:pt x="70" y="21"/>
                  </a:lnTo>
                  <a:lnTo>
                    <a:pt x="69" y="19"/>
                  </a:lnTo>
                  <a:lnTo>
                    <a:pt x="65" y="16"/>
                  </a:lnTo>
                  <a:lnTo>
                    <a:pt x="63" y="14"/>
                  </a:lnTo>
                  <a:lnTo>
                    <a:pt x="61" y="13"/>
                  </a:lnTo>
                  <a:lnTo>
                    <a:pt x="58" y="12"/>
                  </a:lnTo>
                  <a:lnTo>
                    <a:pt x="55" y="10"/>
                  </a:lnTo>
                  <a:lnTo>
                    <a:pt x="53" y="9"/>
                  </a:lnTo>
                  <a:lnTo>
                    <a:pt x="50" y="9"/>
                  </a:lnTo>
                  <a:lnTo>
                    <a:pt x="45" y="7"/>
                  </a:lnTo>
                  <a:lnTo>
                    <a:pt x="35" y="7"/>
                  </a:lnTo>
                  <a:lnTo>
                    <a:pt x="25" y="8"/>
                  </a:lnTo>
                  <a:lnTo>
                    <a:pt x="21" y="9"/>
                  </a:lnTo>
                  <a:lnTo>
                    <a:pt x="17" y="10"/>
                  </a:lnTo>
                  <a:lnTo>
                    <a:pt x="13" y="12"/>
                  </a:lnTo>
                  <a:lnTo>
                    <a:pt x="10" y="13"/>
                  </a:lnTo>
                  <a:lnTo>
                    <a:pt x="7" y="15"/>
                  </a:lnTo>
                  <a:lnTo>
                    <a:pt x="4" y="16"/>
                  </a:lnTo>
                  <a:lnTo>
                    <a:pt x="2" y="17"/>
                  </a:lnTo>
                  <a:lnTo>
                    <a:pt x="1" y="18"/>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402" name="Freeform 432"/>
            <p:cNvSpPr>
              <a:spLocks/>
            </p:cNvSpPr>
            <p:nvPr/>
          </p:nvSpPr>
          <p:spPr bwMode="auto">
            <a:xfrm>
              <a:off x="2900" y="3292"/>
              <a:ext cx="136" cy="151"/>
            </a:xfrm>
            <a:custGeom>
              <a:avLst/>
              <a:gdLst>
                <a:gd name="T0" fmla="*/ 5 w 136"/>
                <a:gd name="T1" fmla="*/ 151 h 151"/>
                <a:gd name="T2" fmla="*/ 2 w 136"/>
                <a:gd name="T3" fmla="*/ 144 h 151"/>
                <a:gd name="T4" fmla="*/ 1 w 136"/>
                <a:gd name="T5" fmla="*/ 137 h 151"/>
                <a:gd name="T6" fmla="*/ 0 w 136"/>
                <a:gd name="T7" fmla="*/ 127 h 151"/>
                <a:gd name="T8" fmla="*/ 0 w 136"/>
                <a:gd name="T9" fmla="*/ 116 h 151"/>
                <a:gd name="T10" fmla="*/ 1 w 136"/>
                <a:gd name="T11" fmla="*/ 107 h 151"/>
                <a:gd name="T12" fmla="*/ 5 w 136"/>
                <a:gd name="T13" fmla="*/ 99 h 151"/>
                <a:gd name="T14" fmla="*/ 10 w 136"/>
                <a:gd name="T15" fmla="*/ 93 h 151"/>
                <a:gd name="T16" fmla="*/ 16 w 136"/>
                <a:gd name="T17" fmla="*/ 87 h 151"/>
                <a:gd name="T18" fmla="*/ 23 w 136"/>
                <a:gd name="T19" fmla="*/ 83 h 151"/>
                <a:gd name="T20" fmla="*/ 30 w 136"/>
                <a:gd name="T21" fmla="*/ 82 h 151"/>
                <a:gd name="T22" fmla="*/ 43 w 136"/>
                <a:gd name="T23" fmla="*/ 82 h 151"/>
                <a:gd name="T24" fmla="*/ 51 w 136"/>
                <a:gd name="T25" fmla="*/ 83 h 151"/>
                <a:gd name="T26" fmla="*/ 52 w 136"/>
                <a:gd name="T27" fmla="*/ 74 h 151"/>
                <a:gd name="T28" fmla="*/ 53 w 136"/>
                <a:gd name="T29" fmla="*/ 68 h 151"/>
                <a:gd name="T30" fmla="*/ 56 w 136"/>
                <a:gd name="T31" fmla="*/ 65 h 151"/>
                <a:gd name="T32" fmla="*/ 59 w 136"/>
                <a:gd name="T33" fmla="*/ 62 h 151"/>
                <a:gd name="T34" fmla="*/ 65 w 136"/>
                <a:gd name="T35" fmla="*/ 62 h 151"/>
                <a:gd name="T36" fmla="*/ 69 w 136"/>
                <a:gd name="T37" fmla="*/ 62 h 151"/>
                <a:gd name="T38" fmla="*/ 67 w 136"/>
                <a:gd name="T39" fmla="*/ 43 h 151"/>
                <a:gd name="T40" fmla="*/ 67 w 136"/>
                <a:gd name="T41" fmla="*/ 35 h 151"/>
                <a:gd name="T42" fmla="*/ 70 w 136"/>
                <a:gd name="T43" fmla="*/ 24 h 151"/>
                <a:gd name="T44" fmla="*/ 76 w 136"/>
                <a:gd name="T45" fmla="*/ 15 h 151"/>
                <a:gd name="T46" fmla="*/ 84 w 136"/>
                <a:gd name="T47" fmla="*/ 8 h 151"/>
                <a:gd name="T48" fmla="*/ 92 w 136"/>
                <a:gd name="T49" fmla="*/ 3 h 151"/>
                <a:gd name="T50" fmla="*/ 99 w 136"/>
                <a:gd name="T51" fmla="*/ 1 h 151"/>
                <a:gd name="T52" fmla="*/ 108 w 136"/>
                <a:gd name="T53" fmla="*/ 0 h 151"/>
                <a:gd name="T54" fmla="*/ 121 w 136"/>
                <a:gd name="T55" fmla="*/ 1 h 151"/>
                <a:gd name="T56" fmla="*/ 128 w 136"/>
                <a:gd name="T57" fmla="*/ 4 h 151"/>
                <a:gd name="T58" fmla="*/ 136 w 136"/>
                <a:gd name="T59" fmla="*/ 9 h 151"/>
                <a:gd name="T60" fmla="*/ 84 w 136"/>
                <a:gd name="T61" fmla="*/ 50 h 151"/>
                <a:gd name="T62" fmla="*/ 84 w 136"/>
                <a:gd name="T63" fmla="*/ 54 h 151"/>
                <a:gd name="T64" fmla="*/ 88 w 136"/>
                <a:gd name="T65" fmla="*/ 53 h 151"/>
                <a:gd name="T66" fmla="*/ 92 w 136"/>
                <a:gd name="T67" fmla="*/ 61 h 151"/>
                <a:gd name="T68" fmla="*/ 77 w 136"/>
                <a:gd name="T69" fmla="*/ 72 h 151"/>
                <a:gd name="T70" fmla="*/ 78 w 136"/>
                <a:gd name="T71" fmla="*/ 79 h 151"/>
                <a:gd name="T72" fmla="*/ 94 w 136"/>
                <a:gd name="T73" fmla="*/ 83 h 151"/>
                <a:gd name="T74" fmla="*/ 93 w 136"/>
                <a:gd name="T75" fmla="*/ 110 h 151"/>
                <a:gd name="T76" fmla="*/ 5 w 136"/>
                <a:gd name="T77" fmla="*/ 151 h 151"/>
                <a:gd name="T78" fmla="*/ 5 w 136"/>
                <a:gd name="T79" fmla="*/ 151 h 15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36" h="151">
                  <a:moveTo>
                    <a:pt x="5" y="151"/>
                  </a:moveTo>
                  <a:lnTo>
                    <a:pt x="2" y="144"/>
                  </a:lnTo>
                  <a:lnTo>
                    <a:pt x="1" y="137"/>
                  </a:lnTo>
                  <a:lnTo>
                    <a:pt x="0" y="127"/>
                  </a:lnTo>
                  <a:lnTo>
                    <a:pt x="0" y="116"/>
                  </a:lnTo>
                  <a:lnTo>
                    <a:pt x="1" y="107"/>
                  </a:lnTo>
                  <a:lnTo>
                    <a:pt x="5" y="99"/>
                  </a:lnTo>
                  <a:lnTo>
                    <a:pt x="10" y="93"/>
                  </a:lnTo>
                  <a:lnTo>
                    <a:pt x="16" y="87"/>
                  </a:lnTo>
                  <a:lnTo>
                    <a:pt x="23" y="83"/>
                  </a:lnTo>
                  <a:lnTo>
                    <a:pt x="30" y="82"/>
                  </a:lnTo>
                  <a:lnTo>
                    <a:pt x="43" y="82"/>
                  </a:lnTo>
                  <a:lnTo>
                    <a:pt x="51" y="83"/>
                  </a:lnTo>
                  <a:lnTo>
                    <a:pt x="52" y="74"/>
                  </a:lnTo>
                  <a:lnTo>
                    <a:pt x="53" y="68"/>
                  </a:lnTo>
                  <a:lnTo>
                    <a:pt x="56" y="65"/>
                  </a:lnTo>
                  <a:lnTo>
                    <a:pt x="59" y="62"/>
                  </a:lnTo>
                  <a:lnTo>
                    <a:pt x="65" y="62"/>
                  </a:lnTo>
                  <a:lnTo>
                    <a:pt x="69" y="62"/>
                  </a:lnTo>
                  <a:lnTo>
                    <a:pt x="67" y="43"/>
                  </a:lnTo>
                  <a:lnTo>
                    <a:pt x="67" y="35"/>
                  </a:lnTo>
                  <a:lnTo>
                    <a:pt x="70" y="24"/>
                  </a:lnTo>
                  <a:lnTo>
                    <a:pt x="76" y="15"/>
                  </a:lnTo>
                  <a:lnTo>
                    <a:pt x="84" y="8"/>
                  </a:lnTo>
                  <a:lnTo>
                    <a:pt x="92" y="3"/>
                  </a:lnTo>
                  <a:lnTo>
                    <a:pt x="99" y="1"/>
                  </a:lnTo>
                  <a:lnTo>
                    <a:pt x="108" y="0"/>
                  </a:lnTo>
                  <a:lnTo>
                    <a:pt x="121" y="1"/>
                  </a:lnTo>
                  <a:lnTo>
                    <a:pt x="128" y="4"/>
                  </a:lnTo>
                  <a:lnTo>
                    <a:pt x="136" y="9"/>
                  </a:lnTo>
                  <a:lnTo>
                    <a:pt x="84" y="50"/>
                  </a:lnTo>
                  <a:lnTo>
                    <a:pt x="84" y="54"/>
                  </a:lnTo>
                  <a:lnTo>
                    <a:pt x="88" y="53"/>
                  </a:lnTo>
                  <a:lnTo>
                    <a:pt x="92" y="61"/>
                  </a:lnTo>
                  <a:lnTo>
                    <a:pt x="77" y="72"/>
                  </a:lnTo>
                  <a:lnTo>
                    <a:pt x="78" y="79"/>
                  </a:lnTo>
                  <a:lnTo>
                    <a:pt x="94" y="83"/>
                  </a:lnTo>
                  <a:lnTo>
                    <a:pt x="93" y="110"/>
                  </a:lnTo>
                  <a:lnTo>
                    <a:pt x="5" y="151"/>
                  </a:lnTo>
                  <a:close/>
                </a:path>
              </a:pathLst>
            </a:custGeom>
            <a:solidFill>
              <a:srgbClr val="B8B8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403" name="Freeform 433"/>
            <p:cNvSpPr>
              <a:spLocks/>
            </p:cNvSpPr>
            <p:nvPr/>
          </p:nvSpPr>
          <p:spPr bwMode="auto">
            <a:xfrm>
              <a:off x="2899" y="3402"/>
              <a:ext cx="90" cy="47"/>
            </a:xfrm>
            <a:custGeom>
              <a:avLst/>
              <a:gdLst>
                <a:gd name="T0" fmla="*/ 1 w 90"/>
                <a:gd name="T1" fmla="*/ 47 h 47"/>
                <a:gd name="T2" fmla="*/ 90 w 90"/>
                <a:gd name="T3" fmla="*/ 6 h 47"/>
                <a:gd name="T4" fmla="*/ 90 w 90"/>
                <a:gd name="T5" fmla="*/ 0 h 47"/>
                <a:gd name="T6" fmla="*/ 0 w 90"/>
                <a:gd name="T7" fmla="*/ 44 h 47"/>
                <a:gd name="T8" fmla="*/ 1 w 90"/>
                <a:gd name="T9" fmla="*/ 47 h 47"/>
                <a:gd name="T10" fmla="*/ 1 w 90"/>
                <a:gd name="T11" fmla="*/ 47 h 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47">
                  <a:moveTo>
                    <a:pt x="1" y="47"/>
                  </a:moveTo>
                  <a:lnTo>
                    <a:pt x="90" y="6"/>
                  </a:lnTo>
                  <a:lnTo>
                    <a:pt x="90" y="0"/>
                  </a:lnTo>
                  <a:lnTo>
                    <a:pt x="0" y="44"/>
                  </a:lnTo>
                  <a:lnTo>
                    <a:pt x="1"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404" name="Freeform 434"/>
            <p:cNvSpPr>
              <a:spLocks/>
            </p:cNvSpPr>
            <p:nvPr/>
          </p:nvSpPr>
          <p:spPr bwMode="auto">
            <a:xfrm>
              <a:off x="2978" y="3329"/>
              <a:ext cx="263" cy="103"/>
            </a:xfrm>
            <a:custGeom>
              <a:avLst/>
              <a:gdLst>
                <a:gd name="T0" fmla="*/ 0 w 263"/>
                <a:gd name="T1" fmla="*/ 42 h 103"/>
                <a:gd name="T2" fmla="*/ 48 w 263"/>
                <a:gd name="T3" fmla="*/ 8 h 103"/>
                <a:gd name="T4" fmla="*/ 49 w 263"/>
                <a:gd name="T5" fmla="*/ 7 h 103"/>
                <a:gd name="T6" fmla="*/ 53 w 263"/>
                <a:gd name="T7" fmla="*/ 6 h 103"/>
                <a:gd name="T8" fmla="*/ 58 w 263"/>
                <a:gd name="T9" fmla="*/ 5 h 103"/>
                <a:gd name="T10" fmla="*/ 61 w 263"/>
                <a:gd name="T11" fmla="*/ 4 h 103"/>
                <a:gd name="T12" fmla="*/ 64 w 263"/>
                <a:gd name="T13" fmla="*/ 3 h 103"/>
                <a:gd name="T14" fmla="*/ 68 w 263"/>
                <a:gd name="T15" fmla="*/ 2 h 103"/>
                <a:gd name="T16" fmla="*/ 71 w 263"/>
                <a:gd name="T17" fmla="*/ 2 h 103"/>
                <a:gd name="T18" fmla="*/ 79 w 263"/>
                <a:gd name="T19" fmla="*/ 0 h 103"/>
                <a:gd name="T20" fmla="*/ 87 w 263"/>
                <a:gd name="T21" fmla="*/ 0 h 103"/>
                <a:gd name="T22" fmla="*/ 95 w 263"/>
                <a:gd name="T23" fmla="*/ 0 h 103"/>
                <a:gd name="T24" fmla="*/ 101 w 263"/>
                <a:gd name="T25" fmla="*/ 1 h 103"/>
                <a:gd name="T26" fmla="*/ 107 w 263"/>
                <a:gd name="T27" fmla="*/ 3 h 103"/>
                <a:gd name="T28" fmla="*/ 112 w 263"/>
                <a:gd name="T29" fmla="*/ 4 h 103"/>
                <a:gd name="T30" fmla="*/ 116 w 263"/>
                <a:gd name="T31" fmla="*/ 5 h 103"/>
                <a:gd name="T32" fmla="*/ 121 w 263"/>
                <a:gd name="T33" fmla="*/ 7 h 103"/>
                <a:gd name="T34" fmla="*/ 122 w 263"/>
                <a:gd name="T35" fmla="*/ 8 h 103"/>
                <a:gd name="T36" fmla="*/ 263 w 263"/>
                <a:gd name="T37" fmla="*/ 94 h 103"/>
                <a:gd name="T38" fmla="*/ 255 w 263"/>
                <a:gd name="T39" fmla="*/ 98 h 103"/>
                <a:gd name="T40" fmla="*/ 254 w 263"/>
                <a:gd name="T41" fmla="*/ 103 h 103"/>
                <a:gd name="T42" fmla="*/ 109 w 263"/>
                <a:gd name="T43" fmla="*/ 19 h 103"/>
                <a:gd name="T44" fmla="*/ 70 w 263"/>
                <a:gd name="T45" fmla="*/ 18 h 103"/>
                <a:gd name="T46" fmla="*/ 68 w 263"/>
                <a:gd name="T47" fmla="*/ 42 h 103"/>
                <a:gd name="T48" fmla="*/ 50 w 263"/>
                <a:gd name="T49" fmla="*/ 46 h 103"/>
                <a:gd name="T50" fmla="*/ 41 w 263"/>
                <a:gd name="T51" fmla="*/ 57 h 103"/>
                <a:gd name="T52" fmla="*/ 34 w 263"/>
                <a:gd name="T53" fmla="*/ 58 h 103"/>
                <a:gd name="T54" fmla="*/ 27 w 263"/>
                <a:gd name="T55" fmla="*/ 68 h 103"/>
                <a:gd name="T56" fmla="*/ 14 w 263"/>
                <a:gd name="T57" fmla="*/ 71 h 103"/>
                <a:gd name="T58" fmla="*/ 15 w 263"/>
                <a:gd name="T59" fmla="*/ 46 h 103"/>
                <a:gd name="T60" fmla="*/ 0 w 263"/>
                <a:gd name="T61" fmla="*/ 42 h 103"/>
                <a:gd name="T62" fmla="*/ 0 w 263"/>
                <a:gd name="T63" fmla="*/ 42 h 10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63" h="103">
                  <a:moveTo>
                    <a:pt x="0" y="42"/>
                  </a:moveTo>
                  <a:lnTo>
                    <a:pt x="48" y="8"/>
                  </a:lnTo>
                  <a:lnTo>
                    <a:pt x="49" y="7"/>
                  </a:lnTo>
                  <a:lnTo>
                    <a:pt x="53" y="6"/>
                  </a:lnTo>
                  <a:lnTo>
                    <a:pt x="58" y="5"/>
                  </a:lnTo>
                  <a:lnTo>
                    <a:pt x="61" y="4"/>
                  </a:lnTo>
                  <a:lnTo>
                    <a:pt x="64" y="3"/>
                  </a:lnTo>
                  <a:lnTo>
                    <a:pt x="68" y="2"/>
                  </a:lnTo>
                  <a:lnTo>
                    <a:pt x="71" y="2"/>
                  </a:lnTo>
                  <a:lnTo>
                    <a:pt x="79" y="0"/>
                  </a:lnTo>
                  <a:lnTo>
                    <a:pt x="87" y="0"/>
                  </a:lnTo>
                  <a:lnTo>
                    <a:pt x="95" y="0"/>
                  </a:lnTo>
                  <a:lnTo>
                    <a:pt x="101" y="1"/>
                  </a:lnTo>
                  <a:lnTo>
                    <a:pt x="107" y="3"/>
                  </a:lnTo>
                  <a:lnTo>
                    <a:pt x="112" y="4"/>
                  </a:lnTo>
                  <a:lnTo>
                    <a:pt x="116" y="5"/>
                  </a:lnTo>
                  <a:lnTo>
                    <a:pt x="121" y="7"/>
                  </a:lnTo>
                  <a:lnTo>
                    <a:pt x="122" y="8"/>
                  </a:lnTo>
                  <a:lnTo>
                    <a:pt x="263" y="94"/>
                  </a:lnTo>
                  <a:lnTo>
                    <a:pt x="255" y="98"/>
                  </a:lnTo>
                  <a:lnTo>
                    <a:pt x="254" y="103"/>
                  </a:lnTo>
                  <a:lnTo>
                    <a:pt x="109" y="19"/>
                  </a:lnTo>
                  <a:lnTo>
                    <a:pt x="70" y="18"/>
                  </a:lnTo>
                  <a:lnTo>
                    <a:pt x="68" y="42"/>
                  </a:lnTo>
                  <a:lnTo>
                    <a:pt x="50" y="46"/>
                  </a:lnTo>
                  <a:lnTo>
                    <a:pt x="41" y="57"/>
                  </a:lnTo>
                  <a:lnTo>
                    <a:pt x="34" y="58"/>
                  </a:lnTo>
                  <a:lnTo>
                    <a:pt x="27" y="68"/>
                  </a:lnTo>
                  <a:lnTo>
                    <a:pt x="14" y="71"/>
                  </a:lnTo>
                  <a:lnTo>
                    <a:pt x="15" y="46"/>
                  </a:lnTo>
                  <a:lnTo>
                    <a:pt x="0"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405" name="Freeform 435"/>
            <p:cNvSpPr>
              <a:spLocks/>
            </p:cNvSpPr>
            <p:nvPr/>
          </p:nvSpPr>
          <p:spPr bwMode="auto">
            <a:xfrm>
              <a:off x="3113" y="3297"/>
              <a:ext cx="149" cy="128"/>
            </a:xfrm>
            <a:custGeom>
              <a:avLst/>
              <a:gdLst>
                <a:gd name="T0" fmla="*/ 0 w 149"/>
                <a:gd name="T1" fmla="*/ 13 h 128"/>
                <a:gd name="T2" fmla="*/ 8 w 149"/>
                <a:gd name="T3" fmla="*/ 7 h 128"/>
                <a:gd name="T4" fmla="*/ 16 w 149"/>
                <a:gd name="T5" fmla="*/ 3 h 128"/>
                <a:gd name="T6" fmla="*/ 25 w 149"/>
                <a:gd name="T7" fmla="*/ 0 h 128"/>
                <a:gd name="T8" fmla="*/ 34 w 149"/>
                <a:gd name="T9" fmla="*/ 0 h 128"/>
                <a:gd name="T10" fmla="*/ 44 w 149"/>
                <a:gd name="T11" fmla="*/ 3 h 128"/>
                <a:gd name="T12" fmla="*/ 53 w 149"/>
                <a:gd name="T13" fmla="*/ 8 h 128"/>
                <a:gd name="T14" fmla="*/ 57 w 149"/>
                <a:gd name="T15" fmla="*/ 13 h 128"/>
                <a:gd name="T16" fmla="*/ 60 w 149"/>
                <a:gd name="T17" fmla="*/ 20 h 128"/>
                <a:gd name="T18" fmla="*/ 62 w 149"/>
                <a:gd name="T19" fmla="*/ 27 h 128"/>
                <a:gd name="T20" fmla="*/ 62 w 149"/>
                <a:gd name="T21" fmla="*/ 37 h 128"/>
                <a:gd name="T22" fmla="*/ 62 w 149"/>
                <a:gd name="T23" fmla="*/ 44 h 128"/>
                <a:gd name="T24" fmla="*/ 70 w 149"/>
                <a:gd name="T25" fmla="*/ 48 h 128"/>
                <a:gd name="T26" fmla="*/ 81 w 149"/>
                <a:gd name="T27" fmla="*/ 43 h 128"/>
                <a:gd name="T28" fmla="*/ 91 w 149"/>
                <a:gd name="T29" fmla="*/ 42 h 128"/>
                <a:gd name="T30" fmla="*/ 101 w 149"/>
                <a:gd name="T31" fmla="*/ 42 h 128"/>
                <a:gd name="T32" fmla="*/ 111 w 149"/>
                <a:gd name="T33" fmla="*/ 46 h 128"/>
                <a:gd name="T34" fmla="*/ 117 w 149"/>
                <a:gd name="T35" fmla="*/ 53 h 128"/>
                <a:gd name="T36" fmla="*/ 121 w 149"/>
                <a:gd name="T37" fmla="*/ 61 h 128"/>
                <a:gd name="T38" fmla="*/ 122 w 149"/>
                <a:gd name="T39" fmla="*/ 71 h 128"/>
                <a:gd name="T40" fmla="*/ 122 w 149"/>
                <a:gd name="T41" fmla="*/ 78 h 128"/>
                <a:gd name="T42" fmla="*/ 121 w 149"/>
                <a:gd name="T43" fmla="*/ 85 h 128"/>
                <a:gd name="T44" fmla="*/ 119 w 149"/>
                <a:gd name="T45" fmla="*/ 91 h 128"/>
                <a:gd name="T46" fmla="*/ 125 w 149"/>
                <a:gd name="T47" fmla="*/ 95 h 128"/>
                <a:gd name="T48" fmla="*/ 126 w 149"/>
                <a:gd name="T49" fmla="*/ 101 h 128"/>
                <a:gd name="T50" fmla="*/ 134 w 149"/>
                <a:gd name="T51" fmla="*/ 101 h 128"/>
                <a:gd name="T52" fmla="*/ 139 w 149"/>
                <a:gd name="T53" fmla="*/ 102 h 128"/>
                <a:gd name="T54" fmla="*/ 145 w 149"/>
                <a:gd name="T55" fmla="*/ 106 h 128"/>
                <a:gd name="T56" fmla="*/ 149 w 149"/>
                <a:gd name="T57" fmla="*/ 112 h 128"/>
                <a:gd name="T58" fmla="*/ 147 w 149"/>
                <a:gd name="T59" fmla="*/ 117 h 128"/>
                <a:gd name="T60" fmla="*/ 143 w 149"/>
                <a:gd name="T61" fmla="*/ 124 h 128"/>
                <a:gd name="T62" fmla="*/ 137 w 149"/>
                <a:gd name="T63" fmla="*/ 128 h 128"/>
                <a:gd name="T64" fmla="*/ 131 w 149"/>
                <a:gd name="T65" fmla="*/ 124 h 128"/>
                <a:gd name="T66" fmla="*/ 122 w 149"/>
                <a:gd name="T67" fmla="*/ 118 h 128"/>
                <a:gd name="T68" fmla="*/ 121 w 149"/>
                <a:gd name="T69" fmla="*/ 111 h 128"/>
                <a:gd name="T70" fmla="*/ 125 w 149"/>
                <a:gd name="T71" fmla="*/ 108 h 128"/>
                <a:gd name="T72" fmla="*/ 119 w 149"/>
                <a:gd name="T73" fmla="*/ 103 h 128"/>
                <a:gd name="T74" fmla="*/ 0 w 149"/>
                <a:gd name="T75" fmla="*/ 13 h 128"/>
                <a:gd name="T76" fmla="*/ 0 w 149"/>
                <a:gd name="T77" fmla="*/ 13 h 12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49" h="128">
                  <a:moveTo>
                    <a:pt x="0" y="13"/>
                  </a:moveTo>
                  <a:lnTo>
                    <a:pt x="8" y="7"/>
                  </a:lnTo>
                  <a:lnTo>
                    <a:pt x="16" y="3"/>
                  </a:lnTo>
                  <a:lnTo>
                    <a:pt x="25" y="0"/>
                  </a:lnTo>
                  <a:lnTo>
                    <a:pt x="34" y="0"/>
                  </a:lnTo>
                  <a:lnTo>
                    <a:pt x="44" y="3"/>
                  </a:lnTo>
                  <a:lnTo>
                    <a:pt x="53" y="8"/>
                  </a:lnTo>
                  <a:lnTo>
                    <a:pt x="57" y="13"/>
                  </a:lnTo>
                  <a:lnTo>
                    <a:pt x="60" y="20"/>
                  </a:lnTo>
                  <a:lnTo>
                    <a:pt x="62" y="27"/>
                  </a:lnTo>
                  <a:lnTo>
                    <a:pt x="62" y="37"/>
                  </a:lnTo>
                  <a:lnTo>
                    <a:pt x="62" y="44"/>
                  </a:lnTo>
                  <a:lnTo>
                    <a:pt x="70" y="48"/>
                  </a:lnTo>
                  <a:lnTo>
                    <a:pt x="81" y="43"/>
                  </a:lnTo>
                  <a:lnTo>
                    <a:pt x="91" y="42"/>
                  </a:lnTo>
                  <a:lnTo>
                    <a:pt x="101" y="42"/>
                  </a:lnTo>
                  <a:lnTo>
                    <a:pt x="111" y="46"/>
                  </a:lnTo>
                  <a:lnTo>
                    <a:pt x="117" y="53"/>
                  </a:lnTo>
                  <a:lnTo>
                    <a:pt x="121" y="61"/>
                  </a:lnTo>
                  <a:lnTo>
                    <a:pt x="122" y="71"/>
                  </a:lnTo>
                  <a:lnTo>
                    <a:pt x="122" y="78"/>
                  </a:lnTo>
                  <a:lnTo>
                    <a:pt x="121" y="85"/>
                  </a:lnTo>
                  <a:lnTo>
                    <a:pt x="119" y="91"/>
                  </a:lnTo>
                  <a:lnTo>
                    <a:pt x="125" y="95"/>
                  </a:lnTo>
                  <a:lnTo>
                    <a:pt x="126" y="101"/>
                  </a:lnTo>
                  <a:lnTo>
                    <a:pt x="134" y="101"/>
                  </a:lnTo>
                  <a:lnTo>
                    <a:pt x="139" y="102"/>
                  </a:lnTo>
                  <a:lnTo>
                    <a:pt x="145" y="106"/>
                  </a:lnTo>
                  <a:lnTo>
                    <a:pt x="149" y="112"/>
                  </a:lnTo>
                  <a:lnTo>
                    <a:pt x="147" y="117"/>
                  </a:lnTo>
                  <a:lnTo>
                    <a:pt x="143" y="124"/>
                  </a:lnTo>
                  <a:lnTo>
                    <a:pt x="137" y="128"/>
                  </a:lnTo>
                  <a:lnTo>
                    <a:pt x="131" y="124"/>
                  </a:lnTo>
                  <a:lnTo>
                    <a:pt x="122" y="118"/>
                  </a:lnTo>
                  <a:lnTo>
                    <a:pt x="121" y="111"/>
                  </a:lnTo>
                  <a:lnTo>
                    <a:pt x="125" y="108"/>
                  </a:lnTo>
                  <a:lnTo>
                    <a:pt x="119" y="103"/>
                  </a:lnTo>
                  <a:lnTo>
                    <a:pt x="0" y="13"/>
                  </a:lnTo>
                  <a:close/>
                </a:path>
              </a:pathLst>
            </a:custGeom>
            <a:solidFill>
              <a:srgbClr val="B8B8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pic>
        <p:nvPicPr>
          <p:cNvPr id="406" name="Picture 14" descr="Usine-Cheminée"/>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244009" y="4890603"/>
            <a:ext cx="719875" cy="349855"/>
          </a:xfrm>
          <a:prstGeom prst="rect">
            <a:avLst/>
          </a:prstGeom>
          <a:noFill/>
          <a:extLst>
            <a:ext uri="{909E8E84-426E-40DD-AFC4-6F175D3DCCD1}">
              <a14:hiddenFill xmlns:a14="http://schemas.microsoft.com/office/drawing/2010/main">
                <a:solidFill>
                  <a:srgbClr val="FFFFFF"/>
                </a:solidFill>
              </a14:hiddenFill>
            </a:ext>
          </a:extLst>
        </p:spPr>
      </p:pic>
      <p:cxnSp>
        <p:nvCxnSpPr>
          <p:cNvPr id="407" name="Connecteur droit avec flèche 406"/>
          <p:cNvCxnSpPr/>
          <p:nvPr/>
        </p:nvCxnSpPr>
        <p:spPr bwMode="auto">
          <a:xfrm>
            <a:off x="7921721" y="5074761"/>
            <a:ext cx="397784" cy="64"/>
          </a:xfrm>
          <a:prstGeom prst="straightConnector1">
            <a:avLst/>
          </a:prstGeom>
          <a:ln>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08" name="Connecteur droit avec flèche 407"/>
          <p:cNvCxnSpPr/>
          <p:nvPr/>
        </p:nvCxnSpPr>
        <p:spPr bwMode="auto">
          <a:xfrm>
            <a:off x="6144209" y="5090263"/>
            <a:ext cx="397784" cy="64"/>
          </a:xfrm>
          <a:prstGeom prst="straightConnector1">
            <a:avLst/>
          </a:prstGeom>
          <a:ln>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409" name="ZoneTexte 408"/>
          <p:cNvSpPr txBox="1"/>
          <p:nvPr/>
        </p:nvSpPr>
        <p:spPr>
          <a:xfrm>
            <a:off x="5759223" y="4679894"/>
            <a:ext cx="1152128" cy="276999"/>
          </a:xfrm>
          <a:prstGeom prst="rect">
            <a:avLst/>
          </a:prstGeom>
          <a:noFill/>
        </p:spPr>
        <p:txBody>
          <a:bodyPr wrap="square" rtlCol="0">
            <a:spAutoFit/>
          </a:bodyPr>
          <a:lstStyle/>
          <a:p>
            <a:r>
              <a:rPr lang="fr-FR" dirty="0" smtClean="0">
                <a:solidFill>
                  <a:srgbClr val="0033CC"/>
                </a:solidFill>
              </a:rPr>
              <a:t>DESADV</a:t>
            </a:r>
          </a:p>
        </p:txBody>
      </p:sp>
      <p:sp>
        <p:nvSpPr>
          <p:cNvPr id="410" name="ZoneTexte 409"/>
          <p:cNvSpPr txBox="1"/>
          <p:nvPr/>
        </p:nvSpPr>
        <p:spPr>
          <a:xfrm>
            <a:off x="7512361" y="4681994"/>
            <a:ext cx="1152128" cy="276999"/>
          </a:xfrm>
          <a:prstGeom prst="rect">
            <a:avLst/>
          </a:prstGeom>
          <a:noFill/>
        </p:spPr>
        <p:txBody>
          <a:bodyPr wrap="square" rtlCol="0">
            <a:spAutoFit/>
          </a:bodyPr>
          <a:lstStyle/>
          <a:p>
            <a:r>
              <a:rPr lang="fr-FR" dirty="0" smtClean="0">
                <a:solidFill>
                  <a:srgbClr val="0033CC"/>
                </a:solidFill>
              </a:rPr>
              <a:t>DESADV</a:t>
            </a:r>
          </a:p>
        </p:txBody>
      </p:sp>
      <p:sp>
        <p:nvSpPr>
          <p:cNvPr id="411" name="Rectangle 4"/>
          <p:cNvSpPr>
            <a:spLocks noChangeArrowheads="1"/>
          </p:cNvSpPr>
          <p:nvPr/>
        </p:nvSpPr>
        <p:spPr bwMode="auto">
          <a:xfrm>
            <a:off x="182317" y="181720"/>
            <a:ext cx="6840760" cy="530868"/>
          </a:xfrm>
          <a:prstGeom prst="roundRect">
            <a:avLst/>
          </a:prstGeom>
          <a:solidFill>
            <a:schemeClr val="accent5">
              <a:lumMod val="40000"/>
              <a:lumOff val="60000"/>
            </a:schemeClr>
          </a:solidFill>
          <a:ln>
            <a:noFill/>
          </a:ln>
          <a:effectLst/>
        </p:spPr>
        <p:txBody>
          <a:bodyPr wrap="none" anchor="ctr"/>
          <a:lstStyle/>
          <a:p>
            <a:pPr marL="257175" indent="-257175">
              <a:spcBef>
                <a:spcPct val="0"/>
              </a:spcBef>
            </a:pPr>
            <a:r>
              <a:rPr lang="fr-FR" altLang="fr-FR" dirty="0" smtClean="0">
                <a:solidFill>
                  <a:srgbClr val="777777"/>
                </a:solidFill>
                <a:latin typeface="Arial" panose="020B0604020202020204" pitchFamily="34" charset="0"/>
                <a:cs typeface="Arial" panose="020B0604020202020204" pitchFamily="34" charset="0"/>
              </a:rPr>
              <a:t>Référentiel commun GS1</a:t>
            </a:r>
            <a:endParaRPr lang="fr-FR" altLang="fr-FR" dirty="0">
              <a:solidFill>
                <a:srgbClr val="777777"/>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257947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4F81D135-329C-4302-B372-ECB4C1DD15C4}" type="slidenum">
              <a:rPr lang="fr-FR" smtClean="0">
                <a:solidFill>
                  <a:prstClr val="black">
                    <a:tint val="75000"/>
                  </a:prstClr>
                </a:solidFill>
              </a:rPr>
              <a:pPr/>
              <a:t>2</a:t>
            </a:fld>
            <a:endParaRPr lang="fr-FR">
              <a:solidFill>
                <a:prstClr val="black">
                  <a:tint val="75000"/>
                </a:prstClr>
              </a:solidFill>
            </a:endParaRPr>
          </a:p>
        </p:txBody>
      </p:sp>
      <p:sp>
        <p:nvSpPr>
          <p:cNvPr id="17" name="Rectangle 2"/>
          <p:cNvSpPr txBox="1">
            <a:spLocks noChangeArrowheads="1"/>
          </p:cNvSpPr>
          <p:nvPr/>
        </p:nvSpPr>
        <p:spPr>
          <a:xfrm>
            <a:off x="488089" y="1072921"/>
            <a:ext cx="5779294" cy="396478"/>
          </a:xfrm>
          <a:prstGeom prst="rect">
            <a:avLst/>
          </a:prstGeom>
        </p:spPr>
        <p:txBody>
          <a:bodyPr/>
          <a:lstStyle>
            <a:lvl1pPr algn="l" defTabSz="914400" rtl="0" eaLnBrk="1" latinLnBrk="0" hangingPunct="1">
              <a:spcBef>
                <a:spcPct val="0"/>
              </a:spcBef>
              <a:buNone/>
              <a:defRPr sz="4400" kern="1200">
                <a:solidFill>
                  <a:schemeClr val="tx1">
                    <a:lumMod val="75000"/>
                    <a:lumOff val="25000"/>
                  </a:schemeClr>
                </a:solidFill>
                <a:latin typeface="Century Gothic" panose="020B0502020202020204" pitchFamily="34" charset="0"/>
                <a:ea typeface="+mj-ea"/>
                <a:cs typeface="+mj-cs"/>
              </a:defRPr>
            </a:lvl1pPr>
          </a:lstStyle>
          <a:p>
            <a:r>
              <a:rPr lang="fr-FR" altLang="fr-FR" sz="2400" dirty="0" smtClean="0"/>
              <a:t>Sommaire</a:t>
            </a:r>
            <a:endParaRPr lang="fr-FR" altLang="fr-FR" sz="2400" dirty="0"/>
          </a:p>
        </p:txBody>
      </p:sp>
      <p:sp>
        <p:nvSpPr>
          <p:cNvPr id="12" name="Rectangle 4"/>
          <p:cNvSpPr>
            <a:spLocks noChangeArrowheads="1"/>
          </p:cNvSpPr>
          <p:nvPr/>
        </p:nvSpPr>
        <p:spPr bwMode="auto">
          <a:xfrm>
            <a:off x="458390" y="1996878"/>
            <a:ext cx="3609553" cy="530868"/>
          </a:xfrm>
          <a:prstGeom prst="roundRect">
            <a:avLst/>
          </a:prstGeom>
          <a:solidFill>
            <a:schemeClr val="accent5">
              <a:lumMod val="40000"/>
              <a:lumOff val="60000"/>
            </a:schemeClr>
          </a:solidFill>
          <a:ln>
            <a:noFill/>
          </a:ln>
          <a:effectLst/>
        </p:spPr>
        <p:txBody>
          <a:bodyPr wrap="none" anchor="ctr"/>
          <a:lstStyle/>
          <a:p>
            <a:pPr marL="257175" indent="-257175">
              <a:spcBef>
                <a:spcPct val="0"/>
              </a:spcBef>
            </a:pPr>
            <a:r>
              <a:rPr lang="fr-FR" altLang="fr-FR" dirty="0">
                <a:solidFill>
                  <a:srgbClr val="777777"/>
                </a:solidFill>
                <a:latin typeface="Arial" panose="020B0604020202020204" pitchFamily="34" charset="0"/>
                <a:cs typeface="Arial" panose="020B0604020202020204" pitchFamily="34" charset="0"/>
              </a:rPr>
              <a:t>La </a:t>
            </a:r>
            <a:r>
              <a:rPr lang="fr-FR" altLang="fr-FR" dirty="0" smtClean="0">
                <a:solidFill>
                  <a:srgbClr val="777777"/>
                </a:solidFill>
                <a:latin typeface="Arial" panose="020B0604020202020204" pitchFamily="34" charset="0"/>
                <a:cs typeface="Arial" panose="020B0604020202020204" pitchFamily="34" charset="0"/>
              </a:rPr>
              <a:t>Chaîne </a:t>
            </a:r>
            <a:r>
              <a:rPr lang="fr-FR" altLang="fr-FR" dirty="0">
                <a:solidFill>
                  <a:srgbClr val="777777"/>
                </a:solidFill>
                <a:latin typeface="Arial" panose="020B0604020202020204" pitchFamily="34" charset="0"/>
                <a:cs typeface="Arial" panose="020B0604020202020204" pitchFamily="34" charset="0"/>
              </a:rPr>
              <a:t>Logistique </a:t>
            </a:r>
          </a:p>
        </p:txBody>
      </p:sp>
      <p:sp>
        <p:nvSpPr>
          <p:cNvPr id="9" name="Rectangle 4"/>
          <p:cNvSpPr>
            <a:spLocks noChangeArrowheads="1"/>
          </p:cNvSpPr>
          <p:nvPr/>
        </p:nvSpPr>
        <p:spPr bwMode="auto">
          <a:xfrm>
            <a:off x="421287" y="2636912"/>
            <a:ext cx="3609553" cy="530868"/>
          </a:xfrm>
          <a:prstGeom prst="roundRect">
            <a:avLst/>
          </a:prstGeom>
          <a:solidFill>
            <a:schemeClr val="accent5">
              <a:lumMod val="40000"/>
              <a:lumOff val="60000"/>
            </a:schemeClr>
          </a:solidFill>
          <a:ln>
            <a:noFill/>
          </a:ln>
          <a:effectLst/>
        </p:spPr>
        <p:txBody>
          <a:bodyPr wrap="none" anchor="ctr"/>
          <a:lstStyle/>
          <a:p>
            <a:pPr marL="257175" indent="-257175">
              <a:spcBef>
                <a:spcPct val="0"/>
              </a:spcBef>
            </a:pPr>
            <a:r>
              <a:rPr lang="fr-FR" altLang="fr-FR" dirty="0" smtClean="0">
                <a:solidFill>
                  <a:srgbClr val="777777"/>
                </a:solidFill>
                <a:latin typeface="Arial" panose="020B0604020202020204" pitchFamily="34" charset="0"/>
                <a:cs typeface="Arial" panose="020B0604020202020204" pitchFamily="34" charset="0"/>
              </a:rPr>
              <a:t>L'informatisation (WMS)</a:t>
            </a:r>
            <a:endParaRPr lang="fr-FR" altLang="fr-FR" dirty="0">
              <a:solidFill>
                <a:srgbClr val="777777"/>
              </a:solidFill>
              <a:latin typeface="Arial" panose="020B0604020202020204" pitchFamily="34" charset="0"/>
              <a:cs typeface="Arial" panose="020B0604020202020204" pitchFamily="34" charset="0"/>
            </a:endParaRPr>
          </a:p>
        </p:txBody>
      </p:sp>
      <p:sp>
        <p:nvSpPr>
          <p:cNvPr id="11" name="Rectangle 4"/>
          <p:cNvSpPr>
            <a:spLocks noChangeArrowheads="1"/>
          </p:cNvSpPr>
          <p:nvPr/>
        </p:nvSpPr>
        <p:spPr bwMode="auto">
          <a:xfrm>
            <a:off x="422178" y="3276946"/>
            <a:ext cx="3609553" cy="530868"/>
          </a:xfrm>
          <a:prstGeom prst="roundRect">
            <a:avLst/>
          </a:prstGeom>
          <a:solidFill>
            <a:schemeClr val="accent5">
              <a:lumMod val="40000"/>
              <a:lumOff val="60000"/>
            </a:schemeClr>
          </a:solidFill>
          <a:ln>
            <a:noFill/>
          </a:ln>
          <a:effectLst/>
        </p:spPr>
        <p:txBody>
          <a:bodyPr wrap="none" anchor="ctr"/>
          <a:lstStyle/>
          <a:p>
            <a:pPr marL="257175" indent="-257175">
              <a:spcBef>
                <a:spcPct val="0"/>
              </a:spcBef>
            </a:pPr>
            <a:r>
              <a:rPr lang="fr-FR" altLang="fr-FR" dirty="0" smtClean="0">
                <a:solidFill>
                  <a:srgbClr val="777777"/>
                </a:solidFill>
                <a:latin typeface="Arial" panose="020B0604020202020204" pitchFamily="34" charset="0"/>
                <a:cs typeface="Arial" panose="020B0604020202020204" pitchFamily="34" charset="0"/>
              </a:rPr>
              <a:t>L'entrepôt</a:t>
            </a:r>
            <a:endParaRPr lang="fr-FR" altLang="fr-FR" dirty="0">
              <a:solidFill>
                <a:srgbClr val="777777"/>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620536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13"/>
          </p:nvPr>
        </p:nvSpPr>
        <p:spPr>
          <a:xfrm>
            <a:off x="683568" y="692697"/>
            <a:ext cx="6767512" cy="587706"/>
          </a:xfrm>
        </p:spPr>
        <p:txBody>
          <a:bodyPr>
            <a:normAutofit/>
          </a:bodyPr>
          <a:lstStyle/>
          <a:p>
            <a:r>
              <a:rPr lang="fr-FR" sz="2000" dirty="0"/>
              <a:t>Les données de </a:t>
            </a:r>
            <a:r>
              <a:rPr lang="fr-FR" sz="2000" dirty="0" smtClean="0"/>
              <a:t>base : </a:t>
            </a:r>
            <a:r>
              <a:rPr lang="fr-FR" altLang="fr-FR" sz="1600" b="0" dirty="0" smtClean="0">
                <a:solidFill>
                  <a:sysClr val="windowText" lastClr="000000"/>
                </a:solidFill>
              </a:rPr>
              <a:t>Les </a:t>
            </a:r>
            <a:r>
              <a:rPr lang="fr-FR" altLang="fr-FR" sz="1600" b="0" dirty="0">
                <a:solidFill>
                  <a:sysClr val="windowText" lastClr="000000"/>
                </a:solidFill>
              </a:rPr>
              <a:t>variantes logistiques</a:t>
            </a:r>
            <a:endParaRPr lang="fr-FR" sz="1600" b="0" dirty="0">
              <a:solidFill>
                <a:sysClr val="windowText" lastClr="000000"/>
              </a:solidFill>
            </a:endParaRPr>
          </a:p>
          <a:p>
            <a:endParaRPr lang="fr-FR" sz="2000" dirty="0"/>
          </a:p>
          <a:p>
            <a:endParaRPr lang="fr-FR" sz="2000" dirty="0"/>
          </a:p>
        </p:txBody>
      </p:sp>
      <p:sp>
        <p:nvSpPr>
          <p:cNvPr id="77" name="Titre 1"/>
          <p:cNvSpPr txBox="1">
            <a:spLocks/>
          </p:cNvSpPr>
          <p:nvPr/>
        </p:nvSpPr>
        <p:spPr>
          <a:xfrm>
            <a:off x="1438275" y="106900"/>
            <a:ext cx="7705725" cy="569912"/>
          </a:xfrm>
          <a:prstGeom prst="rect">
            <a:avLst/>
          </a:prstGeom>
        </p:spPr>
        <p:txBody>
          <a:bodyPr/>
          <a:lstStyle>
            <a:lvl1pPr algn="l" defTabSz="914400" rtl="0" eaLnBrk="1" latinLnBrk="0" hangingPunct="1">
              <a:spcBef>
                <a:spcPct val="0"/>
              </a:spcBef>
              <a:buNone/>
              <a:defRPr sz="4400" kern="1200">
                <a:solidFill>
                  <a:schemeClr val="tx1">
                    <a:lumMod val="75000"/>
                    <a:lumOff val="25000"/>
                  </a:schemeClr>
                </a:solidFill>
                <a:latin typeface="Century Gothic" panose="020B0502020202020204" pitchFamily="34" charset="0"/>
                <a:ea typeface="+mj-ea"/>
                <a:cs typeface="+mj-cs"/>
              </a:defRPr>
            </a:lvl1pPr>
          </a:lstStyle>
          <a:p>
            <a:endParaRPr lang="fr-FR" dirty="0"/>
          </a:p>
        </p:txBody>
      </p:sp>
      <p:sp>
        <p:nvSpPr>
          <p:cNvPr id="4" name="ZoneTexte 3"/>
          <p:cNvSpPr txBox="1"/>
          <p:nvPr/>
        </p:nvSpPr>
        <p:spPr>
          <a:xfrm>
            <a:off x="323250" y="2740374"/>
            <a:ext cx="4752806" cy="523220"/>
          </a:xfrm>
          <a:prstGeom prst="rect">
            <a:avLst/>
          </a:prstGeom>
          <a:noFill/>
        </p:spPr>
        <p:txBody>
          <a:bodyPr wrap="square" rtlCol="0">
            <a:spAutoFit/>
          </a:bodyPr>
          <a:lstStyle/>
          <a:p>
            <a:r>
              <a:rPr lang="fr-FR" sz="1400" dirty="0">
                <a:latin typeface="Verdana" pitchFamily="34" charset="0"/>
                <a:cs typeface="Arial" charset="0"/>
              </a:rPr>
              <a:t>1 rouleau de </a:t>
            </a:r>
            <a:r>
              <a:rPr lang="fr-FR" sz="1400" dirty="0" smtClean="0">
                <a:latin typeface="Verdana" pitchFamily="34" charset="0"/>
                <a:cs typeface="Arial" charset="0"/>
              </a:rPr>
              <a:t>scotch : </a:t>
            </a:r>
            <a:r>
              <a:rPr lang="fr-FR" sz="1400" dirty="0" smtClean="0">
                <a:solidFill>
                  <a:schemeClr val="accent1"/>
                </a:solidFill>
                <a:latin typeface="Verdana" pitchFamily="34" charset="0"/>
                <a:cs typeface="Arial" charset="0"/>
              </a:rPr>
              <a:t>U</a:t>
            </a:r>
            <a:r>
              <a:rPr lang="fr-FR" sz="1400" dirty="0" smtClean="0">
                <a:latin typeface="Verdana" pitchFamily="34" charset="0"/>
                <a:cs typeface="Arial" charset="0"/>
              </a:rPr>
              <a:t>nité </a:t>
            </a:r>
            <a:r>
              <a:rPr lang="fr-FR" sz="1400" dirty="0" smtClean="0">
                <a:solidFill>
                  <a:schemeClr val="accent1"/>
                </a:solidFill>
                <a:latin typeface="Verdana" pitchFamily="34" charset="0"/>
                <a:cs typeface="Arial" charset="0"/>
              </a:rPr>
              <a:t>V</a:t>
            </a:r>
            <a:r>
              <a:rPr lang="fr-FR" sz="1400" dirty="0" smtClean="0">
                <a:latin typeface="Verdana" pitchFamily="34" charset="0"/>
                <a:cs typeface="Arial" charset="0"/>
              </a:rPr>
              <a:t>ente </a:t>
            </a:r>
            <a:r>
              <a:rPr lang="fr-FR" sz="1400" dirty="0" smtClean="0">
                <a:solidFill>
                  <a:schemeClr val="accent1"/>
                </a:solidFill>
                <a:latin typeface="Verdana" pitchFamily="34" charset="0"/>
                <a:cs typeface="Arial" charset="0"/>
              </a:rPr>
              <a:t>C</a:t>
            </a:r>
            <a:r>
              <a:rPr lang="fr-FR" sz="1400" dirty="0" smtClean="0">
                <a:latin typeface="Verdana" pitchFamily="34" charset="0"/>
                <a:cs typeface="Arial" charset="0"/>
              </a:rPr>
              <a:t>lient peut porter un EAN 13</a:t>
            </a:r>
          </a:p>
        </p:txBody>
      </p:sp>
      <p:pic>
        <p:nvPicPr>
          <p:cNvPr id="15372" name="Picture 12" descr="http://www.ruedudemenagement.com/43-large_default/rouleau-de-scotch-50-mm-x-66-m%C3%A8tres.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84288" y="1828339"/>
            <a:ext cx="934134" cy="93413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4"/>
          <p:cNvSpPr>
            <a:spLocks noChangeArrowheads="1"/>
          </p:cNvSpPr>
          <p:nvPr/>
        </p:nvSpPr>
        <p:spPr bwMode="auto">
          <a:xfrm>
            <a:off x="179512" y="126422"/>
            <a:ext cx="3609553" cy="530868"/>
          </a:xfrm>
          <a:prstGeom prst="roundRect">
            <a:avLst/>
          </a:prstGeom>
          <a:solidFill>
            <a:schemeClr val="accent5">
              <a:lumMod val="40000"/>
              <a:lumOff val="60000"/>
            </a:schemeClr>
          </a:solidFill>
          <a:ln>
            <a:noFill/>
          </a:ln>
          <a:effectLst/>
        </p:spPr>
        <p:txBody>
          <a:bodyPr wrap="none" anchor="ctr"/>
          <a:lstStyle/>
          <a:p>
            <a:pPr marL="257175" indent="-257175">
              <a:spcBef>
                <a:spcPct val="0"/>
              </a:spcBef>
            </a:pPr>
            <a:r>
              <a:rPr lang="fr-FR" altLang="fr-FR" dirty="0">
                <a:solidFill>
                  <a:srgbClr val="777777"/>
                </a:solidFill>
                <a:latin typeface="Arial" panose="020B0604020202020204" pitchFamily="34" charset="0"/>
                <a:cs typeface="Arial" panose="020B0604020202020204" pitchFamily="34" charset="0"/>
              </a:rPr>
              <a:t>La Chaine Logistique </a:t>
            </a:r>
          </a:p>
        </p:txBody>
      </p:sp>
    </p:spTree>
    <p:extLst>
      <p:ext uri="{BB962C8B-B14F-4D97-AF65-F5344CB8AC3E}">
        <p14:creationId xmlns:p14="http://schemas.microsoft.com/office/powerpoint/2010/main" val="4163493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13"/>
          </p:nvPr>
        </p:nvSpPr>
        <p:spPr>
          <a:xfrm>
            <a:off x="683568" y="692697"/>
            <a:ext cx="8460432" cy="587706"/>
          </a:xfrm>
        </p:spPr>
        <p:txBody>
          <a:bodyPr>
            <a:normAutofit/>
          </a:bodyPr>
          <a:lstStyle/>
          <a:p>
            <a:r>
              <a:rPr lang="fr-FR" sz="2000" dirty="0"/>
              <a:t>Les données de </a:t>
            </a:r>
            <a:r>
              <a:rPr lang="fr-FR" sz="2000" dirty="0" smtClean="0"/>
              <a:t>base : </a:t>
            </a:r>
            <a:r>
              <a:rPr lang="fr-FR" altLang="fr-FR" sz="1600" b="0" dirty="0" smtClean="0">
                <a:solidFill>
                  <a:sysClr val="windowText" lastClr="000000"/>
                </a:solidFill>
              </a:rPr>
              <a:t>Les </a:t>
            </a:r>
            <a:r>
              <a:rPr lang="fr-FR" altLang="fr-FR" sz="1600" b="0" dirty="0">
                <a:solidFill>
                  <a:sysClr val="windowText" lastClr="000000"/>
                </a:solidFill>
              </a:rPr>
              <a:t>variantes </a:t>
            </a:r>
            <a:r>
              <a:rPr lang="fr-FR" altLang="fr-FR" sz="1600" b="0" dirty="0" smtClean="0">
                <a:solidFill>
                  <a:sysClr val="windowText" lastClr="000000"/>
                </a:solidFill>
              </a:rPr>
              <a:t>logistiques, emballage, conditionnement</a:t>
            </a:r>
            <a:endParaRPr lang="fr-FR" sz="1600" b="0" dirty="0">
              <a:solidFill>
                <a:sysClr val="windowText" lastClr="000000"/>
              </a:solidFill>
            </a:endParaRPr>
          </a:p>
          <a:p>
            <a:endParaRPr lang="fr-FR" sz="2000" dirty="0"/>
          </a:p>
          <a:p>
            <a:endParaRPr lang="fr-FR" sz="2000" dirty="0"/>
          </a:p>
        </p:txBody>
      </p:sp>
      <p:sp>
        <p:nvSpPr>
          <p:cNvPr id="77" name="Titre 1"/>
          <p:cNvSpPr txBox="1">
            <a:spLocks/>
          </p:cNvSpPr>
          <p:nvPr/>
        </p:nvSpPr>
        <p:spPr>
          <a:xfrm>
            <a:off x="1438275" y="106900"/>
            <a:ext cx="7705725" cy="569912"/>
          </a:xfrm>
          <a:prstGeom prst="rect">
            <a:avLst/>
          </a:prstGeom>
        </p:spPr>
        <p:txBody>
          <a:bodyPr/>
          <a:lstStyle>
            <a:lvl1pPr algn="l" defTabSz="914400" rtl="0" eaLnBrk="1" latinLnBrk="0" hangingPunct="1">
              <a:spcBef>
                <a:spcPct val="0"/>
              </a:spcBef>
              <a:buNone/>
              <a:defRPr sz="4400" kern="1200">
                <a:solidFill>
                  <a:schemeClr val="tx1">
                    <a:lumMod val="75000"/>
                    <a:lumOff val="25000"/>
                  </a:schemeClr>
                </a:solidFill>
                <a:latin typeface="Century Gothic" panose="020B0502020202020204" pitchFamily="34" charset="0"/>
                <a:ea typeface="+mj-ea"/>
                <a:cs typeface="+mj-cs"/>
              </a:defRPr>
            </a:lvl1pPr>
          </a:lstStyle>
          <a:p>
            <a:endParaRPr lang="fr-FR" dirty="0"/>
          </a:p>
        </p:txBody>
      </p:sp>
      <p:pic>
        <p:nvPicPr>
          <p:cNvPr id="15364" name="Picture 4" descr="http://www.i-sav.fr/img/livraison_isav/livraison-colis-isav.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8693" y="2862550"/>
            <a:ext cx="2159297" cy="2159297"/>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http://www.rentables.fr/wp-content/uploads/2013/01/colis.jp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98177" y="4015071"/>
            <a:ext cx="2320677" cy="1870996"/>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545743" y="2627161"/>
            <a:ext cx="4242281" cy="307777"/>
          </a:xfrm>
          <a:prstGeom prst="rect">
            <a:avLst/>
          </a:prstGeom>
          <a:noFill/>
        </p:spPr>
        <p:txBody>
          <a:bodyPr wrap="square" rtlCol="0">
            <a:spAutoFit/>
          </a:bodyPr>
          <a:lstStyle/>
          <a:p>
            <a:r>
              <a:rPr lang="fr-FR" sz="1400" dirty="0">
                <a:latin typeface="Verdana" pitchFamily="34" charset="0"/>
                <a:cs typeface="Arial" charset="0"/>
              </a:rPr>
              <a:t>1 rouleau de </a:t>
            </a:r>
            <a:r>
              <a:rPr lang="fr-FR" sz="1400" dirty="0" smtClean="0">
                <a:latin typeface="Verdana" pitchFamily="34" charset="0"/>
                <a:cs typeface="Arial" charset="0"/>
              </a:rPr>
              <a:t>scotch (</a:t>
            </a:r>
            <a:r>
              <a:rPr lang="fr-FR" sz="1400" dirty="0" smtClean="0">
                <a:solidFill>
                  <a:schemeClr val="accent1"/>
                </a:solidFill>
                <a:latin typeface="Verdana" pitchFamily="34" charset="0"/>
                <a:cs typeface="Arial" charset="0"/>
              </a:rPr>
              <a:t>Unité Vente Client</a:t>
            </a:r>
            <a:r>
              <a:rPr lang="fr-FR" sz="1400" dirty="0" smtClean="0">
                <a:latin typeface="Verdana" pitchFamily="34" charset="0"/>
                <a:cs typeface="Arial" charset="0"/>
              </a:rPr>
              <a:t>)</a:t>
            </a:r>
            <a:endParaRPr lang="fr-FR" sz="1400" dirty="0">
              <a:latin typeface="Verdana" pitchFamily="34" charset="0"/>
              <a:cs typeface="Arial" charset="0"/>
            </a:endParaRPr>
          </a:p>
        </p:txBody>
      </p:sp>
      <p:pic>
        <p:nvPicPr>
          <p:cNvPr id="15372" name="Picture 12" descr="http://www.ruedudemenagement.com/43-large_default/rouleau-de-scotch-50-mm-x-66-m%C3%A8tres.jpg"/>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35696" y="1838832"/>
            <a:ext cx="934134" cy="934134"/>
          </a:xfrm>
          <a:prstGeom prst="rect">
            <a:avLst/>
          </a:prstGeom>
          <a:noFill/>
          <a:extLst>
            <a:ext uri="{909E8E84-426E-40DD-AFC4-6F175D3DCCD1}">
              <a14:hiddenFill xmlns:a14="http://schemas.microsoft.com/office/drawing/2010/main">
                <a:solidFill>
                  <a:srgbClr val="FFFFFF"/>
                </a:solidFill>
              </a14:hiddenFill>
            </a:ext>
          </a:extLst>
        </p:spPr>
      </p:pic>
      <p:sp>
        <p:nvSpPr>
          <p:cNvPr id="87" name="ZoneTexte 86"/>
          <p:cNvSpPr txBox="1"/>
          <p:nvPr/>
        </p:nvSpPr>
        <p:spPr>
          <a:xfrm>
            <a:off x="5479349" y="5866187"/>
            <a:ext cx="2320677" cy="307777"/>
          </a:xfrm>
          <a:prstGeom prst="rect">
            <a:avLst/>
          </a:prstGeom>
          <a:noFill/>
        </p:spPr>
        <p:txBody>
          <a:bodyPr wrap="square" rtlCol="0">
            <a:spAutoFit/>
          </a:bodyPr>
          <a:lstStyle>
            <a:defPPr>
              <a:defRPr lang="fr-FR"/>
            </a:defPPr>
            <a:lvl1pPr>
              <a:defRPr sz="1600">
                <a:solidFill>
                  <a:srgbClr val="4F81BD"/>
                </a:solidFill>
                <a:latin typeface="Verdana" pitchFamily="34" charset="0"/>
                <a:cs typeface="Arial" charset="0"/>
              </a:defRPr>
            </a:lvl1pPr>
          </a:lstStyle>
          <a:p>
            <a:r>
              <a:rPr lang="fr-FR" sz="1400" dirty="0">
                <a:solidFill>
                  <a:schemeClr val="tx1"/>
                </a:solidFill>
              </a:rPr>
              <a:t>1 Palette de 10 colis</a:t>
            </a:r>
          </a:p>
        </p:txBody>
      </p:sp>
      <p:sp>
        <p:nvSpPr>
          <p:cNvPr id="16" name="Rectangle 4"/>
          <p:cNvSpPr>
            <a:spLocks noChangeArrowheads="1"/>
          </p:cNvSpPr>
          <p:nvPr/>
        </p:nvSpPr>
        <p:spPr bwMode="auto">
          <a:xfrm>
            <a:off x="179512" y="126422"/>
            <a:ext cx="3609553" cy="530868"/>
          </a:xfrm>
          <a:prstGeom prst="roundRect">
            <a:avLst/>
          </a:prstGeom>
          <a:solidFill>
            <a:schemeClr val="accent5">
              <a:lumMod val="40000"/>
              <a:lumOff val="60000"/>
            </a:schemeClr>
          </a:solidFill>
          <a:ln>
            <a:noFill/>
          </a:ln>
          <a:effectLst/>
        </p:spPr>
        <p:txBody>
          <a:bodyPr wrap="none" anchor="ctr"/>
          <a:lstStyle/>
          <a:p>
            <a:pPr marL="257175" indent="-257175">
              <a:spcBef>
                <a:spcPct val="0"/>
              </a:spcBef>
            </a:pPr>
            <a:r>
              <a:rPr lang="fr-FR" altLang="fr-FR" dirty="0">
                <a:solidFill>
                  <a:srgbClr val="777777"/>
                </a:solidFill>
                <a:latin typeface="Arial" panose="020B0604020202020204" pitchFamily="34" charset="0"/>
                <a:cs typeface="Arial" panose="020B0604020202020204" pitchFamily="34" charset="0"/>
              </a:rPr>
              <a:t>La Chaine Logistique </a:t>
            </a:r>
          </a:p>
        </p:txBody>
      </p:sp>
      <p:sp>
        <p:nvSpPr>
          <p:cNvPr id="17" name="ZoneTexte 16"/>
          <p:cNvSpPr txBox="1"/>
          <p:nvPr/>
        </p:nvSpPr>
        <p:spPr>
          <a:xfrm>
            <a:off x="179512" y="4511775"/>
            <a:ext cx="4866152" cy="523220"/>
          </a:xfrm>
          <a:prstGeom prst="rect">
            <a:avLst/>
          </a:prstGeom>
          <a:noFill/>
        </p:spPr>
        <p:txBody>
          <a:bodyPr wrap="square" rtlCol="0">
            <a:spAutoFit/>
          </a:bodyPr>
          <a:lstStyle/>
          <a:p>
            <a:r>
              <a:rPr lang="fr-FR" sz="1400" dirty="0" smtClean="0">
                <a:latin typeface="Verdana" pitchFamily="34" charset="0"/>
                <a:cs typeface="Arial" charset="0"/>
              </a:rPr>
              <a:t>Conditionné en cartons/colis </a:t>
            </a:r>
          </a:p>
          <a:p>
            <a:r>
              <a:rPr lang="fr-FR" sz="1400" dirty="0" smtClean="0">
                <a:solidFill>
                  <a:schemeClr val="accent1"/>
                </a:solidFill>
                <a:latin typeface="Verdana" pitchFamily="34" charset="0"/>
                <a:cs typeface="Arial" charset="0"/>
              </a:rPr>
              <a:t>(PCB : Par </a:t>
            </a:r>
            <a:r>
              <a:rPr lang="fr-FR" sz="1400" dirty="0" err="1" smtClean="0">
                <a:solidFill>
                  <a:schemeClr val="accent1"/>
                </a:solidFill>
                <a:latin typeface="Verdana" pitchFamily="34" charset="0"/>
                <a:cs typeface="Arial" charset="0"/>
              </a:rPr>
              <a:t>ComBien</a:t>
            </a:r>
            <a:r>
              <a:rPr lang="fr-FR" sz="1400" dirty="0" smtClean="0">
                <a:solidFill>
                  <a:schemeClr val="accent1"/>
                </a:solidFill>
                <a:latin typeface="Verdana" pitchFamily="34" charset="0"/>
                <a:cs typeface="Arial" charset="0"/>
              </a:rPr>
              <a:t>)</a:t>
            </a:r>
            <a:endParaRPr lang="fr-FR" sz="1400" dirty="0">
              <a:solidFill>
                <a:schemeClr val="accent1"/>
              </a:solidFill>
              <a:latin typeface="Verdana" pitchFamily="34" charset="0"/>
              <a:cs typeface="Arial" charset="0"/>
            </a:endParaRPr>
          </a:p>
        </p:txBody>
      </p:sp>
      <p:sp>
        <p:nvSpPr>
          <p:cNvPr id="18" name="ZoneTexte 17"/>
          <p:cNvSpPr txBox="1"/>
          <p:nvPr/>
        </p:nvSpPr>
        <p:spPr>
          <a:xfrm>
            <a:off x="3722202" y="4598782"/>
            <a:ext cx="4328822" cy="307777"/>
          </a:xfrm>
          <a:prstGeom prst="rect">
            <a:avLst/>
          </a:prstGeom>
          <a:noFill/>
        </p:spPr>
        <p:txBody>
          <a:bodyPr wrap="square" rtlCol="0">
            <a:spAutoFit/>
          </a:bodyPr>
          <a:lstStyle/>
          <a:p>
            <a:r>
              <a:rPr lang="fr-FR" sz="1400" dirty="0" smtClean="0">
                <a:latin typeface="Verdana" pitchFamily="34" charset="0"/>
                <a:cs typeface="Arial" charset="0"/>
              </a:rPr>
              <a:t>Sur des palettes </a:t>
            </a:r>
            <a:endParaRPr lang="fr-FR" sz="1400" dirty="0">
              <a:solidFill>
                <a:schemeClr val="accent1"/>
              </a:solidFill>
              <a:latin typeface="Verdana" pitchFamily="34" charset="0"/>
              <a:cs typeface="Arial" charset="0"/>
            </a:endParaRPr>
          </a:p>
        </p:txBody>
      </p:sp>
      <p:sp>
        <p:nvSpPr>
          <p:cNvPr id="2" name="Double flèche verticale 1"/>
          <p:cNvSpPr/>
          <p:nvPr/>
        </p:nvSpPr>
        <p:spPr>
          <a:xfrm>
            <a:off x="7451080" y="4146476"/>
            <a:ext cx="484632" cy="649884"/>
          </a:xfrm>
          <a:prstGeom prst="up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p:cNvSpPr txBox="1"/>
          <p:nvPr/>
        </p:nvSpPr>
        <p:spPr>
          <a:xfrm>
            <a:off x="7916189" y="4294364"/>
            <a:ext cx="913464" cy="646331"/>
          </a:xfrm>
          <a:prstGeom prst="rect">
            <a:avLst/>
          </a:prstGeom>
          <a:noFill/>
        </p:spPr>
        <p:txBody>
          <a:bodyPr wrap="square" rtlCol="0">
            <a:spAutoFit/>
          </a:bodyPr>
          <a:lstStyle/>
          <a:p>
            <a:r>
              <a:rPr lang="fr-FR" dirty="0" smtClean="0"/>
              <a:t>Couche (4 colis)</a:t>
            </a:r>
            <a:endParaRPr lang="fr-FR" dirty="0"/>
          </a:p>
        </p:txBody>
      </p:sp>
    </p:spTree>
    <p:extLst>
      <p:ext uri="{BB962C8B-B14F-4D97-AF65-F5344CB8AC3E}">
        <p14:creationId xmlns:p14="http://schemas.microsoft.com/office/powerpoint/2010/main" val="14018423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13"/>
          </p:nvPr>
        </p:nvSpPr>
        <p:spPr>
          <a:xfrm>
            <a:off x="683568" y="692697"/>
            <a:ext cx="6767512" cy="587706"/>
          </a:xfrm>
        </p:spPr>
        <p:txBody>
          <a:bodyPr>
            <a:normAutofit/>
          </a:bodyPr>
          <a:lstStyle/>
          <a:p>
            <a:r>
              <a:rPr lang="fr-FR" sz="2000" dirty="0"/>
              <a:t>Les données de </a:t>
            </a:r>
            <a:r>
              <a:rPr lang="fr-FR" sz="2000" dirty="0" smtClean="0"/>
              <a:t>base : </a:t>
            </a:r>
            <a:r>
              <a:rPr lang="fr-FR" altLang="fr-FR" sz="1600" b="0" dirty="0" smtClean="0">
                <a:solidFill>
                  <a:sysClr val="windowText" lastClr="000000"/>
                </a:solidFill>
              </a:rPr>
              <a:t>Les </a:t>
            </a:r>
            <a:r>
              <a:rPr lang="fr-FR" altLang="fr-FR" sz="1600" b="0" dirty="0">
                <a:solidFill>
                  <a:sysClr val="windowText" lastClr="000000"/>
                </a:solidFill>
              </a:rPr>
              <a:t>variantes logistiques</a:t>
            </a:r>
            <a:endParaRPr lang="fr-FR" sz="1600" b="0" dirty="0">
              <a:solidFill>
                <a:sysClr val="windowText" lastClr="000000"/>
              </a:solidFill>
            </a:endParaRPr>
          </a:p>
          <a:p>
            <a:endParaRPr lang="fr-FR" sz="2000" dirty="0"/>
          </a:p>
          <a:p>
            <a:endParaRPr lang="fr-FR" sz="2000" dirty="0"/>
          </a:p>
        </p:txBody>
      </p:sp>
      <p:sp>
        <p:nvSpPr>
          <p:cNvPr id="77" name="Titre 1"/>
          <p:cNvSpPr txBox="1">
            <a:spLocks/>
          </p:cNvSpPr>
          <p:nvPr/>
        </p:nvSpPr>
        <p:spPr>
          <a:xfrm>
            <a:off x="1438275" y="106900"/>
            <a:ext cx="7705725" cy="569912"/>
          </a:xfrm>
          <a:prstGeom prst="rect">
            <a:avLst/>
          </a:prstGeom>
        </p:spPr>
        <p:txBody>
          <a:bodyPr/>
          <a:lstStyle>
            <a:lvl1pPr algn="l" defTabSz="914400" rtl="0" eaLnBrk="1" latinLnBrk="0" hangingPunct="1">
              <a:spcBef>
                <a:spcPct val="0"/>
              </a:spcBef>
              <a:buNone/>
              <a:defRPr sz="4400" kern="1200">
                <a:solidFill>
                  <a:schemeClr val="tx1">
                    <a:lumMod val="75000"/>
                    <a:lumOff val="25000"/>
                  </a:schemeClr>
                </a:solidFill>
                <a:latin typeface="Century Gothic" panose="020B0502020202020204" pitchFamily="34" charset="0"/>
                <a:ea typeface="+mj-ea"/>
                <a:cs typeface="+mj-cs"/>
              </a:defRPr>
            </a:lvl1pPr>
          </a:lstStyle>
          <a:p>
            <a:endParaRPr lang="fr-FR" dirty="0"/>
          </a:p>
        </p:txBody>
      </p:sp>
      <p:pic>
        <p:nvPicPr>
          <p:cNvPr id="15364" name="Picture 4" descr="http://www.i-sav.fr/img/livraison_isav/livraison-colis-isav.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67324" y="2924944"/>
            <a:ext cx="2159297" cy="2159297"/>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http://www.rentables.fr/wp-content/uploads/2013/01/colis.jp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89633" y="4193881"/>
            <a:ext cx="2320677" cy="1870996"/>
          </a:xfrm>
          <a:prstGeom prst="rect">
            <a:avLst/>
          </a:prstGeom>
          <a:noFill/>
          <a:extLst>
            <a:ext uri="{909E8E84-426E-40DD-AFC4-6F175D3DCCD1}">
              <a14:hiddenFill xmlns:a14="http://schemas.microsoft.com/office/drawing/2010/main">
                <a:solidFill>
                  <a:srgbClr val="FFFFFF"/>
                </a:solidFill>
              </a14:hiddenFill>
            </a:ext>
          </a:extLst>
        </p:spPr>
      </p:pic>
      <p:pic>
        <p:nvPicPr>
          <p:cNvPr id="15370" name="Picture 10" descr="http://raja.scene7.com/is/image/Raja/products/mini-colis-de-ruban-adhesif-polypropylene-silencieux-qualite-standard_OFF_FR_0776.jpg?image=M_ADR03MC_G_FR$default$"/>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95736" y="2349209"/>
            <a:ext cx="1641047" cy="1641047"/>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369623" y="2952972"/>
            <a:ext cx="1785063" cy="523220"/>
          </a:xfrm>
          <a:prstGeom prst="rect">
            <a:avLst/>
          </a:prstGeom>
          <a:noFill/>
        </p:spPr>
        <p:txBody>
          <a:bodyPr wrap="square" rtlCol="0">
            <a:spAutoFit/>
          </a:bodyPr>
          <a:lstStyle/>
          <a:p>
            <a:r>
              <a:rPr lang="fr-FR" sz="1400" dirty="0">
                <a:latin typeface="Verdana" pitchFamily="34" charset="0"/>
                <a:cs typeface="Arial" charset="0"/>
              </a:rPr>
              <a:t>1 rouleau de </a:t>
            </a:r>
            <a:r>
              <a:rPr lang="fr-FR" sz="1400" dirty="0" smtClean="0">
                <a:latin typeface="Verdana" pitchFamily="34" charset="0"/>
                <a:cs typeface="Arial" charset="0"/>
              </a:rPr>
              <a:t>scotch </a:t>
            </a:r>
            <a:endParaRPr lang="fr-FR" sz="1400" dirty="0">
              <a:latin typeface="Verdana" pitchFamily="34" charset="0"/>
              <a:cs typeface="Arial" charset="0"/>
            </a:endParaRPr>
          </a:p>
        </p:txBody>
      </p:sp>
      <p:pic>
        <p:nvPicPr>
          <p:cNvPr id="15372" name="Picture 12" descr="http://www.ruedudemenagement.com/43-large_default/rouleau-de-scotch-50-mm-x-66-m%C3%A8tres.jp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0181" y="1810065"/>
            <a:ext cx="934134" cy="934134"/>
          </a:xfrm>
          <a:prstGeom prst="rect">
            <a:avLst/>
          </a:prstGeom>
          <a:noFill/>
          <a:extLst>
            <a:ext uri="{909E8E84-426E-40DD-AFC4-6F175D3DCCD1}">
              <a14:hiddenFill xmlns:a14="http://schemas.microsoft.com/office/drawing/2010/main">
                <a:solidFill>
                  <a:srgbClr val="FFFFFF"/>
                </a:solidFill>
              </a14:hiddenFill>
            </a:ext>
          </a:extLst>
        </p:spPr>
      </p:pic>
      <p:sp>
        <p:nvSpPr>
          <p:cNvPr id="85" name="ZoneTexte 84"/>
          <p:cNvSpPr txBox="1"/>
          <p:nvPr/>
        </p:nvSpPr>
        <p:spPr>
          <a:xfrm>
            <a:off x="2051720" y="3892870"/>
            <a:ext cx="1785063" cy="738664"/>
          </a:xfrm>
          <a:prstGeom prst="rect">
            <a:avLst/>
          </a:prstGeom>
          <a:noFill/>
        </p:spPr>
        <p:txBody>
          <a:bodyPr wrap="square" rtlCol="0">
            <a:spAutoFit/>
          </a:bodyPr>
          <a:lstStyle>
            <a:defPPr>
              <a:defRPr lang="fr-FR"/>
            </a:defPPr>
            <a:lvl1pPr>
              <a:defRPr sz="1600">
                <a:solidFill>
                  <a:srgbClr val="4F81BD"/>
                </a:solidFill>
                <a:latin typeface="Verdana" pitchFamily="34" charset="0"/>
                <a:cs typeface="Arial" charset="0"/>
              </a:defRPr>
            </a:lvl1pPr>
          </a:lstStyle>
          <a:p>
            <a:r>
              <a:rPr lang="fr-FR" sz="1400" dirty="0">
                <a:solidFill>
                  <a:schemeClr val="tx1"/>
                </a:solidFill>
              </a:rPr>
              <a:t>1 </a:t>
            </a:r>
            <a:r>
              <a:rPr lang="fr-FR" sz="1400" dirty="0" smtClean="0">
                <a:solidFill>
                  <a:schemeClr val="accent1"/>
                </a:solidFill>
              </a:rPr>
              <a:t>SPCB</a:t>
            </a:r>
            <a:r>
              <a:rPr lang="fr-FR" sz="1400" dirty="0" smtClean="0">
                <a:solidFill>
                  <a:schemeClr val="tx1"/>
                </a:solidFill>
              </a:rPr>
              <a:t> (Sous Par </a:t>
            </a:r>
            <a:r>
              <a:rPr lang="fr-FR" sz="1400" dirty="0" err="1" smtClean="0">
                <a:solidFill>
                  <a:schemeClr val="tx1"/>
                </a:solidFill>
              </a:rPr>
              <a:t>ComBien</a:t>
            </a:r>
            <a:r>
              <a:rPr lang="fr-FR" sz="1400" dirty="0" smtClean="0">
                <a:solidFill>
                  <a:schemeClr val="tx1"/>
                </a:solidFill>
              </a:rPr>
              <a:t>) </a:t>
            </a:r>
            <a:r>
              <a:rPr lang="fr-FR" sz="1400" dirty="0">
                <a:solidFill>
                  <a:schemeClr val="tx1"/>
                </a:solidFill>
              </a:rPr>
              <a:t>de 5 </a:t>
            </a:r>
            <a:r>
              <a:rPr lang="fr-FR" sz="1400" dirty="0" smtClean="0">
                <a:solidFill>
                  <a:schemeClr val="tx1"/>
                </a:solidFill>
              </a:rPr>
              <a:t>rouleaux (UVC)</a:t>
            </a:r>
            <a:endParaRPr lang="fr-FR" sz="1400" dirty="0">
              <a:solidFill>
                <a:schemeClr val="tx1"/>
              </a:solidFill>
            </a:endParaRPr>
          </a:p>
        </p:txBody>
      </p:sp>
      <p:sp>
        <p:nvSpPr>
          <p:cNvPr id="86" name="ZoneTexte 85"/>
          <p:cNvSpPr txBox="1"/>
          <p:nvPr/>
        </p:nvSpPr>
        <p:spPr>
          <a:xfrm>
            <a:off x="4067324" y="5020359"/>
            <a:ext cx="1785063" cy="523220"/>
          </a:xfrm>
          <a:prstGeom prst="rect">
            <a:avLst/>
          </a:prstGeom>
          <a:noFill/>
        </p:spPr>
        <p:txBody>
          <a:bodyPr wrap="square" rtlCol="0">
            <a:spAutoFit/>
          </a:bodyPr>
          <a:lstStyle>
            <a:defPPr>
              <a:defRPr lang="fr-FR"/>
            </a:defPPr>
            <a:lvl1pPr>
              <a:defRPr sz="1600">
                <a:solidFill>
                  <a:srgbClr val="4F81BD"/>
                </a:solidFill>
                <a:latin typeface="Verdana" pitchFamily="34" charset="0"/>
                <a:cs typeface="Arial" charset="0"/>
              </a:defRPr>
            </a:lvl1pPr>
          </a:lstStyle>
          <a:p>
            <a:r>
              <a:rPr lang="fr-FR" sz="1400" dirty="0">
                <a:solidFill>
                  <a:schemeClr val="tx1"/>
                </a:solidFill>
              </a:rPr>
              <a:t>1 PCB de 10 SPCB</a:t>
            </a:r>
          </a:p>
        </p:txBody>
      </p:sp>
      <p:sp>
        <p:nvSpPr>
          <p:cNvPr id="87" name="ZoneTexte 86"/>
          <p:cNvSpPr txBox="1"/>
          <p:nvPr/>
        </p:nvSpPr>
        <p:spPr>
          <a:xfrm>
            <a:off x="6389633" y="6100762"/>
            <a:ext cx="2320677" cy="307777"/>
          </a:xfrm>
          <a:prstGeom prst="rect">
            <a:avLst/>
          </a:prstGeom>
          <a:noFill/>
        </p:spPr>
        <p:txBody>
          <a:bodyPr wrap="square" rtlCol="0">
            <a:spAutoFit/>
          </a:bodyPr>
          <a:lstStyle>
            <a:defPPr>
              <a:defRPr lang="fr-FR"/>
            </a:defPPr>
            <a:lvl1pPr>
              <a:defRPr sz="1600">
                <a:solidFill>
                  <a:srgbClr val="4F81BD"/>
                </a:solidFill>
                <a:latin typeface="Verdana" pitchFamily="34" charset="0"/>
                <a:cs typeface="Arial" charset="0"/>
              </a:defRPr>
            </a:lvl1pPr>
          </a:lstStyle>
          <a:p>
            <a:r>
              <a:rPr lang="fr-FR" sz="1400" dirty="0">
                <a:solidFill>
                  <a:schemeClr val="tx1"/>
                </a:solidFill>
              </a:rPr>
              <a:t>1 Palette de 10 colis</a:t>
            </a:r>
          </a:p>
        </p:txBody>
      </p:sp>
      <p:sp>
        <p:nvSpPr>
          <p:cNvPr id="76" name="Flèche courbée vers le bas 75"/>
          <p:cNvSpPr/>
          <p:nvPr/>
        </p:nvSpPr>
        <p:spPr>
          <a:xfrm rot="1528756">
            <a:off x="2387239" y="1806689"/>
            <a:ext cx="1004110" cy="381035"/>
          </a:xfrm>
          <a:prstGeom prst="curvedDown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89" name="Flèche courbée vers le bas 88"/>
          <p:cNvSpPr/>
          <p:nvPr/>
        </p:nvSpPr>
        <p:spPr>
          <a:xfrm rot="1528756">
            <a:off x="4097066" y="2546655"/>
            <a:ext cx="1004110" cy="381035"/>
          </a:xfrm>
          <a:prstGeom prst="curvedDown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0" name="Flèche courbée vers le bas 89"/>
          <p:cNvSpPr/>
          <p:nvPr/>
        </p:nvSpPr>
        <p:spPr>
          <a:xfrm rot="1528756">
            <a:off x="6259749" y="3286559"/>
            <a:ext cx="1004110" cy="381035"/>
          </a:xfrm>
          <a:prstGeom prst="curvedDown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Rectangle 4"/>
          <p:cNvSpPr>
            <a:spLocks noChangeArrowheads="1"/>
          </p:cNvSpPr>
          <p:nvPr/>
        </p:nvSpPr>
        <p:spPr bwMode="auto">
          <a:xfrm>
            <a:off x="179512" y="126422"/>
            <a:ext cx="3609553" cy="530868"/>
          </a:xfrm>
          <a:prstGeom prst="roundRect">
            <a:avLst/>
          </a:prstGeom>
          <a:solidFill>
            <a:schemeClr val="accent5">
              <a:lumMod val="40000"/>
              <a:lumOff val="60000"/>
            </a:schemeClr>
          </a:solidFill>
          <a:ln>
            <a:noFill/>
          </a:ln>
          <a:effectLst/>
        </p:spPr>
        <p:txBody>
          <a:bodyPr wrap="none" anchor="ctr"/>
          <a:lstStyle/>
          <a:p>
            <a:pPr marL="257175" indent="-257175">
              <a:spcBef>
                <a:spcPct val="0"/>
              </a:spcBef>
            </a:pPr>
            <a:r>
              <a:rPr lang="fr-FR" altLang="fr-FR" dirty="0">
                <a:solidFill>
                  <a:srgbClr val="777777"/>
                </a:solidFill>
                <a:latin typeface="Arial" panose="020B0604020202020204" pitchFamily="34" charset="0"/>
                <a:cs typeface="Arial" panose="020B0604020202020204" pitchFamily="34" charset="0"/>
              </a:rPr>
              <a:t>La Chaine Logistique </a:t>
            </a:r>
          </a:p>
        </p:txBody>
      </p:sp>
    </p:spTree>
    <p:extLst>
      <p:ext uri="{BB962C8B-B14F-4D97-AF65-F5344CB8AC3E}">
        <p14:creationId xmlns:p14="http://schemas.microsoft.com/office/powerpoint/2010/main" val="38745316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itre 1"/>
          <p:cNvSpPr txBox="1">
            <a:spLocks/>
          </p:cNvSpPr>
          <p:nvPr/>
        </p:nvSpPr>
        <p:spPr>
          <a:xfrm>
            <a:off x="1438275" y="106900"/>
            <a:ext cx="7705725" cy="569912"/>
          </a:xfrm>
          <a:prstGeom prst="rect">
            <a:avLst/>
          </a:prstGeom>
        </p:spPr>
        <p:txBody>
          <a:bodyPr/>
          <a:lstStyle>
            <a:lvl1pPr algn="l" defTabSz="914400" rtl="0" eaLnBrk="1" latinLnBrk="0" hangingPunct="1">
              <a:spcBef>
                <a:spcPct val="0"/>
              </a:spcBef>
              <a:buNone/>
              <a:defRPr sz="4400" kern="1200">
                <a:solidFill>
                  <a:schemeClr val="tx1">
                    <a:lumMod val="75000"/>
                    <a:lumOff val="25000"/>
                  </a:schemeClr>
                </a:solidFill>
                <a:latin typeface="Century Gothic" panose="020B0502020202020204" pitchFamily="34" charset="0"/>
                <a:ea typeface="+mj-ea"/>
                <a:cs typeface="+mj-cs"/>
              </a:defRPr>
            </a:lvl1pPr>
          </a:lstStyle>
          <a:p>
            <a:endParaRPr lang="fr-FR" dirty="0"/>
          </a:p>
        </p:txBody>
      </p:sp>
      <p:sp>
        <p:nvSpPr>
          <p:cNvPr id="16" name="Rectangle 4"/>
          <p:cNvSpPr>
            <a:spLocks noChangeArrowheads="1"/>
          </p:cNvSpPr>
          <p:nvPr/>
        </p:nvSpPr>
        <p:spPr bwMode="auto">
          <a:xfrm>
            <a:off x="179512" y="126422"/>
            <a:ext cx="3609553" cy="530868"/>
          </a:xfrm>
          <a:prstGeom prst="roundRect">
            <a:avLst/>
          </a:prstGeom>
          <a:solidFill>
            <a:schemeClr val="accent5">
              <a:lumMod val="40000"/>
              <a:lumOff val="60000"/>
            </a:schemeClr>
          </a:solidFill>
          <a:ln>
            <a:noFill/>
          </a:ln>
          <a:effectLst/>
        </p:spPr>
        <p:txBody>
          <a:bodyPr wrap="none" anchor="ctr"/>
          <a:lstStyle/>
          <a:p>
            <a:pPr marL="257175" indent="-257175">
              <a:spcBef>
                <a:spcPct val="0"/>
              </a:spcBef>
            </a:pPr>
            <a:r>
              <a:rPr lang="fr-FR" altLang="fr-FR" dirty="0" smtClean="0">
                <a:solidFill>
                  <a:srgbClr val="777777"/>
                </a:solidFill>
                <a:latin typeface="Arial" panose="020B0604020202020204" pitchFamily="34" charset="0"/>
                <a:cs typeface="Arial" panose="020B0604020202020204" pitchFamily="34" charset="0"/>
              </a:rPr>
              <a:t>La chaîne logistique</a:t>
            </a:r>
            <a:endParaRPr lang="fr-FR" altLang="fr-FR" dirty="0">
              <a:solidFill>
                <a:srgbClr val="777777"/>
              </a:solidFill>
              <a:latin typeface="Arial" panose="020B0604020202020204" pitchFamily="34" charset="0"/>
              <a:cs typeface="Arial" panose="020B0604020202020204" pitchFamily="34" charset="0"/>
            </a:endParaRPr>
          </a:p>
        </p:txBody>
      </p:sp>
      <p:pic>
        <p:nvPicPr>
          <p:cNvPr id="1026" name="Picture 2" descr="Afficher l'image d'orig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2996952"/>
            <a:ext cx="2153513" cy="1188739"/>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 6"/>
          <p:cNvPicPr>
            <a:picLocks noChangeAspect="1"/>
          </p:cNvPicPr>
          <p:nvPr/>
        </p:nvPicPr>
        <p:blipFill>
          <a:blip r:embed="rId4"/>
          <a:stretch>
            <a:fillRect/>
          </a:stretch>
        </p:blipFill>
        <p:spPr>
          <a:xfrm>
            <a:off x="4513423" y="929968"/>
            <a:ext cx="691332" cy="1074181"/>
          </a:xfrm>
          <a:prstGeom prst="rect">
            <a:avLst/>
          </a:prstGeom>
        </p:spPr>
      </p:pic>
      <p:pic>
        <p:nvPicPr>
          <p:cNvPr id="8" name="Image 7"/>
          <p:cNvPicPr>
            <a:picLocks noChangeAspect="1"/>
          </p:cNvPicPr>
          <p:nvPr/>
        </p:nvPicPr>
        <p:blipFill>
          <a:blip r:embed="rId5"/>
          <a:stretch>
            <a:fillRect/>
          </a:stretch>
        </p:blipFill>
        <p:spPr>
          <a:xfrm>
            <a:off x="6406559" y="3110540"/>
            <a:ext cx="1800200" cy="1087321"/>
          </a:xfrm>
          <a:prstGeom prst="rect">
            <a:avLst/>
          </a:prstGeom>
        </p:spPr>
      </p:pic>
      <p:pic>
        <p:nvPicPr>
          <p:cNvPr id="22" name="Picture 6" descr="http://www.rentables.fr/wp-content/uploads/2013/01/colis.jpg"/>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2320" y="4987004"/>
            <a:ext cx="2320677" cy="187099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http://www.rentables.fr/wp-content/uploads/2013/01/colis.jpg"/>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06171" y="4987004"/>
            <a:ext cx="2320677" cy="187099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http://www.rentables.fr/wp-content/uploads/2013/01/colis.jpg"/>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60232" y="4927078"/>
            <a:ext cx="2320677" cy="187099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http://www.i-sav.fr/img/livraison_isav/livraison-colis-isav.jpg"/>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51635" y="2574551"/>
            <a:ext cx="2159297" cy="2159297"/>
          </a:xfrm>
          <a:prstGeom prst="rect">
            <a:avLst/>
          </a:prstGeom>
          <a:noFill/>
          <a:extLst>
            <a:ext uri="{909E8E84-426E-40DD-AFC4-6F175D3DCCD1}">
              <a14:hiddenFill xmlns:a14="http://schemas.microsoft.com/office/drawing/2010/main">
                <a:solidFill>
                  <a:srgbClr val="FFFFFF"/>
                </a:solidFill>
              </a14:hiddenFill>
            </a:ext>
          </a:extLst>
        </p:spPr>
      </p:pic>
      <p:sp>
        <p:nvSpPr>
          <p:cNvPr id="9" name="Différent de 8"/>
          <p:cNvSpPr/>
          <p:nvPr/>
        </p:nvSpPr>
        <p:spPr>
          <a:xfrm>
            <a:off x="3260772" y="5516626"/>
            <a:ext cx="654799" cy="576064"/>
          </a:xfrm>
          <a:prstGeom prst="mathNot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7" name="Différent de 26"/>
          <p:cNvSpPr/>
          <p:nvPr/>
        </p:nvSpPr>
        <p:spPr>
          <a:xfrm>
            <a:off x="6069141" y="5574544"/>
            <a:ext cx="654799" cy="576064"/>
          </a:xfrm>
          <a:prstGeom prst="mathNot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94004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4F81D135-329C-4302-B372-ECB4C1DD15C4}" type="slidenum">
              <a:rPr lang="fr-FR" smtClean="0"/>
              <a:t>24</a:t>
            </a:fld>
            <a:endParaRPr lang="fr-FR"/>
          </a:p>
        </p:txBody>
      </p:sp>
      <p:sp>
        <p:nvSpPr>
          <p:cNvPr id="5" name="Rectangle 4"/>
          <p:cNvSpPr>
            <a:spLocks noChangeArrowheads="1"/>
          </p:cNvSpPr>
          <p:nvPr/>
        </p:nvSpPr>
        <p:spPr bwMode="auto">
          <a:xfrm>
            <a:off x="179512" y="126422"/>
            <a:ext cx="6336704" cy="530868"/>
          </a:xfrm>
          <a:prstGeom prst="roundRect">
            <a:avLst/>
          </a:prstGeom>
          <a:solidFill>
            <a:schemeClr val="accent5">
              <a:lumMod val="40000"/>
              <a:lumOff val="60000"/>
            </a:schemeClr>
          </a:solidFill>
          <a:ln>
            <a:noFill/>
          </a:ln>
          <a:effectLst/>
        </p:spPr>
        <p:txBody>
          <a:bodyPr wrap="none" anchor="ctr"/>
          <a:lstStyle/>
          <a:p>
            <a:pPr marL="257175" indent="-257175">
              <a:spcBef>
                <a:spcPct val="0"/>
              </a:spcBef>
            </a:pPr>
            <a:r>
              <a:rPr lang="fr-FR" altLang="fr-FR" dirty="0" smtClean="0">
                <a:solidFill>
                  <a:srgbClr val="777777"/>
                </a:solidFill>
                <a:latin typeface="Arial" panose="020B0604020202020204" pitchFamily="34" charset="0"/>
                <a:cs typeface="Arial" panose="020B0604020202020204" pitchFamily="34" charset="0"/>
              </a:rPr>
              <a:t>Pourquoi mettre en place un logiciel de gestion d'entrepôt ?</a:t>
            </a:r>
            <a:endParaRPr lang="fr-FR" altLang="fr-FR" dirty="0">
              <a:solidFill>
                <a:srgbClr val="777777"/>
              </a:solidFill>
              <a:latin typeface="Arial" panose="020B0604020202020204" pitchFamily="34" charset="0"/>
              <a:cs typeface="Arial" panose="020B0604020202020204" pitchFamily="34" charset="0"/>
            </a:endParaRPr>
          </a:p>
        </p:txBody>
      </p:sp>
      <p:sp>
        <p:nvSpPr>
          <p:cNvPr id="6" name="Rectangle 5"/>
          <p:cNvSpPr/>
          <p:nvPr/>
        </p:nvSpPr>
        <p:spPr>
          <a:xfrm>
            <a:off x="173061" y="1772816"/>
            <a:ext cx="5904656" cy="369332"/>
          </a:xfrm>
          <a:prstGeom prst="rect">
            <a:avLst/>
          </a:prstGeom>
        </p:spPr>
        <p:txBody>
          <a:bodyPr wrap="square">
            <a:spAutoFit/>
          </a:bodyPr>
          <a:lstStyle/>
          <a:p>
            <a:r>
              <a:rPr lang="fr-FR" dirty="0"/>
              <a:t>https://www.youtube.com/watch?v=L1khGgag4LY</a:t>
            </a:r>
          </a:p>
        </p:txBody>
      </p:sp>
      <p:sp>
        <p:nvSpPr>
          <p:cNvPr id="7" name="ZoneTexte 6"/>
          <p:cNvSpPr txBox="1"/>
          <p:nvPr/>
        </p:nvSpPr>
        <p:spPr>
          <a:xfrm>
            <a:off x="173061" y="1126485"/>
            <a:ext cx="8726913" cy="646331"/>
          </a:xfrm>
          <a:prstGeom prst="rect">
            <a:avLst/>
          </a:prstGeom>
          <a:noFill/>
        </p:spPr>
        <p:txBody>
          <a:bodyPr wrap="square" rtlCol="0">
            <a:spAutoFit/>
          </a:bodyPr>
          <a:lstStyle/>
          <a:p>
            <a:r>
              <a:rPr lang="fr-FR" dirty="0" smtClean="0"/>
              <a:t>A partir de ce cas concret, lister les avantages de la mise en œuvre d'un logiciel de gestion d'entrepôt </a:t>
            </a:r>
            <a:endParaRPr lang="fr-FR" dirty="0"/>
          </a:p>
        </p:txBody>
      </p:sp>
    </p:spTree>
    <p:extLst>
      <p:ext uri="{BB962C8B-B14F-4D97-AF65-F5344CB8AC3E}">
        <p14:creationId xmlns:p14="http://schemas.microsoft.com/office/powerpoint/2010/main" val="9428537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itre 1"/>
          <p:cNvSpPr txBox="1">
            <a:spLocks/>
          </p:cNvSpPr>
          <p:nvPr/>
        </p:nvSpPr>
        <p:spPr>
          <a:xfrm>
            <a:off x="1438275" y="106900"/>
            <a:ext cx="7705725" cy="569912"/>
          </a:xfrm>
          <a:prstGeom prst="rect">
            <a:avLst/>
          </a:prstGeom>
        </p:spPr>
        <p:txBody>
          <a:bodyPr/>
          <a:lstStyle>
            <a:lvl1pPr algn="l" defTabSz="914400" rtl="0" eaLnBrk="1" latinLnBrk="0" hangingPunct="1">
              <a:spcBef>
                <a:spcPct val="0"/>
              </a:spcBef>
              <a:buNone/>
              <a:defRPr sz="4400" kern="1200">
                <a:solidFill>
                  <a:schemeClr val="tx1">
                    <a:lumMod val="75000"/>
                    <a:lumOff val="25000"/>
                  </a:schemeClr>
                </a:solidFill>
                <a:latin typeface="Century Gothic" panose="020B0502020202020204" pitchFamily="34" charset="0"/>
                <a:ea typeface="+mj-ea"/>
                <a:cs typeface="+mj-cs"/>
              </a:defRPr>
            </a:lvl1pPr>
          </a:lstStyle>
          <a:p>
            <a:endParaRPr lang="fr-FR" dirty="0">
              <a:solidFill>
                <a:prstClr val="black">
                  <a:lumMod val="75000"/>
                  <a:lumOff val="25000"/>
                </a:prstClr>
              </a:solidFill>
            </a:endParaRPr>
          </a:p>
        </p:txBody>
      </p:sp>
      <p:sp>
        <p:nvSpPr>
          <p:cNvPr id="16" name="Rectangle 4"/>
          <p:cNvSpPr>
            <a:spLocks noChangeArrowheads="1"/>
          </p:cNvSpPr>
          <p:nvPr/>
        </p:nvSpPr>
        <p:spPr bwMode="auto">
          <a:xfrm>
            <a:off x="179512" y="126422"/>
            <a:ext cx="3609553" cy="530868"/>
          </a:xfrm>
          <a:prstGeom prst="roundRect">
            <a:avLst/>
          </a:prstGeom>
          <a:solidFill>
            <a:schemeClr val="accent5">
              <a:lumMod val="40000"/>
              <a:lumOff val="60000"/>
            </a:schemeClr>
          </a:solidFill>
          <a:ln>
            <a:noFill/>
          </a:ln>
          <a:effectLst/>
        </p:spPr>
        <p:txBody>
          <a:bodyPr wrap="none" anchor="ctr"/>
          <a:lstStyle/>
          <a:p>
            <a:pPr marL="257175" indent="-257175">
              <a:spcBef>
                <a:spcPct val="0"/>
              </a:spcBef>
            </a:pPr>
            <a:r>
              <a:rPr lang="fr-FR" altLang="fr-FR" dirty="0" smtClean="0">
                <a:solidFill>
                  <a:srgbClr val="777777"/>
                </a:solidFill>
                <a:latin typeface="Arial" panose="020B0604020202020204" pitchFamily="34" charset="0"/>
                <a:cs typeface="Arial" panose="020B0604020202020204" pitchFamily="34" charset="0"/>
              </a:rPr>
              <a:t>Reflex</a:t>
            </a:r>
            <a:endParaRPr lang="fr-FR" altLang="fr-FR" dirty="0">
              <a:solidFill>
                <a:srgbClr val="777777"/>
              </a:solidFill>
              <a:latin typeface="Arial" panose="020B0604020202020204" pitchFamily="34" charset="0"/>
              <a:cs typeface="Arial" panose="020B0604020202020204" pitchFamily="34" charset="0"/>
            </a:endParaRPr>
          </a:p>
        </p:txBody>
      </p:sp>
      <p:sp>
        <p:nvSpPr>
          <p:cNvPr id="17" name="Chevron 16"/>
          <p:cNvSpPr/>
          <p:nvPr/>
        </p:nvSpPr>
        <p:spPr>
          <a:xfrm>
            <a:off x="190379" y="5033261"/>
            <a:ext cx="2893662" cy="365044"/>
          </a:xfrm>
          <a:prstGeom prst="chevron">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fr-FR" b="1" dirty="0" smtClean="0">
                <a:solidFill>
                  <a:prstClr val="white"/>
                </a:solidFill>
              </a:rPr>
              <a:t>Gestion des réceptions</a:t>
            </a:r>
            <a:endParaRPr lang="fr-FR" b="1" dirty="0">
              <a:solidFill>
                <a:prstClr val="white"/>
              </a:solidFill>
            </a:endParaRPr>
          </a:p>
        </p:txBody>
      </p:sp>
      <p:sp>
        <p:nvSpPr>
          <p:cNvPr id="18" name="Chevron 17"/>
          <p:cNvSpPr/>
          <p:nvPr/>
        </p:nvSpPr>
        <p:spPr>
          <a:xfrm>
            <a:off x="3013556" y="5026192"/>
            <a:ext cx="2546117" cy="365044"/>
          </a:xfrm>
          <a:prstGeom prst="chevron">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fr-FR" sz="1600" b="1" dirty="0" smtClean="0">
                <a:solidFill>
                  <a:prstClr val="white"/>
                </a:solidFill>
              </a:rPr>
              <a:t>Stockage/préparation</a:t>
            </a:r>
            <a:endParaRPr lang="fr-FR" sz="1600" b="1" dirty="0">
              <a:solidFill>
                <a:prstClr val="white"/>
              </a:solidFill>
            </a:endParaRPr>
          </a:p>
        </p:txBody>
      </p:sp>
      <p:sp>
        <p:nvSpPr>
          <p:cNvPr id="19" name="Chevron 18"/>
          <p:cNvSpPr/>
          <p:nvPr/>
        </p:nvSpPr>
        <p:spPr>
          <a:xfrm>
            <a:off x="5579952" y="5003417"/>
            <a:ext cx="2896708" cy="365044"/>
          </a:xfrm>
          <a:prstGeom prst="chevron">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fr-FR" b="1" dirty="0" smtClean="0">
                <a:solidFill>
                  <a:prstClr val="white"/>
                </a:solidFill>
              </a:rPr>
              <a:t>Gestion des expéditions</a:t>
            </a:r>
            <a:endParaRPr lang="fr-FR" b="1" dirty="0">
              <a:solidFill>
                <a:prstClr val="white"/>
              </a:solidFill>
            </a:endParaRPr>
          </a:p>
        </p:txBody>
      </p:sp>
      <p:sp>
        <p:nvSpPr>
          <p:cNvPr id="5" name="Flèche droite 4"/>
          <p:cNvSpPr/>
          <p:nvPr/>
        </p:nvSpPr>
        <p:spPr>
          <a:xfrm>
            <a:off x="696039" y="1900502"/>
            <a:ext cx="2016224" cy="80306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600" b="1" dirty="0" smtClean="0">
                <a:solidFill>
                  <a:prstClr val="white"/>
                </a:solidFill>
              </a:rPr>
              <a:t>Flux entrant</a:t>
            </a:r>
            <a:endParaRPr lang="fr-FR" sz="1600" b="1" dirty="0">
              <a:solidFill>
                <a:prstClr val="white"/>
              </a:solidFill>
            </a:endParaRPr>
          </a:p>
        </p:txBody>
      </p:sp>
      <p:sp>
        <p:nvSpPr>
          <p:cNvPr id="52" name="Rectangle 51"/>
          <p:cNvSpPr/>
          <p:nvPr/>
        </p:nvSpPr>
        <p:spPr>
          <a:xfrm>
            <a:off x="18574" y="3227404"/>
            <a:ext cx="2232248" cy="5243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fr-FR" sz="1400" b="1" dirty="0" smtClean="0">
                <a:solidFill>
                  <a:prstClr val="white"/>
                </a:solidFill>
              </a:rPr>
              <a:t>Marchandise</a:t>
            </a:r>
            <a:endParaRPr lang="fr-FR" sz="1400" b="1" dirty="0">
              <a:solidFill>
                <a:prstClr val="white"/>
              </a:solidFill>
            </a:endParaRPr>
          </a:p>
        </p:txBody>
      </p:sp>
      <p:sp>
        <p:nvSpPr>
          <p:cNvPr id="53" name="Flèche droite 52"/>
          <p:cNvSpPr/>
          <p:nvPr/>
        </p:nvSpPr>
        <p:spPr>
          <a:xfrm>
            <a:off x="6816719" y="1830094"/>
            <a:ext cx="2016224" cy="803065"/>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fr-FR" sz="1600" b="1" dirty="0" smtClean="0">
                <a:solidFill>
                  <a:prstClr val="white"/>
                </a:solidFill>
              </a:rPr>
              <a:t>Flux sortant</a:t>
            </a:r>
            <a:endParaRPr lang="fr-FR" sz="1600" b="1" dirty="0">
              <a:solidFill>
                <a:prstClr val="white"/>
              </a:solidFill>
            </a:endParaRPr>
          </a:p>
        </p:txBody>
      </p:sp>
      <p:sp>
        <p:nvSpPr>
          <p:cNvPr id="60" name="Chevron 59"/>
          <p:cNvSpPr/>
          <p:nvPr/>
        </p:nvSpPr>
        <p:spPr>
          <a:xfrm>
            <a:off x="1725637" y="6288509"/>
            <a:ext cx="5040560" cy="365044"/>
          </a:xfrm>
          <a:prstGeom prst="chevro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b="1" dirty="0" smtClean="0">
                <a:solidFill>
                  <a:prstClr val="white"/>
                </a:solidFill>
              </a:rPr>
              <a:t>Processus à valeurs ajoutés</a:t>
            </a:r>
            <a:endParaRPr lang="fr-FR" b="1" dirty="0">
              <a:solidFill>
                <a:prstClr val="white"/>
              </a:solidFill>
            </a:endParaRPr>
          </a:p>
        </p:txBody>
      </p:sp>
      <p:pic>
        <p:nvPicPr>
          <p:cNvPr id="16388" name="Picture 4" descr="http://www.free-logistics.com/fr/wp-content/uploads/2015/02/warehouse-cut-view-520x245.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2627784" y="2724900"/>
            <a:ext cx="3861039" cy="1859393"/>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p:cNvSpPr/>
          <p:nvPr/>
        </p:nvSpPr>
        <p:spPr>
          <a:xfrm>
            <a:off x="6710009" y="3247693"/>
            <a:ext cx="2304256" cy="504069"/>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marL="285750" indent="-285750">
              <a:buFont typeface="Arial" panose="020B0604020202020204" pitchFamily="34" charset="0"/>
              <a:buChar char="•"/>
            </a:pPr>
            <a:r>
              <a:rPr lang="fr-FR" sz="1400" b="1" dirty="0" smtClean="0">
                <a:solidFill>
                  <a:prstClr val="white"/>
                </a:solidFill>
              </a:rPr>
              <a:t>Marchandise</a:t>
            </a:r>
            <a:endParaRPr lang="fr-FR" sz="1400" b="1" dirty="0">
              <a:solidFill>
                <a:prstClr val="white"/>
              </a:solidFill>
            </a:endParaRPr>
          </a:p>
        </p:txBody>
      </p:sp>
      <p:pic>
        <p:nvPicPr>
          <p:cNvPr id="23" name="Imag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160" y="887269"/>
            <a:ext cx="824538" cy="824538"/>
          </a:xfrm>
          <a:prstGeom prst="rect">
            <a:avLst/>
          </a:prstGeom>
        </p:spPr>
      </p:pic>
      <p:sp>
        <p:nvSpPr>
          <p:cNvPr id="4" name="ZoneTexte 3"/>
          <p:cNvSpPr txBox="1"/>
          <p:nvPr/>
        </p:nvSpPr>
        <p:spPr>
          <a:xfrm>
            <a:off x="1691680" y="1052736"/>
            <a:ext cx="5616624" cy="369332"/>
          </a:xfrm>
          <a:prstGeom prst="rect">
            <a:avLst/>
          </a:prstGeom>
          <a:noFill/>
        </p:spPr>
        <p:txBody>
          <a:bodyPr wrap="square" rtlCol="0">
            <a:spAutoFit/>
          </a:bodyPr>
          <a:lstStyle/>
          <a:p>
            <a:r>
              <a:rPr lang="fr-FR" dirty="0" err="1" smtClean="0">
                <a:solidFill>
                  <a:srgbClr val="009EE0"/>
                </a:solidFill>
              </a:rPr>
              <a:t>W</a:t>
            </a:r>
            <a:r>
              <a:rPr lang="fr-FR" dirty="0" err="1" smtClean="0"/>
              <a:t>arehouse</a:t>
            </a:r>
            <a:r>
              <a:rPr lang="fr-FR" dirty="0" smtClean="0"/>
              <a:t> </a:t>
            </a:r>
            <a:r>
              <a:rPr lang="fr-FR" dirty="0" smtClean="0">
                <a:solidFill>
                  <a:srgbClr val="009EE0"/>
                </a:solidFill>
              </a:rPr>
              <a:t>M</a:t>
            </a:r>
            <a:r>
              <a:rPr lang="fr-FR" dirty="0" smtClean="0"/>
              <a:t>anagement </a:t>
            </a:r>
            <a:r>
              <a:rPr lang="fr-FR" dirty="0" smtClean="0">
                <a:solidFill>
                  <a:srgbClr val="009EE0"/>
                </a:solidFill>
              </a:rPr>
              <a:t>S</a:t>
            </a:r>
            <a:r>
              <a:rPr lang="fr-FR" dirty="0" smtClean="0"/>
              <a:t>ystem</a:t>
            </a:r>
            <a:endParaRPr lang="fr-FR" dirty="0"/>
          </a:p>
        </p:txBody>
      </p:sp>
      <p:sp>
        <p:nvSpPr>
          <p:cNvPr id="6" name="ZoneTexte 5"/>
          <p:cNvSpPr txBox="1"/>
          <p:nvPr/>
        </p:nvSpPr>
        <p:spPr>
          <a:xfrm>
            <a:off x="1331640" y="5469063"/>
            <a:ext cx="2304256" cy="369332"/>
          </a:xfrm>
          <a:prstGeom prst="rect">
            <a:avLst/>
          </a:prstGeom>
          <a:noFill/>
        </p:spPr>
        <p:txBody>
          <a:bodyPr wrap="square" rtlCol="0">
            <a:spAutoFit/>
          </a:bodyPr>
          <a:lstStyle/>
          <a:p>
            <a:r>
              <a:rPr lang="fr-FR" dirty="0" err="1" smtClean="0">
                <a:solidFill>
                  <a:schemeClr val="accent1"/>
                </a:solidFill>
              </a:rPr>
              <a:t>RE</a:t>
            </a:r>
            <a:r>
              <a:rPr lang="fr-FR" dirty="0" err="1" smtClean="0"/>
              <a:t>ception</a:t>
            </a:r>
            <a:endParaRPr lang="fr-FR" dirty="0"/>
          </a:p>
        </p:txBody>
      </p:sp>
      <p:sp>
        <p:nvSpPr>
          <p:cNvPr id="27" name="ZoneTexte 26"/>
          <p:cNvSpPr txBox="1"/>
          <p:nvPr/>
        </p:nvSpPr>
        <p:spPr>
          <a:xfrm>
            <a:off x="3134486" y="5472018"/>
            <a:ext cx="2304256" cy="369332"/>
          </a:xfrm>
          <a:prstGeom prst="rect">
            <a:avLst/>
          </a:prstGeom>
          <a:noFill/>
        </p:spPr>
        <p:txBody>
          <a:bodyPr wrap="square" rtlCol="0">
            <a:spAutoFit/>
          </a:bodyPr>
          <a:lstStyle/>
          <a:p>
            <a:r>
              <a:rPr lang="fr-FR" dirty="0" err="1" smtClean="0">
                <a:solidFill>
                  <a:srgbClr val="7030A0"/>
                </a:solidFill>
              </a:rPr>
              <a:t>FL</a:t>
            </a:r>
            <a:r>
              <a:rPr lang="fr-FR" dirty="0" err="1" smtClean="0"/>
              <a:t>ux</a:t>
            </a:r>
            <a:r>
              <a:rPr lang="fr-FR" dirty="0" smtClean="0"/>
              <a:t> de marchandises</a:t>
            </a:r>
            <a:endParaRPr lang="fr-FR" dirty="0"/>
          </a:p>
        </p:txBody>
      </p:sp>
      <p:sp>
        <p:nvSpPr>
          <p:cNvPr id="28" name="ZoneTexte 27"/>
          <p:cNvSpPr txBox="1"/>
          <p:nvPr/>
        </p:nvSpPr>
        <p:spPr>
          <a:xfrm>
            <a:off x="6137799" y="5435995"/>
            <a:ext cx="2304256" cy="369332"/>
          </a:xfrm>
          <a:prstGeom prst="rect">
            <a:avLst/>
          </a:prstGeom>
          <a:noFill/>
        </p:spPr>
        <p:txBody>
          <a:bodyPr wrap="square" rtlCol="0">
            <a:spAutoFit/>
          </a:bodyPr>
          <a:lstStyle/>
          <a:p>
            <a:r>
              <a:rPr lang="fr-FR" dirty="0" err="1" smtClean="0">
                <a:solidFill>
                  <a:srgbClr val="92D050"/>
                </a:solidFill>
              </a:rPr>
              <a:t>EX</a:t>
            </a:r>
            <a:r>
              <a:rPr lang="fr-FR" dirty="0" err="1" smtClean="0"/>
              <a:t>pédition</a:t>
            </a:r>
            <a:endParaRPr lang="fr-FR" dirty="0"/>
          </a:p>
        </p:txBody>
      </p:sp>
      <p:pic>
        <p:nvPicPr>
          <p:cNvPr id="29" name="Picture 689" descr="Palett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9674" y="3821804"/>
            <a:ext cx="384863" cy="51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690" descr="Palette-Hétérogène-Couche-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2956" y="3789343"/>
            <a:ext cx="567922" cy="603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694" descr="Pile-Palette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52590" y="3821804"/>
            <a:ext cx="377818" cy="49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4" descr="Controle-+-Etique-Palette-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76190" y="3731841"/>
            <a:ext cx="1020018" cy="1159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8" descr="Déchargemen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89950" y="4350999"/>
            <a:ext cx="441690" cy="577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16" descr="Chargement"/>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256786" y="3884814"/>
            <a:ext cx="727988" cy="950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7384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5" grpId="0" animBg="1"/>
      <p:bldP spid="52" grpId="0" animBg="1"/>
      <p:bldP spid="53" grpId="0" animBg="1"/>
      <p:bldP spid="60" grpId="0" animBg="1"/>
      <p:bldP spid="56" grpId="0" animBg="1"/>
      <p:bldP spid="4" grpId="0"/>
      <p:bldP spid="6" grpId="0"/>
      <p:bldP spid="27" grpId="0"/>
      <p:bldP spid="2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a:xfrm>
            <a:off x="6693539" y="6173787"/>
            <a:ext cx="2133600" cy="365125"/>
          </a:xfrm>
        </p:spPr>
        <p:txBody>
          <a:bodyPr/>
          <a:lstStyle/>
          <a:p>
            <a:fld id="{4F81D135-329C-4302-B372-ECB4C1DD15C4}" type="slidenum">
              <a:rPr lang="fr-FR" smtClean="0"/>
              <a:t>26</a:t>
            </a:fld>
            <a:endParaRPr lang="fr-FR"/>
          </a:p>
        </p:txBody>
      </p:sp>
      <p:sp>
        <p:nvSpPr>
          <p:cNvPr id="9" name="Espace réservé du texte 2"/>
          <p:cNvSpPr>
            <a:spLocks noGrp="1"/>
          </p:cNvSpPr>
          <p:nvPr>
            <p:ph type="body" sz="quarter" idx="13"/>
          </p:nvPr>
        </p:nvSpPr>
        <p:spPr>
          <a:xfrm>
            <a:off x="683568" y="692697"/>
            <a:ext cx="4392488" cy="504056"/>
          </a:xfrm>
        </p:spPr>
        <p:txBody>
          <a:bodyPr>
            <a:normAutofit/>
          </a:bodyPr>
          <a:lstStyle/>
          <a:p>
            <a:r>
              <a:rPr lang="fr-FR" dirty="0" smtClean="0"/>
              <a:t>Le matériel informatique</a:t>
            </a:r>
            <a:endParaRPr lang="fr-FR" sz="1800" b="0" dirty="0"/>
          </a:p>
        </p:txBody>
      </p:sp>
      <p:sp>
        <p:nvSpPr>
          <p:cNvPr id="10" name="Rectangle 4"/>
          <p:cNvSpPr>
            <a:spLocks noChangeArrowheads="1"/>
          </p:cNvSpPr>
          <p:nvPr/>
        </p:nvSpPr>
        <p:spPr bwMode="auto">
          <a:xfrm>
            <a:off x="179512" y="130714"/>
            <a:ext cx="3609553" cy="530868"/>
          </a:xfrm>
          <a:prstGeom prst="roundRect">
            <a:avLst/>
          </a:prstGeom>
          <a:solidFill>
            <a:schemeClr val="accent5">
              <a:lumMod val="40000"/>
              <a:lumOff val="60000"/>
            </a:schemeClr>
          </a:solidFill>
          <a:ln>
            <a:noFill/>
          </a:ln>
          <a:effectLst/>
        </p:spPr>
        <p:txBody>
          <a:bodyPr wrap="none" anchor="ctr"/>
          <a:lstStyle/>
          <a:p>
            <a:pPr marL="257175" indent="-257175">
              <a:spcBef>
                <a:spcPct val="0"/>
              </a:spcBef>
            </a:pPr>
            <a:r>
              <a:rPr lang="fr-FR" altLang="fr-FR" dirty="0">
                <a:solidFill>
                  <a:srgbClr val="777777"/>
                </a:solidFill>
                <a:latin typeface="Arial" panose="020B0604020202020204" pitchFamily="34" charset="0"/>
                <a:cs typeface="Arial" panose="020B0604020202020204" pitchFamily="34" charset="0"/>
              </a:rPr>
              <a:t>L</a:t>
            </a:r>
            <a:r>
              <a:rPr lang="fr-FR" altLang="fr-FR" dirty="0" smtClean="0">
                <a:solidFill>
                  <a:srgbClr val="777777"/>
                </a:solidFill>
                <a:latin typeface="Arial" panose="020B0604020202020204" pitchFamily="34" charset="0"/>
                <a:cs typeface="Arial" panose="020B0604020202020204" pitchFamily="34" charset="0"/>
              </a:rPr>
              <a:t>’entrepôt</a:t>
            </a:r>
            <a:endParaRPr lang="fr-FR" altLang="fr-FR" dirty="0">
              <a:solidFill>
                <a:srgbClr val="777777"/>
              </a:solidFill>
              <a:latin typeface="Arial" panose="020B0604020202020204" pitchFamily="34" charset="0"/>
              <a:cs typeface="Arial" panose="020B0604020202020204" pitchFamily="34" charset="0"/>
            </a:endParaRPr>
          </a:p>
        </p:txBody>
      </p:sp>
      <p:sp>
        <p:nvSpPr>
          <p:cNvPr id="15" name="ZoneTexte 14"/>
          <p:cNvSpPr txBox="1"/>
          <p:nvPr/>
        </p:nvSpPr>
        <p:spPr>
          <a:xfrm>
            <a:off x="2289403" y="4526348"/>
            <a:ext cx="1785063" cy="338554"/>
          </a:xfrm>
          <a:prstGeom prst="rect">
            <a:avLst/>
          </a:prstGeom>
          <a:noFill/>
        </p:spPr>
        <p:txBody>
          <a:bodyPr wrap="square" rtlCol="0">
            <a:spAutoFit/>
          </a:bodyPr>
          <a:lstStyle/>
          <a:p>
            <a:r>
              <a:rPr lang="fr-FR" sz="1600" dirty="0" smtClean="0">
                <a:latin typeface="Verdana" pitchFamily="34" charset="0"/>
                <a:cs typeface="Arial" charset="0"/>
              </a:rPr>
              <a:t>Terminaux RF</a:t>
            </a:r>
            <a:endParaRPr lang="fr-FR" sz="1600" dirty="0">
              <a:latin typeface="Verdana" pitchFamily="34" charset="0"/>
              <a:cs typeface="Arial" charset="0"/>
            </a:endParaRPr>
          </a:p>
        </p:txBody>
      </p:sp>
      <p:pic>
        <p:nvPicPr>
          <p:cNvPr id="17" name="Picture 6" descr="http://www.notebookcheck.biz/uploads/tx_nbc2/samsung-ativ-smart-pc-xe500t1c-a01fr-3.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3568" y="5415917"/>
            <a:ext cx="1509530" cy="100635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tegralis.fr/assets/images/SI5GRPS-07.jpg"/>
          <p:cNvPicPr>
            <a:picLocks noChangeAspect="1" noChangeArrowheads="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978280" y="4753833"/>
            <a:ext cx="1797954" cy="1648981"/>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p:cNvSpPr txBox="1"/>
          <p:nvPr/>
        </p:nvSpPr>
        <p:spPr>
          <a:xfrm>
            <a:off x="3945759" y="6402814"/>
            <a:ext cx="1785063" cy="338554"/>
          </a:xfrm>
          <a:prstGeom prst="rect">
            <a:avLst/>
          </a:prstGeom>
          <a:noFill/>
        </p:spPr>
        <p:txBody>
          <a:bodyPr wrap="square" rtlCol="0">
            <a:spAutoFit/>
          </a:bodyPr>
          <a:lstStyle/>
          <a:p>
            <a:pPr algn="ctr"/>
            <a:r>
              <a:rPr lang="fr-FR" sz="1600" dirty="0" smtClean="0">
                <a:latin typeface="Verdana" pitchFamily="34" charset="0"/>
                <a:cs typeface="Arial" charset="0"/>
              </a:rPr>
              <a:t>Serveurs</a:t>
            </a:r>
            <a:endParaRPr lang="fr-FR" sz="1600" dirty="0">
              <a:latin typeface="Verdana" pitchFamily="34" charset="0"/>
              <a:cs typeface="Arial" charset="0"/>
            </a:endParaRPr>
          </a:p>
        </p:txBody>
      </p:sp>
      <p:pic>
        <p:nvPicPr>
          <p:cNvPr id="20" name="Picture 10" descr="http://integration-reseaux.com/images0/5352-1_5/Imprimante-ZEBRA-Z6m-200-Dpi.jpg"/>
          <p:cNvPicPr>
            <a:picLocks noChangeAspect="1" noChangeArrowheads="1"/>
          </p:cNvPicPr>
          <p:nvPr/>
        </p:nvPicPr>
        <p:blipFill>
          <a:blip r:embed="rId5" cstate="print">
            <a:clrChange>
              <a:clrFrom>
                <a:srgbClr val="FFFDFF"/>
              </a:clrFrom>
              <a:clrTo>
                <a:srgbClr val="FFFDFF">
                  <a:alpha val="0"/>
                </a:srgbClr>
              </a:clrTo>
            </a:clrChange>
            <a:extLst>
              <a:ext uri="{28A0092B-C50C-407E-A947-70E740481C1C}">
                <a14:useLocalDpi xmlns:a14="http://schemas.microsoft.com/office/drawing/2010/main" val="0"/>
              </a:ext>
            </a:extLst>
          </a:blip>
          <a:srcRect/>
          <a:stretch>
            <a:fillRect/>
          </a:stretch>
        </p:blipFill>
        <p:spPr bwMode="auto">
          <a:xfrm>
            <a:off x="7009311" y="1055040"/>
            <a:ext cx="1310490" cy="131049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http://images.grosbill.com/imagesproduitnew/imagesgallery/BIG/106819.jp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83337" y="1011022"/>
            <a:ext cx="1511640" cy="1312629"/>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p:cNvSpPr txBox="1"/>
          <p:nvPr/>
        </p:nvSpPr>
        <p:spPr>
          <a:xfrm>
            <a:off x="5370330" y="2281839"/>
            <a:ext cx="2906144" cy="584775"/>
          </a:xfrm>
          <a:prstGeom prst="rect">
            <a:avLst/>
          </a:prstGeom>
          <a:noFill/>
        </p:spPr>
        <p:txBody>
          <a:bodyPr wrap="square" rtlCol="0">
            <a:spAutoFit/>
          </a:bodyPr>
          <a:lstStyle/>
          <a:p>
            <a:pPr algn="ctr"/>
            <a:r>
              <a:rPr lang="fr-FR" sz="1600" dirty="0" smtClean="0">
                <a:latin typeface="Verdana" pitchFamily="34" charset="0"/>
                <a:cs typeface="Arial" charset="0"/>
              </a:rPr>
              <a:t>Imprimantes</a:t>
            </a:r>
          </a:p>
          <a:p>
            <a:pPr algn="ctr"/>
            <a:r>
              <a:rPr lang="fr-FR" sz="1600" dirty="0" smtClean="0">
                <a:latin typeface="Verdana" pitchFamily="34" charset="0"/>
                <a:cs typeface="Arial" charset="0"/>
              </a:rPr>
              <a:t>Laser/</a:t>
            </a:r>
            <a:r>
              <a:rPr lang="fr-FR" sz="1600" dirty="0" err="1" smtClean="0">
                <a:latin typeface="Verdana" pitchFamily="34" charset="0"/>
                <a:cs typeface="Arial" charset="0"/>
              </a:rPr>
              <a:t>Zebra</a:t>
            </a:r>
            <a:endParaRPr lang="fr-FR" sz="1600" dirty="0">
              <a:latin typeface="Verdana" pitchFamily="34" charset="0"/>
              <a:cs typeface="Arial" charset="0"/>
            </a:endParaRPr>
          </a:p>
        </p:txBody>
      </p:sp>
      <p:pic>
        <p:nvPicPr>
          <p:cNvPr id="23" name="Picture 14" descr="http://img.clubic.com/05539625-photo-archos-familypad.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59363" y="5441541"/>
            <a:ext cx="1213587" cy="1016177"/>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p:cNvSpPr txBox="1"/>
          <p:nvPr/>
        </p:nvSpPr>
        <p:spPr>
          <a:xfrm>
            <a:off x="7611473" y="5993400"/>
            <a:ext cx="1785063" cy="338554"/>
          </a:xfrm>
          <a:prstGeom prst="rect">
            <a:avLst/>
          </a:prstGeom>
          <a:noFill/>
        </p:spPr>
        <p:txBody>
          <a:bodyPr wrap="square" rtlCol="0">
            <a:spAutoFit/>
          </a:bodyPr>
          <a:lstStyle/>
          <a:p>
            <a:pPr algn="ctr"/>
            <a:r>
              <a:rPr lang="fr-FR" sz="1600" dirty="0" smtClean="0">
                <a:latin typeface="Verdana" pitchFamily="34" charset="0"/>
                <a:cs typeface="Arial" charset="0"/>
              </a:rPr>
              <a:t>Tablettes</a:t>
            </a:r>
            <a:endParaRPr lang="fr-FR" sz="1600" dirty="0">
              <a:latin typeface="Verdana" pitchFamily="34" charset="0"/>
              <a:cs typeface="Arial" charset="0"/>
            </a:endParaRPr>
          </a:p>
        </p:txBody>
      </p:sp>
      <p:sp>
        <p:nvSpPr>
          <p:cNvPr id="25" name="ZoneTexte 24"/>
          <p:cNvSpPr txBox="1"/>
          <p:nvPr/>
        </p:nvSpPr>
        <p:spPr>
          <a:xfrm>
            <a:off x="7577515" y="4530605"/>
            <a:ext cx="1785063" cy="338554"/>
          </a:xfrm>
          <a:prstGeom prst="rect">
            <a:avLst/>
          </a:prstGeom>
          <a:noFill/>
        </p:spPr>
        <p:txBody>
          <a:bodyPr wrap="square" rtlCol="0">
            <a:spAutoFit/>
          </a:bodyPr>
          <a:lstStyle/>
          <a:p>
            <a:pPr algn="ctr"/>
            <a:r>
              <a:rPr lang="fr-FR" sz="1600" dirty="0" err="1" smtClean="0">
                <a:latin typeface="Verdana" pitchFamily="34" charset="0"/>
                <a:cs typeface="Arial" charset="0"/>
              </a:rPr>
              <a:t>drône</a:t>
            </a:r>
            <a:endParaRPr lang="fr-FR" sz="1600" dirty="0" smtClean="0">
              <a:latin typeface="Verdana" pitchFamily="34" charset="0"/>
              <a:cs typeface="Arial" charset="0"/>
            </a:endParaRPr>
          </a:p>
        </p:txBody>
      </p:sp>
      <p:pic>
        <p:nvPicPr>
          <p:cNvPr id="21506" name="Picture 2" descr="Résultat de recherche d'images pour &quot;drone&quot;"/>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9203" y="3785340"/>
            <a:ext cx="1788064" cy="1788064"/>
          </a:xfrm>
          <a:prstGeom prst="rect">
            <a:avLst/>
          </a:prstGeom>
          <a:noFill/>
          <a:extLst>
            <a:ext uri="{909E8E84-426E-40DD-AFC4-6F175D3DCCD1}">
              <a14:hiddenFill xmlns:a14="http://schemas.microsoft.com/office/drawing/2010/main">
                <a:solidFill>
                  <a:srgbClr val="FFFFFF"/>
                </a:solidFill>
              </a14:hiddenFill>
            </a:ext>
          </a:extLst>
        </p:spPr>
      </p:pic>
      <p:pic>
        <p:nvPicPr>
          <p:cNvPr id="21512" name="Picture 8" descr="http://www.solutys.com/wp-content/uploads/2013/07/ordinateur-embarque-VC5090-Motorola-3.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auto">
          <a:xfrm>
            <a:off x="155482" y="3025040"/>
            <a:ext cx="2088342" cy="2091546"/>
          </a:xfrm>
          <a:prstGeom prst="rect">
            <a:avLst/>
          </a:prstGeom>
          <a:noFill/>
          <a:extLst>
            <a:ext uri="{909E8E84-426E-40DD-AFC4-6F175D3DCCD1}">
              <a14:hiddenFill xmlns:a14="http://schemas.microsoft.com/office/drawing/2010/main">
                <a:solidFill>
                  <a:srgbClr val="FFFFFF"/>
                </a:solidFill>
              </a14:hiddenFill>
            </a:ext>
          </a:extLst>
        </p:spPr>
      </p:pic>
      <p:sp>
        <p:nvSpPr>
          <p:cNvPr id="29" name="ZoneTexte 28"/>
          <p:cNvSpPr txBox="1"/>
          <p:nvPr/>
        </p:nvSpPr>
        <p:spPr>
          <a:xfrm>
            <a:off x="529200" y="6402814"/>
            <a:ext cx="1785063" cy="338554"/>
          </a:xfrm>
          <a:prstGeom prst="rect">
            <a:avLst/>
          </a:prstGeom>
          <a:noFill/>
        </p:spPr>
        <p:txBody>
          <a:bodyPr wrap="square" rtlCol="0">
            <a:spAutoFit/>
          </a:bodyPr>
          <a:lstStyle/>
          <a:p>
            <a:pPr algn="ctr"/>
            <a:r>
              <a:rPr lang="fr-FR" sz="1600" dirty="0" smtClean="0">
                <a:latin typeface="Verdana" pitchFamily="34" charset="0"/>
                <a:cs typeface="Arial" charset="0"/>
              </a:rPr>
              <a:t>Ordinateur</a:t>
            </a:r>
            <a:endParaRPr lang="fr-FR" sz="1600" dirty="0">
              <a:latin typeface="Verdana" pitchFamily="34" charset="0"/>
              <a:cs typeface="Arial" charset="0"/>
            </a:endParaRPr>
          </a:p>
        </p:txBody>
      </p:sp>
      <p:sp>
        <p:nvSpPr>
          <p:cNvPr id="30" name="ZoneTexte 29"/>
          <p:cNvSpPr txBox="1"/>
          <p:nvPr/>
        </p:nvSpPr>
        <p:spPr>
          <a:xfrm>
            <a:off x="6507889" y="3517092"/>
            <a:ext cx="2683425" cy="400110"/>
          </a:xfrm>
          <a:prstGeom prst="rect">
            <a:avLst/>
          </a:prstGeom>
          <a:noFill/>
        </p:spPr>
        <p:txBody>
          <a:bodyPr wrap="square" rtlCol="0">
            <a:spAutoFit/>
          </a:bodyPr>
          <a:lstStyle/>
          <a:p>
            <a:pPr algn="ctr"/>
            <a:r>
              <a:rPr lang="fr-FR" sz="2000" b="1" dirty="0" smtClean="0">
                <a:solidFill>
                  <a:srgbClr val="4F81BD"/>
                </a:solidFill>
                <a:latin typeface="Verdana" pitchFamily="34" charset="0"/>
                <a:cs typeface="Arial" charset="0"/>
              </a:rPr>
              <a:t>Pour bientôt …</a:t>
            </a:r>
            <a:endParaRPr lang="fr-FR" sz="2000" b="1" dirty="0">
              <a:solidFill>
                <a:srgbClr val="4F81BD"/>
              </a:solidFill>
              <a:latin typeface="Verdana" pitchFamily="34" charset="0"/>
              <a:cs typeface="Arial" charset="0"/>
            </a:endParaRPr>
          </a:p>
        </p:txBody>
      </p:sp>
      <p:pic>
        <p:nvPicPr>
          <p:cNvPr id="21514" name="Picture 10" descr="http://www.teknix.fr/images/teknix-picking_vocal.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56205" y="1294137"/>
            <a:ext cx="3983747" cy="1478504"/>
          </a:xfrm>
          <a:prstGeom prst="rect">
            <a:avLst/>
          </a:prstGeom>
          <a:noFill/>
          <a:extLst>
            <a:ext uri="{909E8E84-426E-40DD-AFC4-6F175D3DCCD1}">
              <a14:hiddenFill xmlns:a14="http://schemas.microsoft.com/office/drawing/2010/main">
                <a:solidFill>
                  <a:srgbClr val="FFFFFF"/>
                </a:solidFill>
              </a14:hiddenFill>
            </a:ext>
          </a:extLst>
        </p:spPr>
      </p:pic>
      <p:pic>
        <p:nvPicPr>
          <p:cNvPr id="21510" name="Picture 6" descr="http://www.atelog2i.fr/produits/psion-omnixt15.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8860532">
            <a:off x="2281120" y="2890343"/>
            <a:ext cx="1571708" cy="157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353325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4F81D135-329C-4302-B372-ECB4C1DD15C4}" type="slidenum">
              <a:rPr lang="fr-FR" smtClean="0"/>
              <a:t>27</a:t>
            </a:fld>
            <a:endParaRPr lang="fr-FR"/>
          </a:p>
        </p:txBody>
      </p:sp>
      <p:sp>
        <p:nvSpPr>
          <p:cNvPr id="5" name="Rectangle 4"/>
          <p:cNvSpPr>
            <a:spLocks noChangeArrowheads="1"/>
          </p:cNvSpPr>
          <p:nvPr/>
        </p:nvSpPr>
        <p:spPr bwMode="auto">
          <a:xfrm>
            <a:off x="179512" y="260648"/>
            <a:ext cx="3609553" cy="396642"/>
          </a:xfrm>
          <a:prstGeom prst="roundRect">
            <a:avLst/>
          </a:prstGeom>
          <a:solidFill>
            <a:schemeClr val="accent5">
              <a:lumMod val="40000"/>
              <a:lumOff val="60000"/>
            </a:schemeClr>
          </a:solidFill>
          <a:ln>
            <a:noFill/>
          </a:ln>
          <a:effectLst/>
        </p:spPr>
        <p:txBody>
          <a:bodyPr wrap="none" anchor="ctr"/>
          <a:lstStyle/>
          <a:p>
            <a:pPr marL="257175" indent="-257175">
              <a:spcBef>
                <a:spcPct val="0"/>
              </a:spcBef>
            </a:pPr>
            <a:r>
              <a:rPr lang="fr-FR" altLang="fr-FR" dirty="0" smtClean="0">
                <a:solidFill>
                  <a:srgbClr val="777777"/>
                </a:solidFill>
                <a:latin typeface="Arial" panose="020B0604020202020204" pitchFamily="34" charset="0"/>
                <a:cs typeface="Arial" panose="020B0604020202020204" pitchFamily="34" charset="0"/>
              </a:rPr>
              <a:t>Réception</a:t>
            </a:r>
            <a:endParaRPr lang="fr-FR" altLang="fr-FR" dirty="0">
              <a:solidFill>
                <a:srgbClr val="777777"/>
              </a:solidFill>
              <a:latin typeface="Arial" panose="020B0604020202020204" pitchFamily="34" charset="0"/>
              <a:cs typeface="Arial" panose="020B0604020202020204" pitchFamily="34" charset="0"/>
            </a:endParaRPr>
          </a:p>
        </p:txBody>
      </p:sp>
      <p:sp>
        <p:nvSpPr>
          <p:cNvPr id="6" name="ZoneTexte 5"/>
          <p:cNvSpPr txBox="1"/>
          <p:nvPr/>
        </p:nvSpPr>
        <p:spPr>
          <a:xfrm>
            <a:off x="899592" y="1916832"/>
            <a:ext cx="6552728" cy="369332"/>
          </a:xfrm>
          <a:prstGeom prst="rect">
            <a:avLst/>
          </a:prstGeom>
          <a:noFill/>
        </p:spPr>
        <p:txBody>
          <a:bodyPr wrap="square" rtlCol="0">
            <a:spAutoFit/>
          </a:bodyPr>
          <a:lstStyle/>
          <a:p>
            <a:r>
              <a:rPr lang="fr-FR" dirty="0">
                <a:hlinkClick r:id="rId2"/>
              </a:rPr>
              <a:t>https://www.youtube.com/watch?v=rjbH3d-PJ54#t=0m53s</a:t>
            </a:r>
            <a:r>
              <a:rPr lang="fr-FR" dirty="0"/>
              <a:t> </a:t>
            </a:r>
          </a:p>
        </p:txBody>
      </p:sp>
      <p:sp>
        <p:nvSpPr>
          <p:cNvPr id="7" name="ZoneTexte 6"/>
          <p:cNvSpPr txBox="1"/>
          <p:nvPr/>
        </p:nvSpPr>
        <p:spPr>
          <a:xfrm>
            <a:off x="896895" y="917729"/>
            <a:ext cx="6408712" cy="369332"/>
          </a:xfrm>
          <a:prstGeom prst="rect">
            <a:avLst/>
          </a:prstGeom>
          <a:noFill/>
        </p:spPr>
        <p:txBody>
          <a:bodyPr wrap="square" rtlCol="0">
            <a:spAutoFit/>
          </a:bodyPr>
          <a:lstStyle/>
          <a:p>
            <a:r>
              <a:rPr lang="fr-FR" dirty="0" smtClean="0"/>
              <a:t>Lister les étapes du traitement de la réception</a:t>
            </a:r>
            <a:endParaRPr lang="fr-FR" dirty="0"/>
          </a:p>
        </p:txBody>
      </p:sp>
      <p:sp>
        <p:nvSpPr>
          <p:cNvPr id="8" name="ZoneTexte 7"/>
          <p:cNvSpPr txBox="1"/>
          <p:nvPr/>
        </p:nvSpPr>
        <p:spPr>
          <a:xfrm>
            <a:off x="896895" y="2996952"/>
            <a:ext cx="7275505" cy="2862322"/>
          </a:xfrm>
          <a:prstGeom prst="rect">
            <a:avLst/>
          </a:prstGeom>
          <a:noFill/>
        </p:spPr>
        <p:txBody>
          <a:bodyPr wrap="square" rtlCol="0">
            <a:spAutoFit/>
          </a:bodyPr>
          <a:lstStyle/>
          <a:p>
            <a:r>
              <a:rPr lang="fr-FR" dirty="0" smtClean="0"/>
              <a:t>Ordonnancement (ordre dans lequel on traite les commandes clients), également ordre dans lequel on va sortir les produits de l'entrepôt </a:t>
            </a:r>
          </a:p>
          <a:p>
            <a:r>
              <a:rPr lang="fr-FR" dirty="0"/>
              <a:t>	</a:t>
            </a:r>
            <a:r>
              <a:rPr lang="fr-FR" dirty="0" smtClean="0"/>
              <a:t>-&gt; FIFO </a:t>
            </a:r>
          </a:p>
          <a:p>
            <a:r>
              <a:rPr lang="fr-FR" dirty="0" smtClean="0"/>
              <a:t>	-&gt; LIFO</a:t>
            </a:r>
          </a:p>
          <a:p>
            <a:r>
              <a:rPr lang="fr-FR" dirty="0"/>
              <a:t>	</a:t>
            </a:r>
            <a:r>
              <a:rPr lang="fr-FR" dirty="0" smtClean="0"/>
              <a:t>-&gt; FEFO (First </a:t>
            </a:r>
            <a:r>
              <a:rPr lang="fr-FR" dirty="0" err="1" smtClean="0"/>
              <a:t>Expired</a:t>
            </a:r>
            <a:r>
              <a:rPr lang="fr-FR" dirty="0" smtClean="0"/>
              <a:t> First Out)</a:t>
            </a:r>
          </a:p>
          <a:p>
            <a:r>
              <a:rPr lang="fr-FR" dirty="0"/>
              <a:t>	</a:t>
            </a:r>
            <a:r>
              <a:rPr lang="fr-FR" dirty="0" smtClean="0"/>
              <a:t>	-&gt; Date Durabilité Minimale, Date Limite Consommation, Date limite Vente, Date </a:t>
            </a:r>
            <a:r>
              <a:rPr lang="fr-FR" dirty="0" err="1" smtClean="0"/>
              <a:t>FABrication</a:t>
            </a:r>
            <a:endParaRPr lang="fr-FR" dirty="0" smtClean="0"/>
          </a:p>
          <a:p>
            <a:r>
              <a:rPr lang="fr-FR" dirty="0"/>
              <a:t>	</a:t>
            </a:r>
            <a:r>
              <a:rPr lang="fr-FR" dirty="0" smtClean="0"/>
              <a:t>Potentiellement sur Lot de fabrication</a:t>
            </a:r>
            <a:endParaRPr lang="fr-FR" dirty="0"/>
          </a:p>
          <a:p>
            <a:r>
              <a:rPr lang="fr-FR" dirty="0" smtClean="0"/>
              <a:t> </a:t>
            </a:r>
          </a:p>
          <a:p>
            <a:r>
              <a:rPr lang="fr-FR" dirty="0" smtClean="0"/>
              <a:t> </a:t>
            </a:r>
            <a:endParaRPr lang="fr-FR" dirty="0"/>
          </a:p>
        </p:txBody>
      </p:sp>
    </p:spTree>
    <p:extLst>
      <p:ext uri="{BB962C8B-B14F-4D97-AF65-F5344CB8AC3E}">
        <p14:creationId xmlns:p14="http://schemas.microsoft.com/office/powerpoint/2010/main" val="3510145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4F81D135-329C-4302-B372-ECB4C1DD15C4}" type="slidenum">
              <a:rPr lang="fr-FR" smtClean="0"/>
              <a:t>28</a:t>
            </a:fld>
            <a:endParaRPr lang="fr-FR"/>
          </a:p>
        </p:txBody>
      </p:sp>
      <p:sp>
        <p:nvSpPr>
          <p:cNvPr id="6" name="Text Box 10"/>
          <p:cNvSpPr txBox="1">
            <a:spLocks noChangeArrowheads="1"/>
          </p:cNvSpPr>
          <p:nvPr/>
        </p:nvSpPr>
        <p:spPr bwMode="auto">
          <a:xfrm>
            <a:off x="3073821" y="3782442"/>
            <a:ext cx="1800225" cy="425450"/>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anchor="ctr"/>
          <a:lstStyle/>
          <a:p>
            <a:pPr algn="ctr" eaLnBrk="1" hangingPunct="1">
              <a:defRPr/>
            </a:pPr>
            <a:r>
              <a:rPr lang="fr-FR" sz="1000" dirty="0">
                <a:solidFill>
                  <a:schemeClr val="tx1"/>
                </a:solidFill>
              </a:rPr>
              <a:t>Réalisation de la </a:t>
            </a:r>
            <a:r>
              <a:rPr lang="fr-FR" sz="1000" dirty="0" smtClean="0">
                <a:solidFill>
                  <a:schemeClr val="tx1"/>
                </a:solidFill>
              </a:rPr>
              <a:t>réception</a:t>
            </a:r>
          </a:p>
          <a:p>
            <a:pPr algn="ctr" eaLnBrk="1" hangingPunct="1">
              <a:defRPr/>
            </a:pPr>
            <a:r>
              <a:rPr lang="fr-FR" sz="1000" dirty="0" smtClean="0">
                <a:solidFill>
                  <a:schemeClr val="tx1"/>
                </a:solidFill>
              </a:rPr>
              <a:t>Contrôle </a:t>
            </a:r>
            <a:endParaRPr lang="fr-FR" sz="1000" dirty="0">
              <a:solidFill>
                <a:schemeClr val="tx1"/>
              </a:solidFill>
            </a:endParaRPr>
          </a:p>
        </p:txBody>
      </p:sp>
      <p:sp>
        <p:nvSpPr>
          <p:cNvPr id="7" name="AutoShape 12"/>
          <p:cNvSpPr>
            <a:spLocks noChangeArrowheads="1"/>
          </p:cNvSpPr>
          <p:nvPr/>
        </p:nvSpPr>
        <p:spPr bwMode="auto">
          <a:xfrm>
            <a:off x="3086521" y="1844824"/>
            <a:ext cx="1787525" cy="449262"/>
          </a:xfrm>
          <a:prstGeom prst="flowChartAlternateProcess">
            <a:avLst/>
          </a:prstGeom>
          <a:ln>
            <a:headEnd/>
            <a:tailEnd/>
          </a:ln>
        </p:spPr>
        <p:style>
          <a:lnRef idx="1">
            <a:schemeClr val="accent5"/>
          </a:lnRef>
          <a:fillRef idx="3">
            <a:schemeClr val="accent5"/>
          </a:fillRef>
          <a:effectRef idx="2">
            <a:schemeClr val="accent5"/>
          </a:effectRef>
          <a:fontRef idx="minor">
            <a:schemeClr val="lt1"/>
          </a:fontRef>
        </p:style>
        <p:txBody>
          <a:bodyPr anchor="ctr"/>
          <a:lstStyle/>
          <a:p>
            <a:pPr algn="ctr" eaLnBrk="1" hangingPunct="1">
              <a:defRPr/>
            </a:pPr>
            <a:r>
              <a:rPr lang="fr-FR" sz="1000" dirty="0">
                <a:solidFill>
                  <a:schemeClr val="bg1"/>
                </a:solidFill>
              </a:rPr>
              <a:t>Interface</a:t>
            </a:r>
          </a:p>
          <a:p>
            <a:pPr algn="ctr" eaLnBrk="1" hangingPunct="1">
              <a:defRPr/>
            </a:pPr>
            <a:r>
              <a:rPr lang="fr-FR" sz="1000" dirty="0">
                <a:solidFill>
                  <a:schemeClr val="bg1"/>
                </a:solidFill>
              </a:rPr>
              <a:t>Commande d’achat</a:t>
            </a:r>
          </a:p>
        </p:txBody>
      </p:sp>
      <p:sp>
        <p:nvSpPr>
          <p:cNvPr id="8" name="AutoShape 13"/>
          <p:cNvSpPr>
            <a:spLocks noChangeArrowheads="1"/>
          </p:cNvSpPr>
          <p:nvPr/>
        </p:nvSpPr>
        <p:spPr bwMode="auto">
          <a:xfrm>
            <a:off x="3080677" y="5126186"/>
            <a:ext cx="1787525" cy="449263"/>
          </a:xfrm>
          <a:prstGeom prst="flowChartAlternateProcess">
            <a:avLst/>
          </a:prstGeom>
          <a:ln>
            <a:headEnd/>
            <a:tailEnd/>
          </a:ln>
        </p:spPr>
        <p:style>
          <a:lnRef idx="1">
            <a:schemeClr val="accent5"/>
          </a:lnRef>
          <a:fillRef idx="3">
            <a:schemeClr val="accent5"/>
          </a:fillRef>
          <a:effectRef idx="2">
            <a:schemeClr val="accent5"/>
          </a:effectRef>
          <a:fontRef idx="minor">
            <a:schemeClr val="lt1"/>
          </a:fontRef>
        </p:style>
        <p:txBody>
          <a:bodyPr anchor="ctr"/>
          <a:lstStyle/>
          <a:p>
            <a:pPr algn="ctr" eaLnBrk="1" hangingPunct="1">
              <a:defRPr/>
            </a:pPr>
            <a:r>
              <a:rPr lang="fr-FR" sz="1000" dirty="0">
                <a:solidFill>
                  <a:schemeClr val="bg1"/>
                </a:solidFill>
              </a:rPr>
              <a:t>Interface Réception validée</a:t>
            </a:r>
          </a:p>
        </p:txBody>
      </p:sp>
      <p:cxnSp>
        <p:nvCxnSpPr>
          <p:cNvPr id="9" name="AutoShape 15"/>
          <p:cNvCxnSpPr>
            <a:cxnSpLocks noChangeShapeType="1"/>
            <a:stCxn id="7" idx="2"/>
            <a:endCxn id="14" idx="0"/>
          </p:cNvCxnSpPr>
          <p:nvPr/>
        </p:nvCxnSpPr>
        <p:spPr bwMode="auto">
          <a:xfrm flipH="1">
            <a:off x="3980283" y="2294086"/>
            <a:ext cx="1" cy="291132"/>
          </a:xfrm>
          <a:prstGeom prst="straightConnector1">
            <a:avLst/>
          </a:prstGeom>
          <a:noFill/>
          <a:ln w="28575">
            <a:solidFill>
              <a:srgbClr val="777777"/>
            </a:solidFill>
            <a:round/>
            <a:headEnd/>
            <a:tailEnd type="triangle" w="med" len="med"/>
          </a:ln>
          <a:extLst>
            <a:ext uri="{909E8E84-426E-40DD-AFC4-6F175D3DCCD1}">
              <a14:hiddenFill xmlns:a14="http://schemas.microsoft.com/office/drawing/2010/main">
                <a:noFill/>
              </a14:hiddenFill>
            </a:ext>
          </a:extLst>
        </p:spPr>
      </p:cxnSp>
      <p:sp>
        <p:nvSpPr>
          <p:cNvPr id="13" name="Line 26"/>
          <p:cNvSpPr>
            <a:spLocks noChangeShapeType="1"/>
          </p:cNvSpPr>
          <p:nvPr/>
        </p:nvSpPr>
        <p:spPr bwMode="auto">
          <a:xfrm>
            <a:off x="323528" y="2420888"/>
            <a:ext cx="7993063" cy="0"/>
          </a:xfrm>
          <a:prstGeom prst="line">
            <a:avLst/>
          </a:prstGeom>
          <a:noFill/>
          <a:ln w="19050">
            <a:solidFill>
              <a:schemeClr val="tx1"/>
            </a:solidFill>
            <a:prstDash val="dashDot"/>
            <a:round/>
            <a:headEnd/>
            <a:tailEnd/>
          </a:ln>
          <a:extLst>
            <a:ext uri="{909E8E84-426E-40DD-AFC4-6F175D3DCCD1}">
              <a14:hiddenFill xmlns:a14="http://schemas.microsoft.com/office/drawing/2010/main">
                <a:noFill/>
              </a14:hiddenFill>
            </a:ext>
          </a:extLst>
        </p:spPr>
        <p:txBody>
          <a:bodyPr/>
          <a:lstStyle/>
          <a:p>
            <a:endParaRPr lang="fr-FR"/>
          </a:p>
        </p:txBody>
      </p:sp>
      <p:sp>
        <p:nvSpPr>
          <p:cNvPr id="14" name="AutoShape 27"/>
          <p:cNvSpPr>
            <a:spLocks noChangeArrowheads="1"/>
          </p:cNvSpPr>
          <p:nvPr/>
        </p:nvSpPr>
        <p:spPr bwMode="auto">
          <a:xfrm>
            <a:off x="3086520" y="2585218"/>
            <a:ext cx="1787525" cy="449263"/>
          </a:xfrm>
          <a:prstGeom prst="flowChartAlternateProcess">
            <a:avLst/>
          </a:prstGeom>
          <a:ln>
            <a:headEnd/>
            <a:tailEnd/>
          </a:ln>
        </p:spPr>
        <p:style>
          <a:lnRef idx="0">
            <a:schemeClr val="accent5"/>
          </a:lnRef>
          <a:fillRef idx="3">
            <a:schemeClr val="accent5"/>
          </a:fillRef>
          <a:effectRef idx="3">
            <a:schemeClr val="accent5"/>
          </a:effectRef>
          <a:fontRef idx="minor">
            <a:schemeClr val="lt1"/>
          </a:fontRef>
        </p:style>
        <p:txBody>
          <a:bodyPr anchor="ctr"/>
          <a:lstStyle/>
          <a:p>
            <a:pPr algn="ctr" eaLnBrk="1" hangingPunct="1">
              <a:defRPr/>
            </a:pPr>
            <a:r>
              <a:rPr lang="fr-FR" sz="1000" dirty="0" smtClean="0">
                <a:solidFill>
                  <a:schemeClr val="bg1"/>
                </a:solidFill>
              </a:rPr>
              <a:t>Réception administrative et </a:t>
            </a:r>
            <a:r>
              <a:rPr lang="fr-FR" sz="1000" dirty="0">
                <a:solidFill>
                  <a:schemeClr val="bg1"/>
                </a:solidFill>
              </a:rPr>
              <a:t>physique</a:t>
            </a:r>
          </a:p>
        </p:txBody>
      </p:sp>
      <p:sp>
        <p:nvSpPr>
          <p:cNvPr id="15" name="Line 28"/>
          <p:cNvSpPr>
            <a:spLocks noChangeShapeType="1"/>
          </p:cNvSpPr>
          <p:nvPr/>
        </p:nvSpPr>
        <p:spPr bwMode="auto">
          <a:xfrm>
            <a:off x="250503" y="4963220"/>
            <a:ext cx="7993063" cy="0"/>
          </a:xfrm>
          <a:prstGeom prst="line">
            <a:avLst/>
          </a:prstGeom>
          <a:noFill/>
          <a:ln w="19050">
            <a:solidFill>
              <a:schemeClr val="tx1"/>
            </a:solidFill>
            <a:prstDash val="dashDot"/>
            <a:round/>
            <a:headEnd/>
            <a:tailEnd/>
          </a:ln>
          <a:extLst>
            <a:ext uri="{909E8E84-426E-40DD-AFC4-6F175D3DCCD1}">
              <a14:hiddenFill xmlns:a14="http://schemas.microsoft.com/office/drawing/2010/main">
                <a:noFill/>
              </a14:hiddenFill>
            </a:ext>
          </a:extLst>
        </p:spPr>
        <p:txBody>
          <a:bodyPr/>
          <a:lstStyle/>
          <a:p>
            <a:endParaRPr lang="fr-FR"/>
          </a:p>
        </p:txBody>
      </p:sp>
      <p:sp>
        <p:nvSpPr>
          <p:cNvPr id="16" name="Text Box 29"/>
          <p:cNvSpPr txBox="1">
            <a:spLocks noChangeArrowheads="1"/>
          </p:cNvSpPr>
          <p:nvPr/>
        </p:nvSpPr>
        <p:spPr bwMode="auto">
          <a:xfrm>
            <a:off x="2555776" y="5719465"/>
            <a:ext cx="2849014" cy="701181"/>
          </a:xfrm>
          <a:prstGeom prst="rect">
            <a:avLst/>
          </a:prstGeom>
          <a:solidFill>
            <a:srgbClr val="FFFF99"/>
          </a:solidFill>
          <a:ln w="28575" algn="ctr">
            <a:solidFill>
              <a:srgbClr val="777777"/>
            </a:solidFill>
            <a:miter lim="800000"/>
            <a:headEnd/>
            <a:tailEnd/>
          </a:ln>
        </p:spPr>
        <p:txBody>
          <a:bodyPr anchor="ctr"/>
          <a:lstStyle>
            <a:lvl1pPr>
              <a:spcBef>
                <a:spcPct val="20000"/>
              </a:spcBef>
              <a:buClr>
                <a:srgbClr val="9EBF35"/>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9EBF35"/>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9EBF35"/>
              </a:buClr>
              <a:buFont typeface="Wingdings" panose="05000000000000000000" pitchFamily="2" charset="2"/>
              <a:buChar char="n"/>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9EBF35"/>
              </a:buClr>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9EBF35"/>
              </a:buClr>
              <a:buFont typeface="Wingdings" panose="05000000000000000000" pitchFamily="2" charset="2"/>
              <a:buChar char="n"/>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9EBF35"/>
              </a:buClr>
              <a:buFont typeface="Wingdings" panose="05000000000000000000" pitchFamily="2" charset="2"/>
              <a:buChar char="n"/>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9EBF35"/>
              </a:buClr>
              <a:buFont typeface="Wingdings" panose="05000000000000000000" pitchFamily="2" charset="2"/>
              <a:buChar char="n"/>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9EBF35"/>
              </a:buClr>
              <a:buFont typeface="Wingdings" panose="05000000000000000000" pitchFamily="2" charset="2"/>
              <a:buChar char="n"/>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9EBF35"/>
              </a:buClr>
              <a:buFont typeface="Wingdings" panose="05000000000000000000" pitchFamily="2" charset="2"/>
              <a:buChar char="n"/>
              <a:defRPr sz="1200">
                <a:solidFill>
                  <a:schemeClr val="tx1"/>
                </a:solidFill>
                <a:latin typeface="Arial" panose="020B0604020202020204" pitchFamily="34" charset="0"/>
                <a:cs typeface="Arial" panose="020B0604020202020204" pitchFamily="34" charset="0"/>
              </a:defRPr>
            </a:lvl9pPr>
          </a:lstStyle>
          <a:p>
            <a:pPr marL="171450" indent="-171450" eaLnBrk="1" hangingPunct="1">
              <a:spcBef>
                <a:spcPct val="0"/>
              </a:spcBef>
              <a:buClrTx/>
              <a:buFont typeface="Arial" panose="020B0604020202020204" pitchFamily="34" charset="0"/>
              <a:buChar char="•"/>
            </a:pPr>
            <a:r>
              <a:rPr lang="fr-FR" altLang="fr-FR" sz="1000" dirty="0" smtClean="0"/>
              <a:t>Contrôle des mouvements de stock</a:t>
            </a:r>
          </a:p>
          <a:p>
            <a:pPr marL="171450" indent="-171450" eaLnBrk="1" hangingPunct="1">
              <a:spcBef>
                <a:spcPct val="0"/>
              </a:spcBef>
              <a:buClrTx/>
              <a:buFont typeface="Arial" panose="020B0604020202020204" pitchFamily="34" charset="0"/>
              <a:buChar char="•"/>
            </a:pPr>
            <a:r>
              <a:rPr lang="fr-FR" altLang="fr-FR" sz="1000" dirty="0" smtClean="0"/>
              <a:t>Mise à jour des commandes fournisseur</a:t>
            </a:r>
          </a:p>
          <a:p>
            <a:pPr marL="171450" indent="-171450">
              <a:spcBef>
                <a:spcPct val="0"/>
              </a:spcBef>
              <a:buClrTx/>
              <a:buFont typeface="Arial" panose="020B0604020202020204" pitchFamily="34" charset="0"/>
              <a:buChar char="•"/>
            </a:pPr>
            <a:r>
              <a:rPr lang="fr-FR" altLang="fr-FR" sz="1000" dirty="0" smtClean="0"/>
              <a:t>Contrôle </a:t>
            </a:r>
            <a:r>
              <a:rPr lang="fr-FR" altLang="fr-FR" sz="1000" dirty="0"/>
              <a:t>de </a:t>
            </a:r>
            <a:r>
              <a:rPr lang="fr-FR" altLang="fr-FR" sz="1000" dirty="0" smtClean="0"/>
              <a:t>facturation</a:t>
            </a:r>
            <a:endParaRPr lang="fr-FR" altLang="fr-FR" sz="1000" dirty="0"/>
          </a:p>
        </p:txBody>
      </p:sp>
      <p:sp>
        <p:nvSpPr>
          <p:cNvPr id="18" name="Text Box 31"/>
          <p:cNvSpPr txBox="1">
            <a:spLocks noChangeArrowheads="1"/>
          </p:cNvSpPr>
          <p:nvPr/>
        </p:nvSpPr>
        <p:spPr bwMode="auto">
          <a:xfrm>
            <a:off x="194941" y="5149304"/>
            <a:ext cx="101976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spcBef>
                <a:spcPct val="20000"/>
              </a:spcBef>
              <a:buClr>
                <a:srgbClr val="9EBF35"/>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9EBF35"/>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9EBF35"/>
              </a:buClr>
              <a:buFont typeface="Wingdings" panose="05000000000000000000" pitchFamily="2" charset="2"/>
              <a:buChar char="n"/>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9EBF35"/>
              </a:buClr>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9EBF35"/>
              </a:buClr>
              <a:buFont typeface="Wingdings" panose="05000000000000000000" pitchFamily="2" charset="2"/>
              <a:buChar char="n"/>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9EBF35"/>
              </a:buClr>
              <a:buFont typeface="Wingdings" panose="05000000000000000000" pitchFamily="2" charset="2"/>
              <a:buChar char="n"/>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9EBF35"/>
              </a:buClr>
              <a:buFont typeface="Wingdings" panose="05000000000000000000" pitchFamily="2" charset="2"/>
              <a:buChar char="n"/>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9EBF35"/>
              </a:buClr>
              <a:buFont typeface="Wingdings" panose="05000000000000000000" pitchFamily="2" charset="2"/>
              <a:buChar char="n"/>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9EBF35"/>
              </a:buClr>
              <a:buFont typeface="Wingdings" panose="05000000000000000000" pitchFamily="2" charset="2"/>
              <a:buChar char="n"/>
              <a:defRPr sz="12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fr-FR" altLang="fr-FR" sz="1400" dirty="0" smtClean="0"/>
              <a:t>ERP client</a:t>
            </a:r>
            <a:endParaRPr lang="fr-FR" altLang="fr-FR" sz="1400" dirty="0"/>
          </a:p>
        </p:txBody>
      </p:sp>
      <p:sp>
        <p:nvSpPr>
          <p:cNvPr id="20" name="Text Box 33"/>
          <p:cNvSpPr txBox="1">
            <a:spLocks noChangeArrowheads="1"/>
          </p:cNvSpPr>
          <p:nvPr/>
        </p:nvSpPr>
        <p:spPr bwMode="auto">
          <a:xfrm>
            <a:off x="194941" y="1913696"/>
            <a:ext cx="105984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spcBef>
                <a:spcPct val="20000"/>
              </a:spcBef>
              <a:buClr>
                <a:srgbClr val="9EBF35"/>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9EBF35"/>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9EBF35"/>
              </a:buClr>
              <a:buFont typeface="Wingdings" panose="05000000000000000000" pitchFamily="2" charset="2"/>
              <a:buChar char="n"/>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9EBF35"/>
              </a:buClr>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9EBF35"/>
              </a:buClr>
              <a:buFont typeface="Wingdings" panose="05000000000000000000" pitchFamily="2" charset="2"/>
              <a:buChar char="n"/>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9EBF35"/>
              </a:buClr>
              <a:buFont typeface="Wingdings" panose="05000000000000000000" pitchFamily="2" charset="2"/>
              <a:buChar char="n"/>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9EBF35"/>
              </a:buClr>
              <a:buFont typeface="Wingdings" panose="05000000000000000000" pitchFamily="2" charset="2"/>
              <a:buChar char="n"/>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9EBF35"/>
              </a:buClr>
              <a:buFont typeface="Wingdings" panose="05000000000000000000" pitchFamily="2" charset="2"/>
              <a:buChar char="n"/>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9EBF35"/>
              </a:buClr>
              <a:buFont typeface="Wingdings" panose="05000000000000000000" pitchFamily="2" charset="2"/>
              <a:buChar char="n"/>
              <a:defRPr sz="12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fr-FR" altLang="fr-FR" sz="1400" dirty="0" smtClean="0"/>
              <a:t>ERP Client</a:t>
            </a:r>
            <a:endParaRPr lang="fr-FR" altLang="fr-FR" sz="1400" dirty="0"/>
          </a:p>
        </p:txBody>
      </p:sp>
      <p:sp>
        <p:nvSpPr>
          <p:cNvPr id="21" name="Espace réservé du texte 2"/>
          <p:cNvSpPr>
            <a:spLocks noGrp="1"/>
          </p:cNvSpPr>
          <p:nvPr>
            <p:ph type="body" sz="quarter" idx="13"/>
          </p:nvPr>
        </p:nvSpPr>
        <p:spPr>
          <a:xfrm>
            <a:off x="683568" y="692697"/>
            <a:ext cx="6767512" cy="504056"/>
          </a:xfrm>
        </p:spPr>
        <p:txBody>
          <a:bodyPr/>
          <a:lstStyle/>
          <a:p>
            <a:r>
              <a:rPr lang="fr-FR" sz="2000" dirty="0" smtClean="0">
                <a:solidFill>
                  <a:sysClr val="windowText" lastClr="000000"/>
                </a:solidFill>
              </a:rPr>
              <a:t>Processus détaillé</a:t>
            </a:r>
            <a:endParaRPr lang="fr-FR" sz="2000" dirty="0">
              <a:solidFill>
                <a:sysClr val="windowText" lastClr="000000"/>
              </a:solidFill>
            </a:endParaRPr>
          </a:p>
        </p:txBody>
      </p:sp>
      <p:sp>
        <p:nvSpPr>
          <p:cNvPr id="22" name="Rectangle 4"/>
          <p:cNvSpPr>
            <a:spLocks noChangeArrowheads="1"/>
          </p:cNvSpPr>
          <p:nvPr/>
        </p:nvSpPr>
        <p:spPr bwMode="auto">
          <a:xfrm>
            <a:off x="179512" y="126422"/>
            <a:ext cx="3609553" cy="530868"/>
          </a:xfrm>
          <a:prstGeom prst="roundRect">
            <a:avLst/>
          </a:prstGeom>
          <a:solidFill>
            <a:schemeClr val="accent5">
              <a:lumMod val="40000"/>
              <a:lumOff val="60000"/>
            </a:schemeClr>
          </a:solidFill>
          <a:ln>
            <a:noFill/>
          </a:ln>
          <a:effectLst/>
        </p:spPr>
        <p:txBody>
          <a:bodyPr wrap="none" anchor="ctr"/>
          <a:lstStyle/>
          <a:p>
            <a:pPr marL="257175" indent="-257175">
              <a:spcBef>
                <a:spcPct val="0"/>
              </a:spcBef>
            </a:pPr>
            <a:r>
              <a:rPr lang="fr-FR" altLang="fr-FR" dirty="0" smtClean="0">
                <a:solidFill>
                  <a:srgbClr val="777777"/>
                </a:solidFill>
                <a:latin typeface="Arial" panose="020B0604020202020204" pitchFamily="34" charset="0"/>
                <a:cs typeface="Arial" panose="020B0604020202020204" pitchFamily="34" charset="0"/>
              </a:rPr>
              <a:t>Illustration</a:t>
            </a:r>
            <a:endParaRPr lang="fr-FR" altLang="fr-FR" dirty="0">
              <a:solidFill>
                <a:srgbClr val="777777"/>
              </a:solidFill>
              <a:latin typeface="Arial" panose="020B0604020202020204" pitchFamily="34" charset="0"/>
              <a:cs typeface="Arial" panose="020B0604020202020204" pitchFamily="34" charset="0"/>
            </a:endParaRPr>
          </a:p>
        </p:txBody>
      </p:sp>
      <p:sp>
        <p:nvSpPr>
          <p:cNvPr id="23" name="Chevron 22"/>
          <p:cNvSpPr/>
          <p:nvPr/>
        </p:nvSpPr>
        <p:spPr>
          <a:xfrm>
            <a:off x="323528" y="1126042"/>
            <a:ext cx="2893662" cy="36504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solidFill>
                  <a:schemeClr val="bg1"/>
                </a:solidFill>
              </a:rPr>
              <a:t>Gestion des réceptions</a:t>
            </a:r>
            <a:endParaRPr lang="fr-FR" b="1" dirty="0">
              <a:solidFill>
                <a:schemeClr val="bg1"/>
              </a:solidFill>
            </a:endParaRPr>
          </a:p>
        </p:txBody>
      </p:sp>
      <p:sp>
        <p:nvSpPr>
          <p:cNvPr id="24" name="Chevron 23"/>
          <p:cNvSpPr/>
          <p:nvPr/>
        </p:nvSpPr>
        <p:spPr>
          <a:xfrm>
            <a:off x="3146705" y="1118973"/>
            <a:ext cx="2546117" cy="36504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solidFill>
                  <a:schemeClr val="tx2"/>
                </a:solidFill>
              </a:rPr>
              <a:t>Gestion des stocks</a:t>
            </a:r>
            <a:endParaRPr lang="fr-FR" b="1" dirty="0">
              <a:solidFill>
                <a:schemeClr val="tx2"/>
              </a:solidFill>
            </a:endParaRPr>
          </a:p>
        </p:txBody>
      </p:sp>
      <p:sp>
        <p:nvSpPr>
          <p:cNvPr id="25" name="Chevron 24"/>
          <p:cNvSpPr/>
          <p:nvPr/>
        </p:nvSpPr>
        <p:spPr>
          <a:xfrm>
            <a:off x="5619291" y="1111904"/>
            <a:ext cx="2896708" cy="36504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solidFill>
                  <a:schemeClr val="tx2"/>
                </a:solidFill>
              </a:rPr>
              <a:t>Gestion des expéditions</a:t>
            </a:r>
            <a:endParaRPr lang="fr-FR" b="1" dirty="0">
              <a:solidFill>
                <a:schemeClr val="tx2"/>
              </a:solidFill>
            </a:endParaRPr>
          </a:p>
        </p:txBody>
      </p:sp>
      <p:sp>
        <p:nvSpPr>
          <p:cNvPr id="28" name="Text Box 10"/>
          <p:cNvSpPr txBox="1">
            <a:spLocks noChangeArrowheads="1"/>
          </p:cNvSpPr>
          <p:nvPr/>
        </p:nvSpPr>
        <p:spPr bwMode="auto">
          <a:xfrm>
            <a:off x="3073821" y="3212976"/>
            <a:ext cx="1800225" cy="425450"/>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anchor="ctr"/>
          <a:lstStyle/>
          <a:p>
            <a:pPr algn="ctr" eaLnBrk="1" hangingPunct="1">
              <a:defRPr/>
            </a:pPr>
            <a:r>
              <a:rPr lang="fr-FR" sz="1000" dirty="0" smtClean="0">
                <a:solidFill>
                  <a:schemeClr val="tx1"/>
                </a:solidFill>
              </a:rPr>
              <a:t>Déchargement / mise à quai</a:t>
            </a:r>
            <a:endParaRPr lang="fr-FR" sz="1000" dirty="0">
              <a:solidFill>
                <a:schemeClr val="tx1"/>
              </a:solidFill>
            </a:endParaRPr>
          </a:p>
        </p:txBody>
      </p:sp>
      <p:cxnSp>
        <p:nvCxnSpPr>
          <p:cNvPr id="33" name="AutoShape 15"/>
          <p:cNvCxnSpPr>
            <a:cxnSpLocks noChangeShapeType="1"/>
            <a:stCxn id="43" idx="2"/>
            <a:endCxn id="8" idx="0"/>
          </p:cNvCxnSpPr>
          <p:nvPr/>
        </p:nvCxnSpPr>
        <p:spPr bwMode="auto">
          <a:xfrm flipH="1">
            <a:off x="3974440" y="4747196"/>
            <a:ext cx="5843" cy="378990"/>
          </a:xfrm>
          <a:prstGeom prst="straightConnector1">
            <a:avLst/>
          </a:prstGeom>
          <a:noFill/>
          <a:ln w="28575">
            <a:solidFill>
              <a:srgbClr val="777777"/>
            </a:solidFill>
            <a:round/>
            <a:headEnd/>
            <a:tailEnd type="triangle" w="med" len="med"/>
          </a:ln>
          <a:extLst>
            <a:ext uri="{909E8E84-426E-40DD-AFC4-6F175D3DCCD1}">
              <a14:hiddenFill xmlns:a14="http://schemas.microsoft.com/office/drawing/2010/main">
                <a:noFill/>
              </a14:hiddenFill>
            </a:ext>
          </a:extLst>
        </p:spPr>
      </p:cxnSp>
      <p:sp>
        <p:nvSpPr>
          <p:cNvPr id="43" name="Text Box 8"/>
          <p:cNvSpPr txBox="1">
            <a:spLocks noChangeArrowheads="1"/>
          </p:cNvSpPr>
          <p:nvPr/>
        </p:nvSpPr>
        <p:spPr bwMode="auto">
          <a:xfrm>
            <a:off x="3080170" y="4351908"/>
            <a:ext cx="1800225" cy="395288"/>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anchor="ctr"/>
          <a:lstStyle/>
          <a:p>
            <a:pPr algn="ctr" eaLnBrk="1" hangingPunct="1">
              <a:defRPr/>
            </a:pPr>
            <a:r>
              <a:rPr lang="fr-FR" sz="1000" dirty="0" smtClean="0">
                <a:solidFill>
                  <a:schemeClr val="tx1"/>
                </a:solidFill>
              </a:rPr>
              <a:t>Gestion non-conformité / litiges/manquants</a:t>
            </a:r>
            <a:endParaRPr lang="fr-FR" sz="1000" dirty="0">
              <a:solidFill>
                <a:schemeClr val="tx1"/>
              </a:solidFill>
            </a:endParaRPr>
          </a:p>
        </p:txBody>
      </p:sp>
      <p:pic>
        <p:nvPicPr>
          <p:cNvPr id="49" name="Picture 2" descr="http://www.faq-logistique.com/Hardis-LogoReflexWMS_2011_gran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394" y="2547891"/>
            <a:ext cx="1306254" cy="343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8375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4F81D135-329C-4302-B372-ECB4C1DD15C4}" type="slidenum">
              <a:rPr lang="fr-FR" smtClean="0"/>
              <a:t>29</a:t>
            </a:fld>
            <a:endParaRPr lang="fr-FR"/>
          </a:p>
        </p:txBody>
      </p:sp>
      <p:sp>
        <p:nvSpPr>
          <p:cNvPr id="5" name="Rectangle 4"/>
          <p:cNvSpPr>
            <a:spLocks noChangeArrowheads="1"/>
          </p:cNvSpPr>
          <p:nvPr/>
        </p:nvSpPr>
        <p:spPr bwMode="auto">
          <a:xfrm>
            <a:off x="179512" y="126422"/>
            <a:ext cx="3609553" cy="530868"/>
          </a:xfrm>
          <a:prstGeom prst="roundRect">
            <a:avLst/>
          </a:prstGeom>
          <a:solidFill>
            <a:schemeClr val="accent5">
              <a:lumMod val="40000"/>
              <a:lumOff val="60000"/>
            </a:schemeClr>
          </a:solidFill>
          <a:ln>
            <a:noFill/>
          </a:ln>
          <a:effectLst/>
        </p:spPr>
        <p:txBody>
          <a:bodyPr wrap="none" anchor="ctr"/>
          <a:lstStyle/>
          <a:p>
            <a:pPr marL="257175" indent="-257175">
              <a:spcBef>
                <a:spcPct val="0"/>
              </a:spcBef>
            </a:pPr>
            <a:r>
              <a:rPr lang="fr-FR" altLang="fr-FR" dirty="0" smtClean="0">
                <a:solidFill>
                  <a:srgbClr val="777777"/>
                </a:solidFill>
                <a:latin typeface="Arial" panose="020B0604020202020204" pitchFamily="34" charset="0"/>
                <a:cs typeface="Arial" panose="020B0604020202020204" pitchFamily="34" charset="0"/>
              </a:rPr>
              <a:t>Réception</a:t>
            </a:r>
            <a:endParaRPr lang="fr-FR" altLang="fr-FR" dirty="0">
              <a:solidFill>
                <a:srgbClr val="777777"/>
              </a:solidFill>
              <a:latin typeface="Arial" panose="020B0604020202020204" pitchFamily="34" charset="0"/>
              <a:cs typeface="Arial" panose="020B0604020202020204" pitchFamily="34" charset="0"/>
            </a:endParaRPr>
          </a:p>
        </p:txBody>
      </p:sp>
      <p:pic>
        <p:nvPicPr>
          <p:cNvPr id="6" name="Image 2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132856"/>
            <a:ext cx="2160240" cy="145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ZoneTexte 6"/>
          <p:cNvSpPr txBox="1"/>
          <p:nvPr/>
        </p:nvSpPr>
        <p:spPr>
          <a:xfrm>
            <a:off x="206683" y="3549834"/>
            <a:ext cx="2808312" cy="646331"/>
          </a:xfrm>
          <a:prstGeom prst="rect">
            <a:avLst/>
          </a:prstGeom>
          <a:noFill/>
        </p:spPr>
        <p:txBody>
          <a:bodyPr wrap="square" rtlCol="0">
            <a:spAutoFit/>
          </a:bodyPr>
          <a:lstStyle/>
          <a:p>
            <a:r>
              <a:rPr lang="fr-FR" dirty="0" smtClean="0">
                <a:solidFill>
                  <a:srgbClr val="00B050"/>
                </a:solidFill>
              </a:rPr>
              <a:t>Gestion occupation des quais (prise de rendez-vous)</a:t>
            </a:r>
            <a:endParaRPr lang="fr-FR" dirty="0">
              <a:solidFill>
                <a:srgbClr val="00B050"/>
              </a:solidFill>
            </a:endParaRPr>
          </a:p>
        </p:txBody>
      </p:sp>
      <p:pic>
        <p:nvPicPr>
          <p:cNvPr id="8" name="Picture 8" descr="Décharge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2119762"/>
            <a:ext cx="1080120" cy="1412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ZoneTexte 8"/>
          <p:cNvSpPr txBox="1"/>
          <p:nvPr/>
        </p:nvSpPr>
        <p:spPr>
          <a:xfrm>
            <a:off x="3225354" y="3596886"/>
            <a:ext cx="1778694" cy="923330"/>
          </a:xfrm>
          <a:prstGeom prst="rect">
            <a:avLst/>
          </a:prstGeom>
          <a:noFill/>
        </p:spPr>
        <p:txBody>
          <a:bodyPr wrap="square" rtlCol="0">
            <a:spAutoFit/>
          </a:bodyPr>
          <a:lstStyle/>
          <a:p>
            <a:r>
              <a:rPr lang="fr-FR" dirty="0" smtClean="0">
                <a:solidFill>
                  <a:schemeClr val="accent4">
                    <a:lumMod val="75000"/>
                  </a:schemeClr>
                </a:solidFill>
              </a:rPr>
              <a:t>Déchargement et traitement documentaire</a:t>
            </a:r>
            <a:endParaRPr lang="fr-FR" dirty="0">
              <a:solidFill>
                <a:schemeClr val="accent4">
                  <a:lumMod val="75000"/>
                </a:schemeClr>
              </a:solidFill>
            </a:endParaRPr>
          </a:p>
        </p:txBody>
      </p:sp>
      <p:pic>
        <p:nvPicPr>
          <p:cNvPr id="10" name="Picture 4" descr="Controle-+-Etique-Palette-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6168" y="1963777"/>
            <a:ext cx="1574691" cy="1790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ZoneTexte 10"/>
          <p:cNvSpPr txBox="1"/>
          <p:nvPr/>
        </p:nvSpPr>
        <p:spPr>
          <a:xfrm>
            <a:off x="5148064" y="3872999"/>
            <a:ext cx="1944216" cy="1200329"/>
          </a:xfrm>
          <a:prstGeom prst="rect">
            <a:avLst/>
          </a:prstGeom>
          <a:noFill/>
        </p:spPr>
        <p:txBody>
          <a:bodyPr wrap="square" rtlCol="0">
            <a:spAutoFit/>
          </a:bodyPr>
          <a:lstStyle/>
          <a:p>
            <a:r>
              <a:rPr lang="fr-FR" dirty="0" smtClean="0">
                <a:solidFill>
                  <a:schemeClr val="accent6">
                    <a:lumMod val="75000"/>
                  </a:schemeClr>
                </a:solidFill>
              </a:rPr>
              <a:t>Pour chaque </a:t>
            </a:r>
            <a:r>
              <a:rPr lang="fr-FR" u="sng" dirty="0" smtClean="0">
                <a:solidFill>
                  <a:schemeClr val="accent6">
                    <a:lumMod val="75000"/>
                  </a:schemeClr>
                </a:solidFill>
              </a:rPr>
              <a:t>palette </a:t>
            </a:r>
            <a:r>
              <a:rPr lang="fr-FR" dirty="0" smtClean="0">
                <a:solidFill>
                  <a:schemeClr val="accent6">
                    <a:lumMod val="75000"/>
                  </a:schemeClr>
                </a:solidFill>
              </a:rPr>
              <a:t>on indique article/quantité et colle une étiquette</a:t>
            </a:r>
            <a:endParaRPr lang="fr-FR" u="sng" dirty="0">
              <a:solidFill>
                <a:schemeClr val="accent6">
                  <a:lumMod val="75000"/>
                </a:schemeClr>
              </a:solidFill>
            </a:endParaRPr>
          </a:p>
        </p:txBody>
      </p:sp>
      <p:grpSp>
        <p:nvGrpSpPr>
          <p:cNvPr id="12" name="Group 406"/>
          <p:cNvGrpSpPr>
            <a:grpSpLocks/>
          </p:cNvGrpSpPr>
          <p:nvPr/>
        </p:nvGrpSpPr>
        <p:grpSpPr bwMode="auto">
          <a:xfrm>
            <a:off x="7335238" y="2507240"/>
            <a:ext cx="1219200" cy="762000"/>
            <a:chOff x="2494" y="3207"/>
            <a:chExt cx="622" cy="485"/>
          </a:xfrm>
        </p:grpSpPr>
        <p:sp>
          <p:nvSpPr>
            <p:cNvPr id="13" name="Freeform 407"/>
            <p:cNvSpPr>
              <a:spLocks/>
            </p:cNvSpPr>
            <p:nvPr/>
          </p:nvSpPr>
          <p:spPr bwMode="auto">
            <a:xfrm>
              <a:off x="2494" y="3482"/>
              <a:ext cx="180" cy="151"/>
            </a:xfrm>
            <a:custGeom>
              <a:avLst/>
              <a:gdLst>
                <a:gd name="T0" fmla="*/ 0 w 719"/>
                <a:gd name="T1" fmla="*/ 0 h 604"/>
                <a:gd name="T2" fmla="*/ 0 w 719"/>
                <a:gd name="T3" fmla="*/ 0 h 604"/>
                <a:gd name="T4" fmla="*/ 0 w 719"/>
                <a:gd name="T5" fmla="*/ 0 h 604"/>
                <a:gd name="T6" fmla="*/ 0 w 719"/>
                <a:gd name="T7" fmla="*/ 0 h 604"/>
                <a:gd name="T8" fmla="*/ 0 w 719"/>
                <a:gd name="T9" fmla="*/ 0 h 604"/>
                <a:gd name="T10" fmla="*/ 0 w 719"/>
                <a:gd name="T11" fmla="*/ 0 h 604"/>
                <a:gd name="T12" fmla="*/ 0 w 719"/>
                <a:gd name="T13" fmla="*/ 0 h 604"/>
                <a:gd name="T14" fmla="*/ 0 w 719"/>
                <a:gd name="T15" fmla="*/ 0 h 604"/>
                <a:gd name="T16" fmla="*/ 0 w 719"/>
                <a:gd name="T17" fmla="*/ 0 h 604"/>
                <a:gd name="T18" fmla="*/ 0 w 719"/>
                <a:gd name="T19" fmla="*/ 0 h 604"/>
                <a:gd name="T20" fmla="*/ 0 w 719"/>
                <a:gd name="T21" fmla="*/ 0 h 604"/>
                <a:gd name="T22" fmla="*/ 0 w 719"/>
                <a:gd name="T23" fmla="*/ 0 h 604"/>
                <a:gd name="T24" fmla="*/ 0 w 719"/>
                <a:gd name="T25" fmla="*/ 0 h 604"/>
                <a:gd name="T26" fmla="*/ 0 w 719"/>
                <a:gd name="T27" fmla="*/ 0 h 604"/>
                <a:gd name="T28" fmla="*/ 0 w 719"/>
                <a:gd name="T29" fmla="*/ 0 h 604"/>
                <a:gd name="T30" fmla="*/ 0 w 719"/>
                <a:gd name="T31" fmla="*/ 0 h 604"/>
                <a:gd name="T32" fmla="*/ 0 w 719"/>
                <a:gd name="T33" fmla="*/ 0 h 604"/>
                <a:gd name="T34" fmla="*/ 0 w 719"/>
                <a:gd name="T35" fmla="*/ 0 h 604"/>
                <a:gd name="T36" fmla="*/ 0 w 719"/>
                <a:gd name="T37" fmla="*/ 0 h 604"/>
                <a:gd name="T38" fmla="*/ 0 w 719"/>
                <a:gd name="T39" fmla="*/ 0 h 604"/>
                <a:gd name="T40" fmla="*/ 0 w 719"/>
                <a:gd name="T41" fmla="*/ 0 h 604"/>
                <a:gd name="T42" fmla="*/ 0 w 719"/>
                <a:gd name="T43" fmla="*/ 0 h 604"/>
                <a:gd name="T44" fmla="*/ 0 w 719"/>
                <a:gd name="T45" fmla="*/ 0 h 604"/>
                <a:gd name="T46" fmla="*/ 0 w 719"/>
                <a:gd name="T47" fmla="*/ 0 h 604"/>
                <a:gd name="T48" fmla="*/ 0 w 719"/>
                <a:gd name="T49" fmla="*/ 0 h 604"/>
                <a:gd name="T50" fmla="*/ 0 w 719"/>
                <a:gd name="T51" fmla="*/ 0 h 604"/>
                <a:gd name="T52" fmla="*/ 0 w 719"/>
                <a:gd name="T53" fmla="*/ 0 h 604"/>
                <a:gd name="T54" fmla="*/ 0 w 719"/>
                <a:gd name="T55" fmla="*/ 0 h 604"/>
                <a:gd name="T56" fmla="*/ 0 w 719"/>
                <a:gd name="T57" fmla="*/ 0 h 604"/>
                <a:gd name="T58" fmla="*/ 0 w 719"/>
                <a:gd name="T59" fmla="*/ 0 h 604"/>
                <a:gd name="T60" fmla="*/ 0 w 719"/>
                <a:gd name="T61" fmla="*/ 0 h 604"/>
                <a:gd name="T62" fmla="*/ 0 w 719"/>
                <a:gd name="T63" fmla="*/ 0 h 604"/>
                <a:gd name="T64" fmla="*/ 0 w 719"/>
                <a:gd name="T65" fmla="*/ 0 h 6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19" h="604">
                  <a:moveTo>
                    <a:pt x="161" y="19"/>
                  </a:moveTo>
                  <a:lnTo>
                    <a:pt x="157" y="0"/>
                  </a:lnTo>
                  <a:lnTo>
                    <a:pt x="155" y="1"/>
                  </a:lnTo>
                  <a:lnTo>
                    <a:pt x="150" y="5"/>
                  </a:lnTo>
                  <a:lnTo>
                    <a:pt x="142" y="12"/>
                  </a:lnTo>
                  <a:lnTo>
                    <a:pt x="133" y="19"/>
                  </a:lnTo>
                  <a:lnTo>
                    <a:pt x="121" y="31"/>
                  </a:lnTo>
                  <a:lnTo>
                    <a:pt x="108" y="43"/>
                  </a:lnTo>
                  <a:lnTo>
                    <a:pt x="95" y="58"/>
                  </a:lnTo>
                  <a:lnTo>
                    <a:pt x="80" y="75"/>
                  </a:lnTo>
                  <a:lnTo>
                    <a:pt x="66" y="92"/>
                  </a:lnTo>
                  <a:lnTo>
                    <a:pt x="51" y="112"/>
                  </a:lnTo>
                  <a:lnTo>
                    <a:pt x="38" y="132"/>
                  </a:lnTo>
                  <a:lnTo>
                    <a:pt x="26" y="154"/>
                  </a:lnTo>
                  <a:lnTo>
                    <a:pt x="16" y="176"/>
                  </a:lnTo>
                  <a:lnTo>
                    <a:pt x="8" y="200"/>
                  </a:lnTo>
                  <a:lnTo>
                    <a:pt x="3" y="224"/>
                  </a:lnTo>
                  <a:lnTo>
                    <a:pt x="0" y="249"/>
                  </a:lnTo>
                  <a:lnTo>
                    <a:pt x="0" y="274"/>
                  </a:lnTo>
                  <a:lnTo>
                    <a:pt x="5" y="300"/>
                  </a:lnTo>
                  <a:lnTo>
                    <a:pt x="14" y="325"/>
                  </a:lnTo>
                  <a:lnTo>
                    <a:pt x="28" y="352"/>
                  </a:lnTo>
                  <a:lnTo>
                    <a:pt x="46" y="377"/>
                  </a:lnTo>
                  <a:lnTo>
                    <a:pt x="71" y="402"/>
                  </a:lnTo>
                  <a:lnTo>
                    <a:pt x="101" y="426"/>
                  </a:lnTo>
                  <a:lnTo>
                    <a:pt x="138" y="451"/>
                  </a:lnTo>
                  <a:lnTo>
                    <a:pt x="182" y="473"/>
                  </a:lnTo>
                  <a:lnTo>
                    <a:pt x="233" y="496"/>
                  </a:lnTo>
                  <a:lnTo>
                    <a:pt x="292" y="518"/>
                  </a:lnTo>
                  <a:lnTo>
                    <a:pt x="359" y="538"/>
                  </a:lnTo>
                  <a:lnTo>
                    <a:pt x="436" y="556"/>
                  </a:lnTo>
                  <a:lnTo>
                    <a:pt x="520" y="573"/>
                  </a:lnTo>
                  <a:lnTo>
                    <a:pt x="615" y="589"/>
                  </a:lnTo>
                  <a:lnTo>
                    <a:pt x="719" y="604"/>
                  </a:lnTo>
                  <a:lnTo>
                    <a:pt x="719" y="583"/>
                  </a:lnTo>
                  <a:lnTo>
                    <a:pt x="716" y="583"/>
                  </a:lnTo>
                  <a:lnTo>
                    <a:pt x="707" y="581"/>
                  </a:lnTo>
                  <a:lnTo>
                    <a:pt x="692" y="580"/>
                  </a:lnTo>
                  <a:lnTo>
                    <a:pt x="674" y="577"/>
                  </a:lnTo>
                  <a:lnTo>
                    <a:pt x="650" y="573"/>
                  </a:lnTo>
                  <a:lnTo>
                    <a:pt x="622" y="569"/>
                  </a:lnTo>
                  <a:lnTo>
                    <a:pt x="592" y="564"/>
                  </a:lnTo>
                  <a:lnTo>
                    <a:pt x="559" y="558"/>
                  </a:lnTo>
                  <a:lnTo>
                    <a:pt x="524" y="550"/>
                  </a:lnTo>
                  <a:lnTo>
                    <a:pt x="486" y="542"/>
                  </a:lnTo>
                  <a:lnTo>
                    <a:pt x="446" y="532"/>
                  </a:lnTo>
                  <a:lnTo>
                    <a:pt x="407" y="522"/>
                  </a:lnTo>
                  <a:lnTo>
                    <a:pt x="366" y="511"/>
                  </a:lnTo>
                  <a:lnTo>
                    <a:pt x="325" y="498"/>
                  </a:lnTo>
                  <a:lnTo>
                    <a:pt x="286" y="484"/>
                  </a:lnTo>
                  <a:lnTo>
                    <a:pt x="246" y="469"/>
                  </a:lnTo>
                  <a:lnTo>
                    <a:pt x="209" y="452"/>
                  </a:lnTo>
                  <a:lnTo>
                    <a:pt x="174" y="434"/>
                  </a:lnTo>
                  <a:lnTo>
                    <a:pt x="141" y="415"/>
                  </a:lnTo>
                  <a:lnTo>
                    <a:pt x="111" y="394"/>
                  </a:lnTo>
                  <a:lnTo>
                    <a:pt x="84" y="372"/>
                  </a:lnTo>
                  <a:lnTo>
                    <a:pt x="62" y="348"/>
                  </a:lnTo>
                  <a:lnTo>
                    <a:pt x="43" y="323"/>
                  </a:lnTo>
                  <a:lnTo>
                    <a:pt x="30" y="296"/>
                  </a:lnTo>
                  <a:lnTo>
                    <a:pt x="22" y="267"/>
                  </a:lnTo>
                  <a:lnTo>
                    <a:pt x="21" y="237"/>
                  </a:lnTo>
                  <a:lnTo>
                    <a:pt x="25" y="205"/>
                  </a:lnTo>
                  <a:lnTo>
                    <a:pt x="37" y="172"/>
                  </a:lnTo>
                  <a:lnTo>
                    <a:pt x="55" y="137"/>
                  </a:lnTo>
                  <a:lnTo>
                    <a:pt x="82" y="100"/>
                  </a:lnTo>
                  <a:lnTo>
                    <a:pt x="117" y="60"/>
                  </a:lnTo>
                  <a:lnTo>
                    <a:pt x="161"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4" name="Freeform 408"/>
            <p:cNvSpPr>
              <a:spLocks/>
            </p:cNvSpPr>
            <p:nvPr/>
          </p:nvSpPr>
          <p:spPr bwMode="auto">
            <a:xfrm>
              <a:off x="2646" y="3611"/>
              <a:ext cx="412" cy="81"/>
            </a:xfrm>
            <a:custGeom>
              <a:avLst/>
              <a:gdLst>
                <a:gd name="T0" fmla="*/ 0 w 1647"/>
                <a:gd name="T1" fmla="*/ 0 h 325"/>
                <a:gd name="T2" fmla="*/ 0 w 1647"/>
                <a:gd name="T3" fmla="*/ 0 h 325"/>
                <a:gd name="T4" fmla="*/ 0 w 1647"/>
                <a:gd name="T5" fmla="*/ 0 h 325"/>
                <a:gd name="T6" fmla="*/ 0 w 1647"/>
                <a:gd name="T7" fmla="*/ 0 h 325"/>
                <a:gd name="T8" fmla="*/ 0 w 1647"/>
                <a:gd name="T9" fmla="*/ 0 h 325"/>
                <a:gd name="T10" fmla="*/ 0 w 1647"/>
                <a:gd name="T11" fmla="*/ 0 h 325"/>
                <a:gd name="T12" fmla="*/ 0 w 1647"/>
                <a:gd name="T13" fmla="*/ 0 h 3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47" h="325">
                  <a:moveTo>
                    <a:pt x="0" y="19"/>
                  </a:moveTo>
                  <a:lnTo>
                    <a:pt x="1271" y="0"/>
                  </a:lnTo>
                  <a:lnTo>
                    <a:pt x="1647" y="210"/>
                  </a:lnTo>
                  <a:lnTo>
                    <a:pt x="1647" y="248"/>
                  </a:lnTo>
                  <a:lnTo>
                    <a:pt x="247" y="325"/>
                  </a:lnTo>
                  <a:lnTo>
                    <a:pt x="0" y="140"/>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5" name="Freeform 409"/>
            <p:cNvSpPr>
              <a:spLocks/>
            </p:cNvSpPr>
            <p:nvPr/>
          </p:nvSpPr>
          <p:spPr bwMode="auto">
            <a:xfrm>
              <a:off x="2655" y="3614"/>
              <a:ext cx="398" cy="70"/>
            </a:xfrm>
            <a:custGeom>
              <a:avLst/>
              <a:gdLst>
                <a:gd name="T0" fmla="*/ 0 w 1594"/>
                <a:gd name="T1" fmla="*/ 0 h 280"/>
                <a:gd name="T2" fmla="*/ 0 w 1594"/>
                <a:gd name="T3" fmla="*/ 0 h 280"/>
                <a:gd name="T4" fmla="*/ 0 w 1594"/>
                <a:gd name="T5" fmla="*/ 0 h 280"/>
                <a:gd name="T6" fmla="*/ 0 w 1594"/>
                <a:gd name="T7" fmla="*/ 0 h 280"/>
                <a:gd name="T8" fmla="*/ 0 w 1594"/>
                <a:gd name="T9" fmla="*/ 0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94" h="280">
                  <a:moveTo>
                    <a:pt x="228" y="280"/>
                  </a:moveTo>
                  <a:lnTo>
                    <a:pt x="1594" y="203"/>
                  </a:lnTo>
                  <a:lnTo>
                    <a:pt x="1231" y="0"/>
                  </a:lnTo>
                  <a:lnTo>
                    <a:pt x="0" y="20"/>
                  </a:lnTo>
                  <a:lnTo>
                    <a:pt x="228" y="28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6" name="Freeform 410"/>
            <p:cNvSpPr>
              <a:spLocks/>
            </p:cNvSpPr>
            <p:nvPr/>
          </p:nvSpPr>
          <p:spPr bwMode="auto">
            <a:xfrm>
              <a:off x="2533" y="3207"/>
              <a:ext cx="459" cy="393"/>
            </a:xfrm>
            <a:custGeom>
              <a:avLst/>
              <a:gdLst>
                <a:gd name="T0" fmla="*/ 0 w 1838"/>
                <a:gd name="T1" fmla="*/ 0 h 1569"/>
                <a:gd name="T2" fmla="*/ 0 w 1838"/>
                <a:gd name="T3" fmla="*/ 0 h 1569"/>
                <a:gd name="T4" fmla="*/ 0 w 1838"/>
                <a:gd name="T5" fmla="*/ 0 h 1569"/>
                <a:gd name="T6" fmla="*/ 0 w 1838"/>
                <a:gd name="T7" fmla="*/ 0 h 1569"/>
                <a:gd name="T8" fmla="*/ 0 w 1838"/>
                <a:gd name="T9" fmla="*/ 0 h 1569"/>
                <a:gd name="T10" fmla="*/ 0 w 1838"/>
                <a:gd name="T11" fmla="*/ 0 h 1569"/>
                <a:gd name="T12" fmla="*/ 0 w 1838"/>
                <a:gd name="T13" fmla="*/ 0 h 1569"/>
                <a:gd name="T14" fmla="*/ 0 w 1838"/>
                <a:gd name="T15" fmla="*/ 0 h 1569"/>
                <a:gd name="T16" fmla="*/ 0 w 1838"/>
                <a:gd name="T17" fmla="*/ 0 h 1569"/>
                <a:gd name="T18" fmla="*/ 0 w 1838"/>
                <a:gd name="T19" fmla="*/ 0 h 1569"/>
                <a:gd name="T20" fmla="*/ 0 w 1838"/>
                <a:gd name="T21" fmla="*/ 0 h 1569"/>
                <a:gd name="T22" fmla="*/ 0 w 1838"/>
                <a:gd name="T23" fmla="*/ 0 h 1569"/>
                <a:gd name="T24" fmla="*/ 0 w 1838"/>
                <a:gd name="T25" fmla="*/ 0 h 1569"/>
                <a:gd name="T26" fmla="*/ 0 w 1838"/>
                <a:gd name="T27" fmla="*/ 0 h 1569"/>
                <a:gd name="T28" fmla="*/ 0 w 1838"/>
                <a:gd name="T29" fmla="*/ 0 h 1569"/>
                <a:gd name="T30" fmla="*/ 0 w 1838"/>
                <a:gd name="T31" fmla="*/ 0 h 156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838" h="1569">
                  <a:moveTo>
                    <a:pt x="615" y="0"/>
                  </a:moveTo>
                  <a:lnTo>
                    <a:pt x="1832" y="0"/>
                  </a:lnTo>
                  <a:lnTo>
                    <a:pt x="1838" y="1104"/>
                  </a:lnTo>
                  <a:lnTo>
                    <a:pt x="1705" y="1104"/>
                  </a:lnTo>
                  <a:lnTo>
                    <a:pt x="1705" y="1342"/>
                  </a:lnTo>
                  <a:lnTo>
                    <a:pt x="1627" y="1342"/>
                  </a:lnTo>
                  <a:lnTo>
                    <a:pt x="1627" y="1569"/>
                  </a:lnTo>
                  <a:lnTo>
                    <a:pt x="537" y="1569"/>
                  </a:lnTo>
                  <a:lnTo>
                    <a:pt x="0" y="1226"/>
                  </a:lnTo>
                  <a:lnTo>
                    <a:pt x="2" y="930"/>
                  </a:lnTo>
                  <a:lnTo>
                    <a:pt x="190" y="928"/>
                  </a:lnTo>
                  <a:lnTo>
                    <a:pt x="59" y="827"/>
                  </a:lnTo>
                  <a:lnTo>
                    <a:pt x="58" y="402"/>
                  </a:lnTo>
                  <a:lnTo>
                    <a:pt x="321" y="228"/>
                  </a:lnTo>
                  <a:lnTo>
                    <a:pt x="364" y="128"/>
                  </a:lnTo>
                  <a:lnTo>
                    <a:pt x="6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7" name="Freeform 411"/>
            <p:cNvSpPr>
              <a:spLocks/>
            </p:cNvSpPr>
            <p:nvPr/>
          </p:nvSpPr>
          <p:spPr bwMode="auto">
            <a:xfrm>
              <a:off x="2752" y="3255"/>
              <a:ext cx="190" cy="181"/>
            </a:xfrm>
            <a:custGeom>
              <a:avLst/>
              <a:gdLst>
                <a:gd name="T0" fmla="*/ 0 w 764"/>
                <a:gd name="T1" fmla="*/ 0 h 724"/>
                <a:gd name="T2" fmla="*/ 0 w 764"/>
                <a:gd name="T3" fmla="*/ 0 h 724"/>
                <a:gd name="T4" fmla="*/ 0 w 764"/>
                <a:gd name="T5" fmla="*/ 0 h 724"/>
                <a:gd name="T6" fmla="*/ 0 w 764"/>
                <a:gd name="T7" fmla="*/ 0 h 724"/>
                <a:gd name="T8" fmla="*/ 0 w 764"/>
                <a:gd name="T9" fmla="*/ 0 h 724"/>
                <a:gd name="T10" fmla="*/ 0 w 764"/>
                <a:gd name="T11" fmla="*/ 0 h 724"/>
                <a:gd name="T12" fmla="*/ 0 w 764"/>
                <a:gd name="T13" fmla="*/ 0 h 724"/>
                <a:gd name="T14" fmla="*/ 0 w 764"/>
                <a:gd name="T15" fmla="*/ 0 h 724"/>
                <a:gd name="T16" fmla="*/ 0 w 764"/>
                <a:gd name="T17" fmla="*/ 0 h 724"/>
                <a:gd name="T18" fmla="*/ 0 w 764"/>
                <a:gd name="T19" fmla="*/ 0 h 724"/>
                <a:gd name="T20" fmla="*/ 0 w 764"/>
                <a:gd name="T21" fmla="*/ 0 h 724"/>
                <a:gd name="T22" fmla="*/ 0 w 764"/>
                <a:gd name="T23" fmla="*/ 0 h 724"/>
                <a:gd name="T24" fmla="*/ 0 w 764"/>
                <a:gd name="T25" fmla="*/ 0 h 724"/>
                <a:gd name="T26" fmla="*/ 0 w 764"/>
                <a:gd name="T27" fmla="*/ 0 h 724"/>
                <a:gd name="T28" fmla="*/ 0 w 764"/>
                <a:gd name="T29" fmla="*/ 0 h 724"/>
                <a:gd name="T30" fmla="*/ 0 w 764"/>
                <a:gd name="T31" fmla="*/ 0 h 724"/>
                <a:gd name="T32" fmla="*/ 0 w 764"/>
                <a:gd name="T33" fmla="*/ 0 h 724"/>
                <a:gd name="T34" fmla="*/ 0 w 764"/>
                <a:gd name="T35" fmla="*/ 0 h 724"/>
                <a:gd name="T36" fmla="*/ 0 w 764"/>
                <a:gd name="T37" fmla="*/ 0 h 724"/>
                <a:gd name="T38" fmla="*/ 0 w 764"/>
                <a:gd name="T39" fmla="*/ 0 h 724"/>
                <a:gd name="T40" fmla="*/ 0 w 764"/>
                <a:gd name="T41" fmla="*/ 0 h 724"/>
                <a:gd name="T42" fmla="*/ 0 w 764"/>
                <a:gd name="T43" fmla="*/ 0 h 724"/>
                <a:gd name="T44" fmla="*/ 0 w 764"/>
                <a:gd name="T45" fmla="*/ 0 h 724"/>
                <a:gd name="T46" fmla="*/ 0 w 764"/>
                <a:gd name="T47" fmla="*/ 0 h 724"/>
                <a:gd name="T48" fmla="*/ 0 w 764"/>
                <a:gd name="T49" fmla="*/ 0 h 724"/>
                <a:gd name="T50" fmla="*/ 0 w 764"/>
                <a:gd name="T51" fmla="*/ 0 h 724"/>
                <a:gd name="T52" fmla="*/ 0 w 764"/>
                <a:gd name="T53" fmla="*/ 0 h 724"/>
                <a:gd name="T54" fmla="*/ 0 w 764"/>
                <a:gd name="T55" fmla="*/ 0 h 724"/>
                <a:gd name="T56" fmla="*/ 0 w 764"/>
                <a:gd name="T57" fmla="*/ 0 h 724"/>
                <a:gd name="T58" fmla="*/ 0 w 764"/>
                <a:gd name="T59" fmla="*/ 0 h 724"/>
                <a:gd name="T60" fmla="*/ 0 w 764"/>
                <a:gd name="T61" fmla="*/ 0 h 724"/>
                <a:gd name="T62" fmla="*/ 0 w 764"/>
                <a:gd name="T63" fmla="*/ 0 h 724"/>
                <a:gd name="T64" fmla="*/ 0 w 764"/>
                <a:gd name="T65" fmla="*/ 0 h 724"/>
                <a:gd name="T66" fmla="*/ 0 w 764"/>
                <a:gd name="T67" fmla="*/ 0 h 724"/>
                <a:gd name="T68" fmla="*/ 0 w 764"/>
                <a:gd name="T69" fmla="*/ 0 h 724"/>
                <a:gd name="T70" fmla="*/ 0 w 764"/>
                <a:gd name="T71" fmla="*/ 0 h 724"/>
                <a:gd name="T72" fmla="*/ 0 w 764"/>
                <a:gd name="T73" fmla="*/ 0 h 724"/>
                <a:gd name="T74" fmla="*/ 0 w 764"/>
                <a:gd name="T75" fmla="*/ 0 h 724"/>
                <a:gd name="T76" fmla="*/ 0 w 764"/>
                <a:gd name="T77" fmla="*/ 0 h 724"/>
                <a:gd name="T78" fmla="*/ 0 w 764"/>
                <a:gd name="T79" fmla="*/ 0 h 724"/>
                <a:gd name="T80" fmla="*/ 0 w 764"/>
                <a:gd name="T81" fmla="*/ 0 h 724"/>
                <a:gd name="T82" fmla="*/ 0 w 764"/>
                <a:gd name="T83" fmla="*/ 0 h 724"/>
                <a:gd name="T84" fmla="*/ 0 w 764"/>
                <a:gd name="T85" fmla="*/ 0 h 724"/>
                <a:gd name="T86" fmla="*/ 0 w 764"/>
                <a:gd name="T87" fmla="*/ 0 h 724"/>
                <a:gd name="T88" fmla="*/ 0 w 764"/>
                <a:gd name="T89" fmla="*/ 0 h 724"/>
                <a:gd name="T90" fmla="*/ 0 w 764"/>
                <a:gd name="T91" fmla="*/ 0 h 724"/>
                <a:gd name="T92" fmla="*/ 0 w 764"/>
                <a:gd name="T93" fmla="*/ 0 h 724"/>
                <a:gd name="T94" fmla="*/ 0 w 764"/>
                <a:gd name="T95" fmla="*/ 0 h 724"/>
                <a:gd name="T96" fmla="*/ 0 w 764"/>
                <a:gd name="T97" fmla="*/ 0 h 724"/>
                <a:gd name="T98" fmla="*/ 0 w 764"/>
                <a:gd name="T99" fmla="*/ 0 h 724"/>
                <a:gd name="T100" fmla="*/ 0 w 764"/>
                <a:gd name="T101" fmla="*/ 0 h 724"/>
                <a:gd name="T102" fmla="*/ 0 w 764"/>
                <a:gd name="T103" fmla="*/ 0 h 724"/>
                <a:gd name="T104" fmla="*/ 0 w 764"/>
                <a:gd name="T105" fmla="*/ 0 h 724"/>
                <a:gd name="T106" fmla="*/ 0 w 764"/>
                <a:gd name="T107" fmla="*/ 0 h 724"/>
                <a:gd name="T108" fmla="*/ 0 w 764"/>
                <a:gd name="T109" fmla="*/ 0 h 72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764" h="724">
                  <a:moveTo>
                    <a:pt x="486" y="0"/>
                  </a:moveTo>
                  <a:lnTo>
                    <a:pt x="491" y="66"/>
                  </a:lnTo>
                  <a:lnTo>
                    <a:pt x="488" y="129"/>
                  </a:lnTo>
                  <a:lnTo>
                    <a:pt x="478" y="190"/>
                  </a:lnTo>
                  <a:lnTo>
                    <a:pt x="462" y="248"/>
                  </a:lnTo>
                  <a:lnTo>
                    <a:pt x="654" y="248"/>
                  </a:lnTo>
                  <a:lnTo>
                    <a:pt x="654" y="285"/>
                  </a:lnTo>
                  <a:lnTo>
                    <a:pt x="448" y="285"/>
                  </a:lnTo>
                  <a:lnTo>
                    <a:pt x="446" y="288"/>
                  </a:lnTo>
                  <a:lnTo>
                    <a:pt x="446" y="289"/>
                  </a:lnTo>
                  <a:lnTo>
                    <a:pt x="445" y="291"/>
                  </a:lnTo>
                  <a:lnTo>
                    <a:pt x="444" y="294"/>
                  </a:lnTo>
                  <a:lnTo>
                    <a:pt x="544" y="294"/>
                  </a:lnTo>
                  <a:lnTo>
                    <a:pt x="544" y="331"/>
                  </a:lnTo>
                  <a:lnTo>
                    <a:pt x="425" y="331"/>
                  </a:lnTo>
                  <a:lnTo>
                    <a:pt x="419" y="344"/>
                  </a:lnTo>
                  <a:lnTo>
                    <a:pt x="411" y="356"/>
                  </a:lnTo>
                  <a:lnTo>
                    <a:pt x="404" y="368"/>
                  </a:lnTo>
                  <a:lnTo>
                    <a:pt x="396" y="381"/>
                  </a:lnTo>
                  <a:lnTo>
                    <a:pt x="388" y="393"/>
                  </a:lnTo>
                  <a:lnTo>
                    <a:pt x="381" y="405"/>
                  </a:lnTo>
                  <a:lnTo>
                    <a:pt x="373" y="415"/>
                  </a:lnTo>
                  <a:lnTo>
                    <a:pt x="363" y="427"/>
                  </a:lnTo>
                  <a:lnTo>
                    <a:pt x="603" y="427"/>
                  </a:lnTo>
                  <a:lnTo>
                    <a:pt x="603" y="464"/>
                  </a:lnTo>
                  <a:lnTo>
                    <a:pt x="334" y="464"/>
                  </a:lnTo>
                  <a:lnTo>
                    <a:pt x="328" y="471"/>
                  </a:lnTo>
                  <a:lnTo>
                    <a:pt x="323" y="477"/>
                  </a:lnTo>
                  <a:lnTo>
                    <a:pt x="316" y="484"/>
                  </a:lnTo>
                  <a:lnTo>
                    <a:pt x="311" y="491"/>
                  </a:lnTo>
                  <a:lnTo>
                    <a:pt x="304" y="497"/>
                  </a:lnTo>
                  <a:lnTo>
                    <a:pt x="298" y="504"/>
                  </a:lnTo>
                  <a:lnTo>
                    <a:pt x="292" y="510"/>
                  </a:lnTo>
                  <a:lnTo>
                    <a:pt x="286" y="517"/>
                  </a:lnTo>
                  <a:lnTo>
                    <a:pt x="485" y="517"/>
                  </a:lnTo>
                  <a:lnTo>
                    <a:pt x="485" y="553"/>
                  </a:lnTo>
                  <a:lnTo>
                    <a:pt x="245" y="553"/>
                  </a:lnTo>
                  <a:lnTo>
                    <a:pt x="244" y="554"/>
                  </a:lnTo>
                  <a:lnTo>
                    <a:pt x="241" y="557"/>
                  </a:lnTo>
                  <a:lnTo>
                    <a:pt x="240" y="558"/>
                  </a:lnTo>
                  <a:lnTo>
                    <a:pt x="237" y="560"/>
                  </a:lnTo>
                  <a:lnTo>
                    <a:pt x="573" y="560"/>
                  </a:lnTo>
                  <a:lnTo>
                    <a:pt x="573" y="597"/>
                  </a:lnTo>
                  <a:lnTo>
                    <a:pt x="192" y="597"/>
                  </a:lnTo>
                  <a:lnTo>
                    <a:pt x="167" y="617"/>
                  </a:lnTo>
                  <a:lnTo>
                    <a:pt x="142" y="634"/>
                  </a:lnTo>
                  <a:lnTo>
                    <a:pt x="117" y="651"/>
                  </a:lnTo>
                  <a:lnTo>
                    <a:pt x="94" y="669"/>
                  </a:lnTo>
                  <a:lnTo>
                    <a:pt x="69" y="683"/>
                  </a:lnTo>
                  <a:lnTo>
                    <a:pt x="45" y="698"/>
                  </a:lnTo>
                  <a:lnTo>
                    <a:pt x="23" y="711"/>
                  </a:lnTo>
                  <a:lnTo>
                    <a:pt x="0" y="724"/>
                  </a:lnTo>
                  <a:lnTo>
                    <a:pt x="764" y="724"/>
                  </a:lnTo>
                  <a:lnTo>
                    <a:pt x="764" y="0"/>
                  </a:lnTo>
                  <a:lnTo>
                    <a:pt x="486" y="0"/>
                  </a:lnTo>
                  <a:close/>
                </a:path>
              </a:pathLst>
            </a:custGeom>
            <a:solidFill>
              <a:srgbClr val="B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8" name="Freeform 412"/>
            <p:cNvSpPr>
              <a:spLocks/>
            </p:cNvSpPr>
            <p:nvPr/>
          </p:nvSpPr>
          <p:spPr bwMode="auto">
            <a:xfrm>
              <a:off x="2731" y="3371"/>
              <a:ext cx="104" cy="65"/>
            </a:xfrm>
            <a:custGeom>
              <a:avLst/>
              <a:gdLst>
                <a:gd name="T0" fmla="*/ 0 w 415"/>
                <a:gd name="T1" fmla="*/ 0 h 260"/>
                <a:gd name="T2" fmla="*/ 0 w 415"/>
                <a:gd name="T3" fmla="*/ 0 h 260"/>
                <a:gd name="T4" fmla="*/ 0 w 415"/>
                <a:gd name="T5" fmla="*/ 0 h 260"/>
                <a:gd name="T6" fmla="*/ 0 w 415"/>
                <a:gd name="T7" fmla="*/ 0 h 260"/>
                <a:gd name="T8" fmla="*/ 0 w 415"/>
                <a:gd name="T9" fmla="*/ 0 h 260"/>
                <a:gd name="T10" fmla="*/ 0 w 415"/>
                <a:gd name="T11" fmla="*/ 0 h 260"/>
                <a:gd name="T12" fmla="*/ 0 w 415"/>
                <a:gd name="T13" fmla="*/ 0 h 260"/>
                <a:gd name="T14" fmla="*/ 0 w 415"/>
                <a:gd name="T15" fmla="*/ 0 h 260"/>
                <a:gd name="T16" fmla="*/ 0 w 415"/>
                <a:gd name="T17" fmla="*/ 0 h 260"/>
                <a:gd name="T18" fmla="*/ 0 w 415"/>
                <a:gd name="T19" fmla="*/ 0 h 260"/>
                <a:gd name="T20" fmla="*/ 0 w 415"/>
                <a:gd name="T21" fmla="*/ 0 h 260"/>
                <a:gd name="T22" fmla="*/ 0 w 415"/>
                <a:gd name="T23" fmla="*/ 0 h 260"/>
                <a:gd name="T24" fmla="*/ 0 w 415"/>
                <a:gd name="T25" fmla="*/ 0 h 260"/>
                <a:gd name="T26" fmla="*/ 0 w 415"/>
                <a:gd name="T27" fmla="*/ 0 h 260"/>
                <a:gd name="T28" fmla="*/ 0 w 415"/>
                <a:gd name="T29" fmla="*/ 0 h 260"/>
                <a:gd name="T30" fmla="*/ 0 w 415"/>
                <a:gd name="T31" fmla="*/ 0 h 260"/>
                <a:gd name="T32" fmla="*/ 0 w 415"/>
                <a:gd name="T33" fmla="*/ 0 h 260"/>
                <a:gd name="T34" fmla="*/ 0 w 415"/>
                <a:gd name="T35" fmla="*/ 0 h 260"/>
                <a:gd name="T36" fmla="*/ 0 w 415"/>
                <a:gd name="T37" fmla="*/ 0 h 260"/>
                <a:gd name="T38" fmla="*/ 0 w 415"/>
                <a:gd name="T39" fmla="*/ 0 h 260"/>
                <a:gd name="T40" fmla="*/ 0 w 415"/>
                <a:gd name="T41" fmla="*/ 0 h 260"/>
                <a:gd name="T42" fmla="*/ 0 w 415"/>
                <a:gd name="T43" fmla="*/ 0 h 260"/>
                <a:gd name="T44" fmla="*/ 0 w 415"/>
                <a:gd name="T45" fmla="*/ 0 h 260"/>
                <a:gd name="T46" fmla="*/ 0 w 415"/>
                <a:gd name="T47" fmla="*/ 0 h 260"/>
                <a:gd name="T48" fmla="*/ 0 w 415"/>
                <a:gd name="T49" fmla="*/ 0 h 260"/>
                <a:gd name="T50" fmla="*/ 0 w 415"/>
                <a:gd name="T51" fmla="*/ 0 h 260"/>
                <a:gd name="T52" fmla="*/ 0 w 415"/>
                <a:gd name="T53" fmla="*/ 0 h 260"/>
                <a:gd name="T54" fmla="*/ 0 w 415"/>
                <a:gd name="T55" fmla="*/ 0 h 260"/>
                <a:gd name="T56" fmla="*/ 0 w 415"/>
                <a:gd name="T57" fmla="*/ 0 h 260"/>
                <a:gd name="T58" fmla="*/ 0 w 415"/>
                <a:gd name="T59" fmla="*/ 0 h 260"/>
                <a:gd name="T60" fmla="*/ 0 w 415"/>
                <a:gd name="T61" fmla="*/ 0 h 260"/>
                <a:gd name="T62" fmla="*/ 0 w 415"/>
                <a:gd name="T63" fmla="*/ 0 h 260"/>
                <a:gd name="T64" fmla="*/ 0 w 415"/>
                <a:gd name="T65" fmla="*/ 0 h 260"/>
                <a:gd name="T66" fmla="*/ 0 w 415"/>
                <a:gd name="T67" fmla="*/ 0 h 260"/>
                <a:gd name="T68" fmla="*/ 0 w 415"/>
                <a:gd name="T69" fmla="*/ 0 h 260"/>
                <a:gd name="T70" fmla="*/ 0 w 415"/>
                <a:gd name="T71" fmla="*/ 0 h 260"/>
                <a:gd name="T72" fmla="*/ 0 w 415"/>
                <a:gd name="T73" fmla="*/ 0 h 260"/>
                <a:gd name="T74" fmla="*/ 0 w 415"/>
                <a:gd name="T75" fmla="*/ 0 h 26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15" h="260">
                  <a:moveTo>
                    <a:pt x="73" y="133"/>
                  </a:moveTo>
                  <a:lnTo>
                    <a:pt x="73" y="96"/>
                  </a:lnTo>
                  <a:lnTo>
                    <a:pt x="318" y="96"/>
                  </a:lnTo>
                  <a:lnTo>
                    <a:pt x="321" y="94"/>
                  </a:lnTo>
                  <a:lnTo>
                    <a:pt x="322" y="93"/>
                  </a:lnTo>
                  <a:lnTo>
                    <a:pt x="325" y="90"/>
                  </a:lnTo>
                  <a:lnTo>
                    <a:pt x="326" y="89"/>
                  </a:lnTo>
                  <a:lnTo>
                    <a:pt x="73" y="89"/>
                  </a:lnTo>
                  <a:lnTo>
                    <a:pt x="73" y="53"/>
                  </a:lnTo>
                  <a:lnTo>
                    <a:pt x="367" y="53"/>
                  </a:lnTo>
                  <a:lnTo>
                    <a:pt x="373" y="46"/>
                  </a:lnTo>
                  <a:lnTo>
                    <a:pt x="379" y="40"/>
                  </a:lnTo>
                  <a:lnTo>
                    <a:pt x="385" y="33"/>
                  </a:lnTo>
                  <a:lnTo>
                    <a:pt x="392" y="27"/>
                  </a:lnTo>
                  <a:lnTo>
                    <a:pt x="397" y="20"/>
                  </a:lnTo>
                  <a:lnTo>
                    <a:pt x="404" y="13"/>
                  </a:lnTo>
                  <a:lnTo>
                    <a:pt x="409" y="7"/>
                  </a:lnTo>
                  <a:lnTo>
                    <a:pt x="415" y="0"/>
                  </a:lnTo>
                  <a:lnTo>
                    <a:pt x="89" y="0"/>
                  </a:lnTo>
                  <a:lnTo>
                    <a:pt x="80" y="13"/>
                  </a:lnTo>
                  <a:lnTo>
                    <a:pt x="69" y="27"/>
                  </a:lnTo>
                  <a:lnTo>
                    <a:pt x="59" y="41"/>
                  </a:lnTo>
                  <a:lnTo>
                    <a:pt x="48" y="54"/>
                  </a:lnTo>
                  <a:lnTo>
                    <a:pt x="36" y="69"/>
                  </a:lnTo>
                  <a:lnTo>
                    <a:pt x="25" y="82"/>
                  </a:lnTo>
                  <a:lnTo>
                    <a:pt x="13" y="96"/>
                  </a:lnTo>
                  <a:lnTo>
                    <a:pt x="0" y="110"/>
                  </a:lnTo>
                  <a:lnTo>
                    <a:pt x="0" y="260"/>
                  </a:lnTo>
                  <a:lnTo>
                    <a:pt x="81" y="260"/>
                  </a:lnTo>
                  <a:lnTo>
                    <a:pt x="104" y="247"/>
                  </a:lnTo>
                  <a:lnTo>
                    <a:pt x="126" y="234"/>
                  </a:lnTo>
                  <a:lnTo>
                    <a:pt x="150" y="219"/>
                  </a:lnTo>
                  <a:lnTo>
                    <a:pt x="175" y="205"/>
                  </a:lnTo>
                  <a:lnTo>
                    <a:pt x="198" y="187"/>
                  </a:lnTo>
                  <a:lnTo>
                    <a:pt x="223" y="170"/>
                  </a:lnTo>
                  <a:lnTo>
                    <a:pt x="248" y="153"/>
                  </a:lnTo>
                  <a:lnTo>
                    <a:pt x="273" y="133"/>
                  </a:lnTo>
                  <a:lnTo>
                    <a:pt x="73" y="133"/>
                  </a:lnTo>
                  <a:close/>
                </a:path>
              </a:pathLst>
            </a:custGeom>
            <a:solidFill>
              <a:srgbClr val="E5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9" name="Freeform 413"/>
            <p:cNvSpPr>
              <a:spLocks/>
            </p:cNvSpPr>
            <p:nvPr/>
          </p:nvSpPr>
          <p:spPr bwMode="auto">
            <a:xfrm>
              <a:off x="2731" y="3255"/>
              <a:ext cx="52" cy="144"/>
            </a:xfrm>
            <a:custGeom>
              <a:avLst/>
              <a:gdLst>
                <a:gd name="T0" fmla="*/ 0 w 208"/>
                <a:gd name="T1" fmla="*/ 0 h 574"/>
                <a:gd name="T2" fmla="*/ 0 w 208"/>
                <a:gd name="T3" fmla="*/ 0 h 574"/>
                <a:gd name="T4" fmla="*/ 0 w 208"/>
                <a:gd name="T5" fmla="*/ 0 h 574"/>
                <a:gd name="T6" fmla="*/ 0 w 208"/>
                <a:gd name="T7" fmla="*/ 0 h 574"/>
                <a:gd name="T8" fmla="*/ 0 w 208"/>
                <a:gd name="T9" fmla="*/ 0 h 574"/>
                <a:gd name="T10" fmla="*/ 0 w 208"/>
                <a:gd name="T11" fmla="*/ 0 h 574"/>
                <a:gd name="T12" fmla="*/ 0 w 208"/>
                <a:gd name="T13" fmla="*/ 0 h 574"/>
                <a:gd name="T14" fmla="*/ 0 w 208"/>
                <a:gd name="T15" fmla="*/ 0 h 574"/>
                <a:gd name="T16" fmla="*/ 0 w 208"/>
                <a:gd name="T17" fmla="*/ 0 h 574"/>
                <a:gd name="T18" fmla="*/ 0 w 208"/>
                <a:gd name="T19" fmla="*/ 0 h 574"/>
                <a:gd name="T20" fmla="*/ 0 w 208"/>
                <a:gd name="T21" fmla="*/ 0 h 574"/>
                <a:gd name="T22" fmla="*/ 0 w 208"/>
                <a:gd name="T23" fmla="*/ 0 h 574"/>
                <a:gd name="T24" fmla="*/ 0 w 208"/>
                <a:gd name="T25" fmla="*/ 0 h 574"/>
                <a:gd name="T26" fmla="*/ 0 w 208"/>
                <a:gd name="T27" fmla="*/ 0 h 574"/>
                <a:gd name="T28" fmla="*/ 0 w 208"/>
                <a:gd name="T29" fmla="*/ 0 h 574"/>
                <a:gd name="T30" fmla="*/ 0 w 208"/>
                <a:gd name="T31" fmla="*/ 0 h 574"/>
                <a:gd name="T32" fmla="*/ 0 w 208"/>
                <a:gd name="T33" fmla="*/ 0 h 574"/>
                <a:gd name="T34" fmla="*/ 0 w 208"/>
                <a:gd name="T35" fmla="*/ 0 h 574"/>
                <a:gd name="T36" fmla="*/ 0 w 208"/>
                <a:gd name="T37" fmla="*/ 0 h 574"/>
                <a:gd name="T38" fmla="*/ 0 w 208"/>
                <a:gd name="T39" fmla="*/ 0 h 574"/>
                <a:gd name="T40" fmla="*/ 0 w 208"/>
                <a:gd name="T41" fmla="*/ 0 h 574"/>
                <a:gd name="T42" fmla="*/ 0 w 208"/>
                <a:gd name="T43" fmla="*/ 0 h 574"/>
                <a:gd name="T44" fmla="*/ 0 w 208"/>
                <a:gd name="T45" fmla="*/ 0 h 574"/>
                <a:gd name="T46" fmla="*/ 0 w 208"/>
                <a:gd name="T47" fmla="*/ 0 h 574"/>
                <a:gd name="T48" fmla="*/ 0 w 208"/>
                <a:gd name="T49" fmla="*/ 0 h 574"/>
                <a:gd name="T50" fmla="*/ 0 w 208"/>
                <a:gd name="T51" fmla="*/ 0 h 574"/>
                <a:gd name="T52" fmla="*/ 0 w 208"/>
                <a:gd name="T53" fmla="*/ 0 h 574"/>
                <a:gd name="T54" fmla="*/ 0 w 208"/>
                <a:gd name="T55" fmla="*/ 0 h 574"/>
                <a:gd name="T56" fmla="*/ 0 w 208"/>
                <a:gd name="T57" fmla="*/ 0 h 574"/>
                <a:gd name="T58" fmla="*/ 0 w 208"/>
                <a:gd name="T59" fmla="*/ 0 h 574"/>
                <a:gd name="T60" fmla="*/ 0 w 208"/>
                <a:gd name="T61" fmla="*/ 0 h 574"/>
                <a:gd name="T62" fmla="*/ 0 w 208"/>
                <a:gd name="T63" fmla="*/ 0 h 574"/>
                <a:gd name="T64" fmla="*/ 0 w 208"/>
                <a:gd name="T65" fmla="*/ 0 h 574"/>
                <a:gd name="T66" fmla="*/ 0 w 208"/>
                <a:gd name="T67" fmla="*/ 0 h 574"/>
                <a:gd name="T68" fmla="*/ 0 w 208"/>
                <a:gd name="T69" fmla="*/ 0 h 574"/>
                <a:gd name="T70" fmla="*/ 0 w 208"/>
                <a:gd name="T71" fmla="*/ 0 h 574"/>
                <a:gd name="T72" fmla="*/ 0 w 208"/>
                <a:gd name="T73" fmla="*/ 0 h 574"/>
                <a:gd name="T74" fmla="*/ 0 w 208"/>
                <a:gd name="T75" fmla="*/ 0 h 574"/>
                <a:gd name="T76" fmla="*/ 0 w 208"/>
                <a:gd name="T77" fmla="*/ 0 h 574"/>
                <a:gd name="T78" fmla="*/ 0 w 208"/>
                <a:gd name="T79" fmla="*/ 0 h 574"/>
                <a:gd name="T80" fmla="*/ 0 w 208"/>
                <a:gd name="T81" fmla="*/ 0 h 574"/>
                <a:gd name="T82" fmla="*/ 0 w 208"/>
                <a:gd name="T83" fmla="*/ 0 h 574"/>
                <a:gd name="T84" fmla="*/ 0 w 208"/>
                <a:gd name="T85" fmla="*/ 0 h 574"/>
                <a:gd name="T86" fmla="*/ 0 w 208"/>
                <a:gd name="T87" fmla="*/ 0 h 574"/>
                <a:gd name="T88" fmla="*/ 0 w 208"/>
                <a:gd name="T89" fmla="*/ 0 h 574"/>
                <a:gd name="T90" fmla="*/ 0 w 208"/>
                <a:gd name="T91" fmla="*/ 0 h 574"/>
                <a:gd name="T92" fmla="*/ 0 w 208"/>
                <a:gd name="T93" fmla="*/ 0 h 574"/>
                <a:gd name="T94" fmla="*/ 0 w 208"/>
                <a:gd name="T95" fmla="*/ 0 h 574"/>
                <a:gd name="T96" fmla="*/ 0 w 208"/>
                <a:gd name="T97" fmla="*/ 0 h 574"/>
                <a:gd name="T98" fmla="*/ 0 w 208"/>
                <a:gd name="T99" fmla="*/ 0 h 574"/>
                <a:gd name="T100" fmla="*/ 0 w 208"/>
                <a:gd name="T101" fmla="*/ 0 h 574"/>
                <a:gd name="T102" fmla="*/ 0 w 208"/>
                <a:gd name="T103" fmla="*/ 0 h 574"/>
                <a:gd name="T104" fmla="*/ 0 w 208"/>
                <a:gd name="T105" fmla="*/ 0 h 57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08" h="574">
                  <a:moveTo>
                    <a:pt x="73" y="464"/>
                  </a:moveTo>
                  <a:lnTo>
                    <a:pt x="73" y="427"/>
                  </a:lnTo>
                  <a:lnTo>
                    <a:pt x="110" y="427"/>
                  </a:lnTo>
                  <a:lnTo>
                    <a:pt x="111" y="426"/>
                  </a:lnTo>
                  <a:lnTo>
                    <a:pt x="113" y="423"/>
                  </a:lnTo>
                  <a:lnTo>
                    <a:pt x="114" y="422"/>
                  </a:lnTo>
                  <a:lnTo>
                    <a:pt x="115" y="419"/>
                  </a:lnTo>
                  <a:lnTo>
                    <a:pt x="73" y="419"/>
                  </a:lnTo>
                  <a:lnTo>
                    <a:pt x="73" y="382"/>
                  </a:lnTo>
                  <a:lnTo>
                    <a:pt x="135" y="382"/>
                  </a:lnTo>
                  <a:lnTo>
                    <a:pt x="142" y="369"/>
                  </a:lnTo>
                  <a:lnTo>
                    <a:pt x="148" y="356"/>
                  </a:lnTo>
                  <a:lnTo>
                    <a:pt x="154" y="344"/>
                  </a:lnTo>
                  <a:lnTo>
                    <a:pt x="159" y="331"/>
                  </a:lnTo>
                  <a:lnTo>
                    <a:pt x="73" y="331"/>
                  </a:lnTo>
                  <a:lnTo>
                    <a:pt x="73" y="294"/>
                  </a:lnTo>
                  <a:lnTo>
                    <a:pt x="172" y="294"/>
                  </a:lnTo>
                  <a:lnTo>
                    <a:pt x="173" y="291"/>
                  </a:lnTo>
                  <a:lnTo>
                    <a:pt x="173" y="289"/>
                  </a:lnTo>
                  <a:lnTo>
                    <a:pt x="175" y="288"/>
                  </a:lnTo>
                  <a:lnTo>
                    <a:pt x="175" y="285"/>
                  </a:lnTo>
                  <a:lnTo>
                    <a:pt x="73" y="285"/>
                  </a:lnTo>
                  <a:lnTo>
                    <a:pt x="73" y="248"/>
                  </a:lnTo>
                  <a:lnTo>
                    <a:pt x="186" y="248"/>
                  </a:lnTo>
                  <a:lnTo>
                    <a:pt x="189" y="235"/>
                  </a:lnTo>
                  <a:lnTo>
                    <a:pt x="192" y="223"/>
                  </a:lnTo>
                  <a:lnTo>
                    <a:pt x="194" y="211"/>
                  </a:lnTo>
                  <a:lnTo>
                    <a:pt x="197" y="198"/>
                  </a:lnTo>
                  <a:lnTo>
                    <a:pt x="73" y="198"/>
                  </a:lnTo>
                  <a:lnTo>
                    <a:pt x="73" y="161"/>
                  </a:lnTo>
                  <a:lnTo>
                    <a:pt x="202" y="161"/>
                  </a:lnTo>
                  <a:lnTo>
                    <a:pt x="202" y="158"/>
                  </a:lnTo>
                  <a:lnTo>
                    <a:pt x="204" y="157"/>
                  </a:lnTo>
                  <a:lnTo>
                    <a:pt x="204" y="154"/>
                  </a:lnTo>
                  <a:lnTo>
                    <a:pt x="204" y="152"/>
                  </a:lnTo>
                  <a:lnTo>
                    <a:pt x="73" y="152"/>
                  </a:lnTo>
                  <a:lnTo>
                    <a:pt x="73" y="115"/>
                  </a:lnTo>
                  <a:lnTo>
                    <a:pt x="206" y="115"/>
                  </a:lnTo>
                  <a:lnTo>
                    <a:pt x="208" y="78"/>
                  </a:lnTo>
                  <a:lnTo>
                    <a:pt x="206" y="47"/>
                  </a:lnTo>
                  <a:lnTo>
                    <a:pt x="205" y="21"/>
                  </a:lnTo>
                  <a:lnTo>
                    <a:pt x="202" y="0"/>
                  </a:lnTo>
                  <a:lnTo>
                    <a:pt x="0" y="0"/>
                  </a:lnTo>
                  <a:lnTo>
                    <a:pt x="0" y="574"/>
                  </a:lnTo>
                  <a:lnTo>
                    <a:pt x="13" y="560"/>
                  </a:lnTo>
                  <a:lnTo>
                    <a:pt x="25" y="546"/>
                  </a:lnTo>
                  <a:lnTo>
                    <a:pt x="36" y="533"/>
                  </a:lnTo>
                  <a:lnTo>
                    <a:pt x="48" y="518"/>
                  </a:lnTo>
                  <a:lnTo>
                    <a:pt x="59" y="505"/>
                  </a:lnTo>
                  <a:lnTo>
                    <a:pt x="69" y="491"/>
                  </a:lnTo>
                  <a:lnTo>
                    <a:pt x="80" y="477"/>
                  </a:lnTo>
                  <a:lnTo>
                    <a:pt x="89" y="464"/>
                  </a:lnTo>
                  <a:lnTo>
                    <a:pt x="73" y="464"/>
                  </a:lnTo>
                  <a:close/>
                </a:path>
              </a:pathLst>
            </a:custGeom>
            <a:solidFill>
              <a:srgbClr val="B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0" name="Freeform 414"/>
            <p:cNvSpPr>
              <a:spLocks/>
            </p:cNvSpPr>
            <p:nvPr/>
          </p:nvSpPr>
          <p:spPr bwMode="auto">
            <a:xfrm>
              <a:off x="2778" y="3255"/>
              <a:ext cx="96" cy="62"/>
            </a:xfrm>
            <a:custGeom>
              <a:avLst/>
              <a:gdLst>
                <a:gd name="T0" fmla="*/ 0 w 386"/>
                <a:gd name="T1" fmla="*/ 0 h 248"/>
                <a:gd name="T2" fmla="*/ 0 w 386"/>
                <a:gd name="T3" fmla="*/ 0 h 248"/>
                <a:gd name="T4" fmla="*/ 0 w 386"/>
                <a:gd name="T5" fmla="*/ 0 h 248"/>
                <a:gd name="T6" fmla="*/ 0 w 386"/>
                <a:gd name="T7" fmla="*/ 0 h 248"/>
                <a:gd name="T8" fmla="*/ 0 w 386"/>
                <a:gd name="T9" fmla="*/ 0 h 248"/>
                <a:gd name="T10" fmla="*/ 0 w 386"/>
                <a:gd name="T11" fmla="*/ 0 h 248"/>
                <a:gd name="T12" fmla="*/ 0 w 386"/>
                <a:gd name="T13" fmla="*/ 0 h 248"/>
                <a:gd name="T14" fmla="*/ 0 w 386"/>
                <a:gd name="T15" fmla="*/ 0 h 248"/>
                <a:gd name="T16" fmla="*/ 0 w 386"/>
                <a:gd name="T17" fmla="*/ 0 h 248"/>
                <a:gd name="T18" fmla="*/ 0 w 386"/>
                <a:gd name="T19" fmla="*/ 0 h 248"/>
                <a:gd name="T20" fmla="*/ 0 w 386"/>
                <a:gd name="T21" fmla="*/ 0 h 248"/>
                <a:gd name="T22" fmla="*/ 0 w 386"/>
                <a:gd name="T23" fmla="*/ 0 h 248"/>
                <a:gd name="T24" fmla="*/ 0 w 386"/>
                <a:gd name="T25" fmla="*/ 0 h 248"/>
                <a:gd name="T26" fmla="*/ 0 w 386"/>
                <a:gd name="T27" fmla="*/ 0 h 248"/>
                <a:gd name="T28" fmla="*/ 0 w 386"/>
                <a:gd name="T29" fmla="*/ 0 h 248"/>
                <a:gd name="T30" fmla="*/ 0 w 386"/>
                <a:gd name="T31" fmla="*/ 0 h 248"/>
                <a:gd name="T32" fmla="*/ 0 w 386"/>
                <a:gd name="T33" fmla="*/ 0 h 248"/>
                <a:gd name="T34" fmla="*/ 0 w 386"/>
                <a:gd name="T35" fmla="*/ 0 h 248"/>
                <a:gd name="T36" fmla="*/ 0 w 386"/>
                <a:gd name="T37" fmla="*/ 0 h 248"/>
                <a:gd name="T38" fmla="*/ 0 w 386"/>
                <a:gd name="T39" fmla="*/ 0 h 248"/>
                <a:gd name="T40" fmla="*/ 0 w 386"/>
                <a:gd name="T41" fmla="*/ 0 h 248"/>
                <a:gd name="T42" fmla="*/ 0 w 386"/>
                <a:gd name="T43" fmla="*/ 0 h 248"/>
                <a:gd name="T44" fmla="*/ 0 w 386"/>
                <a:gd name="T45" fmla="*/ 0 h 248"/>
                <a:gd name="T46" fmla="*/ 0 w 386"/>
                <a:gd name="T47" fmla="*/ 0 h 248"/>
                <a:gd name="T48" fmla="*/ 0 w 386"/>
                <a:gd name="T49" fmla="*/ 0 h 24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86" h="248">
                  <a:moveTo>
                    <a:pt x="20" y="115"/>
                  </a:moveTo>
                  <a:lnTo>
                    <a:pt x="158" y="115"/>
                  </a:lnTo>
                  <a:lnTo>
                    <a:pt x="158" y="152"/>
                  </a:lnTo>
                  <a:lnTo>
                    <a:pt x="18" y="152"/>
                  </a:lnTo>
                  <a:lnTo>
                    <a:pt x="18" y="154"/>
                  </a:lnTo>
                  <a:lnTo>
                    <a:pt x="18" y="157"/>
                  </a:lnTo>
                  <a:lnTo>
                    <a:pt x="16" y="158"/>
                  </a:lnTo>
                  <a:lnTo>
                    <a:pt x="16" y="161"/>
                  </a:lnTo>
                  <a:lnTo>
                    <a:pt x="277" y="161"/>
                  </a:lnTo>
                  <a:lnTo>
                    <a:pt x="277" y="198"/>
                  </a:lnTo>
                  <a:lnTo>
                    <a:pt x="11" y="198"/>
                  </a:lnTo>
                  <a:lnTo>
                    <a:pt x="8" y="211"/>
                  </a:lnTo>
                  <a:lnTo>
                    <a:pt x="6" y="223"/>
                  </a:lnTo>
                  <a:lnTo>
                    <a:pt x="3" y="235"/>
                  </a:lnTo>
                  <a:lnTo>
                    <a:pt x="0" y="248"/>
                  </a:lnTo>
                  <a:lnTo>
                    <a:pt x="357" y="248"/>
                  </a:lnTo>
                  <a:lnTo>
                    <a:pt x="373" y="190"/>
                  </a:lnTo>
                  <a:lnTo>
                    <a:pt x="383" y="129"/>
                  </a:lnTo>
                  <a:lnTo>
                    <a:pt x="386" y="66"/>
                  </a:lnTo>
                  <a:lnTo>
                    <a:pt x="381" y="0"/>
                  </a:lnTo>
                  <a:lnTo>
                    <a:pt x="16" y="0"/>
                  </a:lnTo>
                  <a:lnTo>
                    <a:pt x="19" y="21"/>
                  </a:lnTo>
                  <a:lnTo>
                    <a:pt x="20" y="47"/>
                  </a:lnTo>
                  <a:lnTo>
                    <a:pt x="22" y="78"/>
                  </a:lnTo>
                  <a:lnTo>
                    <a:pt x="20" y="115"/>
                  </a:lnTo>
                  <a:close/>
                </a:path>
              </a:pathLst>
            </a:custGeom>
            <a:solidFill>
              <a:srgbClr val="E5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1" name="Freeform 415"/>
            <p:cNvSpPr>
              <a:spLocks/>
            </p:cNvSpPr>
            <p:nvPr/>
          </p:nvSpPr>
          <p:spPr bwMode="auto">
            <a:xfrm>
              <a:off x="2774" y="3326"/>
              <a:ext cx="89" cy="3"/>
            </a:xfrm>
            <a:custGeom>
              <a:avLst/>
              <a:gdLst>
                <a:gd name="T0" fmla="*/ 0 w 357"/>
                <a:gd name="T1" fmla="*/ 0 h 9"/>
                <a:gd name="T2" fmla="*/ 0 w 357"/>
                <a:gd name="T3" fmla="*/ 0 h 9"/>
                <a:gd name="T4" fmla="*/ 0 w 357"/>
                <a:gd name="T5" fmla="*/ 0 h 9"/>
                <a:gd name="T6" fmla="*/ 0 w 357"/>
                <a:gd name="T7" fmla="*/ 0 h 9"/>
                <a:gd name="T8" fmla="*/ 0 w 357"/>
                <a:gd name="T9" fmla="*/ 0 h 9"/>
                <a:gd name="T10" fmla="*/ 0 w 357"/>
                <a:gd name="T11" fmla="*/ 0 h 9"/>
                <a:gd name="T12" fmla="*/ 0 w 357"/>
                <a:gd name="T13" fmla="*/ 0 h 9"/>
                <a:gd name="T14" fmla="*/ 0 w 357"/>
                <a:gd name="T15" fmla="*/ 0 h 9"/>
                <a:gd name="T16" fmla="*/ 0 w 357"/>
                <a:gd name="T17" fmla="*/ 0 h 9"/>
                <a:gd name="T18" fmla="*/ 0 w 357"/>
                <a:gd name="T19" fmla="*/ 0 h 9"/>
                <a:gd name="T20" fmla="*/ 0 w 357"/>
                <a:gd name="T21" fmla="*/ 0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57" h="9">
                  <a:moveTo>
                    <a:pt x="0" y="9"/>
                  </a:moveTo>
                  <a:lnTo>
                    <a:pt x="353" y="9"/>
                  </a:lnTo>
                  <a:lnTo>
                    <a:pt x="354" y="6"/>
                  </a:lnTo>
                  <a:lnTo>
                    <a:pt x="355" y="4"/>
                  </a:lnTo>
                  <a:lnTo>
                    <a:pt x="355" y="3"/>
                  </a:lnTo>
                  <a:lnTo>
                    <a:pt x="357" y="0"/>
                  </a:lnTo>
                  <a:lnTo>
                    <a:pt x="3" y="0"/>
                  </a:lnTo>
                  <a:lnTo>
                    <a:pt x="3" y="3"/>
                  </a:lnTo>
                  <a:lnTo>
                    <a:pt x="1" y="4"/>
                  </a:lnTo>
                  <a:lnTo>
                    <a:pt x="1" y="6"/>
                  </a:lnTo>
                  <a:lnTo>
                    <a:pt x="0" y="9"/>
                  </a:lnTo>
                  <a:close/>
                </a:path>
              </a:pathLst>
            </a:custGeom>
            <a:solidFill>
              <a:srgbClr val="E5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2" name="Freeform 416"/>
            <p:cNvSpPr>
              <a:spLocks/>
            </p:cNvSpPr>
            <p:nvPr/>
          </p:nvSpPr>
          <p:spPr bwMode="auto">
            <a:xfrm>
              <a:off x="2759" y="3338"/>
              <a:ext cx="99" cy="24"/>
            </a:xfrm>
            <a:custGeom>
              <a:avLst/>
              <a:gdLst>
                <a:gd name="T0" fmla="*/ 0 w 396"/>
                <a:gd name="T1" fmla="*/ 0 h 96"/>
                <a:gd name="T2" fmla="*/ 0 w 396"/>
                <a:gd name="T3" fmla="*/ 0 h 96"/>
                <a:gd name="T4" fmla="*/ 0 w 396"/>
                <a:gd name="T5" fmla="*/ 0 h 96"/>
                <a:gd name="T6" fmla="*/ 0 w 396"/>
                <a:gd name="T7" fmla="*/ 0 h 96"/>
                <a:gd name="T8" fmla="*/ 0 w 396"/>
                <a:gd name="T9" fmla="*/ 0 h 96"/>
                <a:gd name="T10" fmla="*/ 0 w 396"/>
                <a:gd name="T11" fmla="*/ 0 h 96"/>
                <a:gd name="T12" fmla="*/ 0 w 396"/>
                <a:gd name="T13" fmla="*/ 0 h 96"/>
                <a:gd name="T14" fmla="*/ 0 w 396"/>
                <a:gd name="T15" fmla="*/ 0 h 96"/>
                <a:gd name="T16" fmla="*/ 0 w 396"/>
                <a:gd name="T17" fmla="*/ 0 h 96"/>
                <a:gd name="T18" fmla="*/ 0 w 396"/>
                <a:gd name="T19" fmla="*/ 0 h 96"/>
                <a:gd name="T20" fmla="*/ 0 w 396"/>
                <a:gd name="T21" fmla="*/ 0 h 96"/>
                <a:gd name="T22" fmla="*/ 0 w 396"/>
                <a:gd name="T23" fmla="*/ 0 h 96"/>
                <a:gd name="T24" fmla="*/ 0 w 396"/>
                <a:gd name="T25" fmla="*/ 0 h 96"/>
                <a:gd name="T26" fmla="*/ 0 w 396"/>
                <a:gd name="T27" fmla="*/ 0 h 96"/>
                <a:gd name="T28" fmla="*/ 0 w 396"/>
                <a:gd name="T29" fmla="*/ 0 h 96"/>
                <a:gd name="T30" fmla="*/ 0 w 396"/>
                <a:gd name="T31" fmla="*/ 0 h 96"/>
                <a:gd name="T32" fmla="*/ 0 w 396"/>
                <a:gd name="T33" fmla="*/ 0 h 96"/>
                <a:gd name="T34" fmla="*/ 0 w 396"/>
                <a:gd name="T35" fmla="*/ 0 h 96"/>
                <a:gd name="T36" fmla="*/ 0 w 396"/>
                <a:gd name="T37" fmla="*/ 0 h 96"/>
                <a:gd name="T38" fmla="*/ 0 w 396"/>
                <a:gd name="T39" fmla="*/ 0 h 96"/>
                <a:gd name="T40" fmla="*/ 0 w 396"/>
                <a:gd name="T41" fmla="*/ 0 h 96"/>
                <a:gd name="T42" fmla="*/ 0 w 396"/>
                <a:gd name="T43" fmla="*/ 0 h 9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96" h="96">
                  <a:moveTo>
                    <a:pt x="25" y="51"/>
                  </a:moveTo>
                  <a:lnTo>
                    <a:pt x="140" y="51"/>
                  </a:lnTo>
                  <a:lnTo>
                    <a:pt x="140" y="88"/>
                  </a:lnTo>
                  <a:lnTo>
                    <a:pt x="5" y="88"/>
                  </a:lnTo>
                  <a:lnTo>
                    <a:pt x="4" y="91"/>
                  </a:lnTo>
                  <a:lnTo>
                    <a:pt x="3" y="92"/>
                  </a:lnTo>
                  <a:lnTo>
                    <a:pt x="1" y="95"/>
                  </a:lnTo>
                  <a:lnTo>
                    <a:pt x="0" y="96"/>
                  </a:lnTo>
                  <a:lnTo>
                    <a:pt x="334" y="96"/>
                  </a:lnTo>
                  <a:lnTo>
                    <a:pt x="344" y="84"/>
                  </a:lnTo>
                  <a:lnTo>
                    <a:pt x="352" y="74"/>
                  </a:lnTo>
                  <a:lnTo>
                    <a:pt x="359" y="62"/>
                  </a:lnTo>
                  <a:lnTo>
                    <a:pt x="367" y="50"/>
                  </a:lnTo>
                  <a:lnTo>
                    <a:pt x="375" y="37"/>
                  </a:lnTo>
                  <a:lnTo>
                    <a:pt x="382" y="25"/>
                  </a:lnTo>
                  <a:lnTo>
                    <a:pt x="390" y="13"/>
                  </a:lnTo>
                  <a:lnTo>
                    <a:pt x="396" y="0"/>
                  </a:lnTo>
                  <a:lnTo>
                    <a:pt x="49" y="0"/>
                  </a:lnTo>
                  <a:lnTo>
                    <a:pt x="44" y="13"/>
                  </a:lnTo>
                  <a:lnTo>
                    <a:pt x="38" y="25"/>
                  </a:lnTo>
                  <a:lnTo>
                    <a:pt x="32" y="38"/>
                  </a:lnTo>
                  <a:lnTo>
                    <a:pt x="25" y="51"/>
                  </a:lnTo>
                  <a:close/>
                </a:path>
              </a:pathLst>
            </a:custGeom>
            <a:solidFill>
              <a:srgbClr val="E5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3" name="Freeform 417"/>
            <p:cNvSpPr>
              <a:spLocks/>
            </p:cNvSpPr>
            <p:nvPr/>
          </p:nvSpPr>
          <p:spPr bwMode="auto">
            <a:xfrm>
              <a:off x="2694" y="3226"/>
              <a:ext cx="283" cy="244"/>
            </a:xfrm>
            <a:custGeom>
              <a:avLst/>
              <a:gdLst>
                <a:gd name="T0" fmla="*/ 0 w 1133"/>
                <a:gd name="T1" fmla="*/ 0 h 976"/>
                <a:gd name="T2" fmla="*/ 0 w 1133"/>
                <a:gd name="T3" fmla="*/ 0 h 976"/>
                <a:gd name="T4" fmla="*/ 0 w 1133"/>
                <a:gd name="T5" fmla="*/ 0 h 976"/>
                <a:gd name="T6" fmla="*/ 0 w 1133"/>
                <a:gd name="T7" fmla="*/ 0 h 976"/>
                <a:gd name="T8" fmla="*/ 0 w 1133"/>
                <a:gd name="T9" fmla="*/ 0 h 976"/>
                <a:gd name="T10" fmla="*/ 0 w 1133"/>
                <a:gd name="T11" fmla="*/ 0 h 976"/>
                <a:gd name="T12" fmla="*/ 0 w 1133"/>
                <a:gd name="T13" fmla="*/ 0 h 97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33" h="976">
                  <a:moveTo>
                    <a:pt x="0" y="0"/>
                  </a:moveTo>
                  <a:lnTo>
                    <a:pt x="1133" y="0"/>
                  </a:lnTo>
                  <a:lnTo>
                    <a:pt x="1133" y="976"/>
                  </a:lnTo>
                  <a:lnTo>
                    <a:pt x="1045" y="976"/>
                  </a:lnTo>
                  <a:lnTo>
                    <a:pt x="1045" y="78"/>
                  </a:lnTo>
                  <a:lnTo>
                    <a:pt x="0" y="7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4" name="Freeform 418"/>
            <p:cNvSpPr>
              <a:spLocks/>
            </p:cNvSpPr>
            <p:nvPr/>
          </p:nvSpPr>
          <p:spPr bwMode="auto">
            <a:xfrm>
              <a:off x="2694" y="3227"/>
              <a:ext cx="275" cy="243"/>
            </a:xfrm>
            <a:custGeom>
              <a:avLst/>
              <a:gdLst>
                <a:gd name="T0" fmla="*/ 0 w 1100"/>
                <a:gd name="T1" fmla="*/ 0 h 969"/>
                <a:gd name="T2" fmla="*/ 0 w 1100"/>
                <a:gd name="T3" fmla="*/ 0 h 969"/>
                <a:gd name="T4" fmla="*/ 0 w 1100"/>
                <a:gd name="T5" fmla="*/ 0 h 969"/>
                <a:gd name="T6" fmla="*/ 0 w 1100"/>
                <a:gd name="T7" fmla="*/ 0 h 969"/>
                <a:gd name="T8" fmla="*/ 0 w 1100"/>
                <a:gd name="T9" fmla="*/ 0 h 969"/>
                <a:gd name="T10" fmla="*/ 0 w 1100"/>
                <a:gd name="T11" fmla="*/ 0 h 969"/>
                <a:gd name="T12" fmla="*/ 0 w 1100"/>
                <a:gd name="T13" fmla="*/ 0 h 9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00" h="969">
                  <a:moveTo>
                    <a:pt x="0" y="0"/>
                  </a:moveTo>
                  <a:lnTo>
                    <a:pt x="0" y="969"/>
                  </a:lnTo>
                  <a:lnTo>
                    <a:pt x="1100" y="969"/>
                  </a:lnTo>
                  <a:lnTo>
                    <a:pt x="1100" y="881"/>
                  </a:lnTo>
                  <a:lnTo>
                    <a:pt x="89" y="881"/>
                  </a:lnTo>
                  <a:lnTo>
                    <a:pt x="8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5" name="Freeform 419"/>
            <p:cNvSpPr>
              <a:spLocks/>
            </p:cNvSpPr>
            <p:nvPr/>
          </p:nvSpPr>
          <p:spPr bwMode="auto">
            <a:xfrm>
              <a:off x="2663" y="3495"/>
              <a:ext cx="286" cy="40"/>
            </a:xfrm>
            <a:custGeom>
              <a:avLst/>
              <a:gdLst>
                <a:gd name="T0" fmla="*/ 0 w 1144"/>
                <a:gd name="T1" fmla="*/ 0 h 161"/>
                <a:gd name="T2" fmla="*/ 0 w 1144"/>
                <a:gd name="T3" fmla="*/ 0 h 161"/>
                <a:gd name="T4" fmla="*/ 0 w 1144"/>
                <a:gd name="T5" fmla="*/ 0 h 161"/>
                <a:gd name="T6" fmla="*/ 0 w 1144"/>
                <a:gd name="T7" fmla="*/ 0 h 16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44" h="161">
                  <a:moveTo>
                    <a:pt x="0" y="161"/>
                  </a:moveTo>
                  <a:lnTo>
                    <a:pt x="1144" y="0"/>
                  </a:lnTo>
                  <a:lnTo>
                    <a:pt x="1144" y="161"/>
                  </a:lnTo>
                  <a:lnTo>
                    <a:pt x="0" y="1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6" name="Freeform 420"/>
            <p:cNvSpPr>
              <a:spLocks/>
            </p:cNvSpPr>
            <p:nvPr/>
          </p:nvSpPr>
          <p:spPr bwMode="auto">
            <a:xfrm>
              <a:off x="2677" y="3550"/>
              <a:ext cx="253" cy="40"/>
            </a:xfrm>
            <a:custGeom>
              <a:avLst/>
              <a:gdLst>
                <a:gd name="T0" fmla="*/ 0 w 1013"/>
                <a:gd name="T1" fmla="*/ 0 h 159"/>
                <a:gd name="T2" fmla="*/ 0 w 1013"/>
                <a:gd name="T3" fmla="*/ 0 h 159"/>
                <a:gd name="T4" fmla="*/ 0 w 1013"/>
                <a:gd name="T5" fmla="*/ 0 h 159"/>
                <a:gd name="T6" fmla="*/ 0 w 1013"/>
                <a:gd name="T7" fmla="*/ 0 h 15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13" h="159">
                  <a:moveTo>
                    <a:pt x="0" y="159"/>
                  </a:moveTo>
                  <a:lnTo>
                    <a:pt x="1013" y="0"/>
                  </a:lnTo>
                  <a:lnTo>
                    <a:pt x="1013" y="159"/>
                  </a:lnTo>
                  <a:lnTo>
                    <a:pt x="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7" name="Freeform 421"/>
            <p:cNvSpPr>
              <a:spLocks/>
            </p:cNvSpPr>
            <p:nvPr/>
          </p:nvSpPr>
          <p:spPr bwMode="auto">
            <a:xfrm>
              <a:off x="2622" y="3227"/>
              <a:ext cx="56" cy="251"/>
            </a:xfrm>
            <a:custGeom>
              <a:avLst/>
              <a:gdLst>
                <a:gd name="T0" fmla="*/ 0 w 221"/>
                <a:gd name="T1" fmla="*/ 0 h 1005"/>
                <a:gd name="T2" fmla="*/ 0 w 221"/>
                <a:gd name="T3" fmla="*/ 0 h 1005"/>
                <a:gd name="T4" fmla="*/ 0 w 221"/>
                <a:gd name="T5" fmla="*/ 0 h 1005"/>
                <a:gd name="T6" fmla="*/ 0 w 221"/>
                <a:gd name="T7" fmla="*/ 0 h 1005"/>
                <a:gd name="T8" fmla="*/ 0 w 221"/>
                <a:gd name="T9" fmla="*/ 0 h 1005"/>
                <a:gd name="T10" fmla="*/ 0 w 221"/>
                <a:gd name="T11" fmla="*/ 0 h 1005"/>
                <a:gd name="T12" fmla="*/ 0 w 221"/>
                <a:gd name="T13" fmla="*/ 0 h 100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1" h="1005">
                  <a:moveTo>
                    <a:pt x="221" y="0"/>
                  </a:moveTo>
                  <a:lnTo>
                    <a:pt x="37" y="88"/>
                  </a:lnTo>
                  <a:lnTo>
                    <a:pt x="0" y="185"/>
                  </a:lnTo>
                  <a:lnTo>
                    <a:pt x="0" y="886"/>
                  </a:lnTo>
                  <a:lnTo>
                    <a:pt x="59" y="953"/>
                  </a:lnTo>
                  <a:lnTo>
                    <a:pt x="221" y="1005"/>
                  </a:lnTo>
                  <a:lnTo>
                    <a:pt x="221"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8" name="Freeform 422"/>
            <p:cNvSpPr>
              <a:spLocks/>
            </p:cNvSpPr>
            <p:nvPr/>
          </p:nvSpPr>
          <p:spPr bwMode="auto">
            <a:xfrm>
              <a:off x="2559" y="3283"/>
              <a:ext cx="48" cy="160"/>
            </a:xfrm>
            <a:custGeom>
              <a:avLst/>
              <a:gdLst>
                <a:gd name="T0" fmla="*/ 0 w 192"/>
                <a:gd name="T1" fmla="*/ 0 h 643"/>
                <a:gd name="T2" fmla="*/ 0 w 192"/>
                <a:gd name="T3" fmla="*/ 0 h 643"/>
                <a:gd name="T4" fmla="*/ 0 w 192"/>
                <a:gd name="T5" fmla="*/ 0 h 643"/>
                <a:gd name="T6" fmla="*/ 0 w 192"/>
                <a:gd name="T7" fmla="*/ 0 h 643"/>
                <a:gd name="T8" fmla="*/ 0 w 192"/>
                <a:gd name="T9" fmla="*/ 0 h 6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2" h="643">
                  <a:moveTo>
                    <a:pt x="192" y="643"/>
                  </a:moveTo>
                  <a:lnTo>
                    <a:pt x="0" y="496"/>
                  </a:lnTo>
                  <a:lnTo>
                    <a:pt x="0" y="119"/>
                  </a:lnTo>
                  <a:lnTo>
                    <a:pt x="192" y="0"/>
                  </a:lnTo>
                  <a:lnTo>
                    <a:pt x="192" y="64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9" name="Freeform 423"/>
            <p:cNvSpPr>
              <a:spLocks/>
            </p:cNvSpPr>
            <p:nvPr/>
          </p:nvSpPr>
          <p:spPr bwMode="auto">
            <a:xfrm>
              <a:off x="2543" y="3454"/>
              <a:ext cx="105" cy="78"/>
            </a:xfrm>
            <a:custGeom>
              <a:avLst/>
              <a:gdLst>
                <a:gd name="T0" fmla="*/ 0 w 420"/>
                <a:gd name="T1" fmla="*/ 0 h 311"/>
                <a:gd name="T2" fmla="*/ 0 w 420"/>
                <a:gd name="T3" fmla="*/ 0 h 311"/>
                <a:gd name="T4" fmla="*/ 0 w 420"/>
                <a:gd name="T5" fmla="*/ 0 h 311"/>
                <a:gd name="T6" fmla="*/ 0 w 420"/>
                <a:gd name="T7" fmla="*/ 0 h 311"/>
                <a:gd name="T8" fmla="*/ 0 w 420"/>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0" h="311">
                  <a:moveTo>
                    <a:pt x="420" y="311"/>
                  </a:moveTo>
                  <a:lnTo>
                    <a:pt x="1" y="192"/>
                  </a:lnTo>
                  <a:lnTo>
                    <a:pt x="0" y="0"/>
                  </a:lnTo>
                  <a:lnTo>
                    <a:pt x="420" y="192"/>
                  </a:lnTo>
                  <a:lnTo>
                    <a:pt x="420" y="311"/>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0" name="Rectangle 424"/>
            <p:cNvSpPr>
              <a:spLocks noChangeArrowheads="1"/>
            </p:cNvSpPr>
            <p:nvPr/>
          </p:nvSpPr>
          <p:spPr bwMode="auto">
            <a:xfrm>
              <a:off x="2923" y="3275"/>
              <a:ext cx="3" cy="14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6C7F3"/>
                </a:buClr>
                <a:buSzPct val="70000"/>
                <a:buFont typeface="Wingdings" panose="05000000000000000000" pitchFamily="2" charset="2"/>
                <a:buChar char="n"/>
                <a:defRPr sz="2000">
                  <a:solidFill>
                    <a:schemeClr val="tx1"/>
                  </a:solidFill>
                  <a:latin typeface="Arial" panose="020B0604020202020204" pitchFamily="34" charset="0"/>
                </a:defRPr>
              </a:lvl1pPr>
              <a:lvl2pPr marL="742950" indent="-285750">
                <a:spcBef>
                  <a:spcPct val="20000"/>
                </a:spcBef>
                <a:buClr>
                  <a:srgbClr val="76C7F3"/>
                </a:buClr>
                <a:buSzPct val="65000"/>
                <a:buFont typeface="Wingdings" panose="05000000000000000000" pitchFamily="2" charset="2"/>
                <a:buChar char="¡"/>
                <a:defRPr>
                  <a:solidFill>
                    <a:schemeClr val="tx1"/>
                  </a:solidFill>
                  <a:latin typeface="Arial" panose="020B0604020202020204" pitchFamily="34" charset="0"/>
                </a:defRPr>
              </a:lvl2pPr>
              <a:lvl3pPr marL="1143000" indent="-228600">
                <a:spcBef>
                  <a:spcPct val="20000"/>
                </a:spcBef>
                <a:buClr>
                  <a:srgbClr val="76C7F3"/>
                </a:buClr>
                <a:buSzPct val="70000"/>
                <a:buFont typeface="Wingdings" panose="05000000000000000000" pitchFamily="2" charset="2"/>
                <a:buChar char="n"/>
                <a:defRPr sz="1600">
                  <a:solidFill>
                    <a:schemeClr val="tx1"/>
                  </a:solidFill>
                  <a:latin typeface="Arial" panose="020B0604020202020204" pitchFamily="34" charset="0"/>
                </a:defRPr>
              </a:lvl3pPr>
              <a:lvl4pPr marL="1600200" indent="-228600">
                <a:spcBef>
                  <a:spcPct val="20000"/>
                </a:spcBef>
                <a:buClr>
                  <a:srgbClr val="76C7F3"/>
                </a:buClr>
                <a:buSzPct val="75000"/>
                <a:buFont typeface="Wingdings" panose="05000000000000000000" pitchFamily="2" charset="2"/>
                <a:buChar char="¡"/>
                <a:defRPr sz="1400">
                  <a:solidFill>
                    <a:schemeClr val="tx1"/>
                  </a:solidFill>
                  <a:latin typeface="Arial" panose="020B0604020202020204" pitchFamily="34" charset="0"/>
                </a:defRPr>
              </a:lvl4pPr>
              <a:lvl5pPr marL="2057400" indent="-228600">
                <a:spcBef>
                  <a:spcPct val="20000"/>
                </a:spcBef>
                <a:buClr>
                  <a:srgbClr val="76C7F3"/>
                </a:buClr>
                <a:buSzPct val="70000"/>
                <a:buFont typeface="Wingdings" panose="05000000000000000000" pitchFamily="2" charset="2"/>
                <a:buChar char="n"/>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76C7F3"/>
                </a:buClr>
                <a:buSzPct val="70000"/>
                <a:buFont typeface="Wingdings" panose="05000000000000000000" pitchFamily="2" charset="2"/>
                <a:buChar char="n"/>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76C7F3"/>
                </a:buClr>
                <a:buSzPct val="70000"/>
                <a:buFont typeface="Wingdings" panose="05000000000000000000" pitchFamily="2" charset="2"/>
                <a:buChar char="n"/>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76C7F3"/>
                </a:buClr>
                <a:buSzPct val="70000"/>
                <a:buFont typeface="Wingdings" panose="05000000000000000000" pitchFamily="2" charset="2"/>
                <a:buChar char="n"/>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76C7F3"/>
                </a:buClr>
                <a:buSzPct val="70000"/>
                <a:buFont typeface="Wingdings" panose="05000000000000000000" pitchFamily="2" charset="2"/>
                <a:buChar char="n"/>
                <a:defRPr sz="1200">
                  <a:solidFill>
                    <a:schemeClr val="tx1"/>
                  </a:solidFill>
                  <a:latin typeface="Arial" panose="020B0604020202020204" pitchFamily="34" charset="0"/>
                </a:defRPr>
              </a:lvl9pPr>
            </a:lstStyle>
            <a:p>
              <a:pPr algn="ctr" eaLnBrk="1" hangingPunct="1">
                <a:spcBef>
                  <a:spcPct val="0"/>
                </a:spcBef>
                <a:buClrTx/>
                <a:buSzTx/>
                <a:buFontTx/>
                <a:buNone/>
              </a:pPr>
              <a:endParaRPr lang="fr-FR" altLang="fr-FR" sz="1200">
                <a:solidFill>
                  <a:srgbClr val="EAEAEA"/>
                </a:solidFill>
              </a:endParaRPr>
            </a:p>
          </p:txBody>
        </p:sp>
        <p:sp>
          <p:nvSpPr>
            <p:cNvPr id="31" name="Rectangle 425"/>
            <p:cNvSpPr>
              <a:spLocks noChangeArrowheads="1"/>
            </p:cNvSpPr>
            <p:nvPr/>
          </p:nvSpPr>
          <p:spPr bwMode="auto">
            <a:xfrm>
              <a:off x="2911" y="3275"/>
              <a:ext cx="4" cy="14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6C7F3"/>
                </a:buClr>
                <a:buSzPct val="70000"/>
                <a:buFont typeface="Wingdings" panose="05000000000000000000" pitchFamily="2" charset="2"/>
                <a:buChar char="n"/>
                <a:defRPr sz="2000">
                  <a:solidFill>
                    <a:schemeClr val="tx1"/>
                  </a:solidFill>
                  <a:latin typeface="Arial" panose="020B0604020202020204" pitchFamily="34" charset="0"/>
                </a:defRPr>
              </a:lvl1pPr>
              <a:lvl2pPr marL="742950" indent="-285750">
                <a:spcBef>
                  <a:spcPct val="20000"/>
                </a:spcBef>
                <a:buClr>
                  <a:srgbClr val="76C7F3"/>
                </a:buClr>
                <a:buSzPct val="65000"/>
                <a:buFont typeface="Wingdings" panose="05000000000000000000" pitchFamily="2" charset="2"/>
                <a:buChar char="¡"/>
                <a:defRPr>
                  <a:solidFill>
                    <a:schemeClr val="tx1"/>
                  </a:solidFill>
                  <a:latin typeface="Arial" panose="020B0604020202020204" pitchFamily="34" charset="0"/>
                </a:defRPr>
              </a:lvl2pPr>
              <a:lvl3pPr marL="1143000" indent="-228600">
                <a:spcBef>
                  <a:spcPct val="20000"/>
                </a:spcBef>
                <a:buClr>
                  <a:srgbClr val="76C7F3"/>
                </a:buClr>
                <a:buSzPct val="70000"/>
                <a:buFont typeface="Wingdings" panose="05000000000000000000" pitchFamily="2" charset="2"/>
                <a:buChar char="n"/>
                <a:defRPr sz="1600">
                  <a:solidFill>
                    <a:schemeClr val="tx1"/>
                  </a:solidFill>
                  <a:latin typeface="Arial" panose="020B0604020202020204" pitchFamily="34" charset="0"/>
                </a:defRPr>
              </a:lvl3pPr>
              <a:lvl4pPr marL="1600200" indent="-228600">
                <a:spcBef>
                  <a:spcPct val="20000"/>
                </a:spcBef>
                <a:buClr>
                  <a:srgbClr val="76C7F3"/>
                </a:buClr>
                <a:buSzPct val="75000"/>
                <a:buFont typeface="Wingdings" panose="05000000000000000000" pitchFamily="2" charset="2"/>
                <a:buChar char="¡"/>
                <a:defRPr sz="1400">
                  <a:solidFill>
                    <a:schemeClr val="tx1"/>
                  </a:solidFill>
                  <a:latin typeface="Arial" panose="020B0604020202020204" pitchFamily="34" charset="0"/>
                </a:defRPr>
              </a:lvl4pPr>
              <a:lvl5pPr marL="2057400" indent="-228600">
                <a:spcBef>
                  <a:spcPct val="20000"/>
                </a:spcBef>
                <a:buClr>
                  <a:srgbClr val="76C7F3"/>
                </a:buClr>
                <a:buSzPct val="70000"/>
                <a:buFont typeface="Wingdings" panose="05000000000000000000" pitchFamily="2" charset="2"/>
                <a:buChar char="n"/>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76C7F3"/>
                </a:buClr>
                <a:buSzPct val="70000"/>
                <a:buFont typeface="Wingdings" panose="05000000000000000000" pitchFamily="2" charset="2"/>
                <a:buChar char="n"/>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76C7F3"/>
                </a:buClr>
                <a:buSzPct val="70000"/>
                <a:buFont typeface="Wingdings" panose="05000000000000000000" pitchFamily="2" charset="2"/>
                <a:buChar char="n"/>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76C7F3"/>
                </a:buClr>
                <a:buSzPct val="70000"/>
                <a:buFont typeface="Wingdings" panose="05000000000000000000" pitchFamily="2" charset="2"/>
                <a:buChar char="n"/>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76C7F3"/>
                </a:buClr>
                <a:buSzPct val="70000"/>
                <a:buFont typeface="Wingdings" panose="05000000000000000000" pitchFamily="2" charset="2"/>
                <a:buChar char="n"/>
                <a:defRPr sz="1200">
                  <a:solidFill>
                    <a:schemeClr val="tx1"/>
                  </a:solidFill>
                  <a:latin typeface="Arial" panose="020B0604020202020204" pitchFamily="34" charset="0"/>
                </a:defRPr>
              </a:lvl9pPr>
            </a:lstStyle>
            <a:p>
              <a:pPr algn="ctr" eaLnBrk="1" hangingPunct="1">
                <a:spcBef>
                  <a:spcPct val="0"/>
                </a:spcBef>
                <a:buClrTx/>
                <a:buSzTx/>
                <a:buFontTx/>
                <a:buNone/>
              </a:pPr>
              <a:endParaRPr lang="fr-FR" altLang="fr-FR" sz="1200">
                <a:solidFill>
                  <a:srgbClr val="EAEAEA"/>
                </a:solidFill>
              </a:endParaRPr>
            </a:p>
          </p:txBody>
        </p:sp>
        <p:sp>
          <p:nvSpPr>
            <p:cNvPr id="32" name="Rectangle 426"/>
            <p:cNvSpPr>
              <a:spLocks noChangeArrowheads="1"/>
            </p:cNvSpPr>
            <p:nvPr/>
          </p:nvSpPr>
          <p:spPr bwMode="auto">
            <a:xfrm>
              <a:off x="2900" y="3275"/>
              <a:ext cx="4" cy="14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6C7F3"/>
                </a:buClr>
                <a:buSzPct val="70000"/>
                <a:buFont typeface="Wingdings" panose="05000000000000000000" pitchFamily="2" charset="2"/>
                <a:buChar char="n"/>
                <a:defRPr sz="2000">
                  <a:solidFill>
                    <a:schemeClr val="tx1"/>
                  </a:solidFill>
                  <a:latin typeface="Arial" panose="020B0604020202020204" pitchFamily="34" charset="0"/>
                </a:defRPr>
              </a:lvl1pPr>
              <a:lvl2pPr marL="742950" indent="-285750">
                <a:spcBef>
                  <a:spcPct val="20000"/>
                </a:spcBef>
                <a:buClr>
                  <a:srgbClr val="76C7F3"/>
                </a:buClr>
                <a:buSzPct val="65000"/>
                <a:buFont typeface="Wingdings" panose="05000000000000000000" pitchFamily="2" charset="2"/>
                <a:buChar char="¡"/>
                <a:defRPr>
                  <a:solidFill>
                    <a:schemeClr val="tx1"/>
                  </a:solidFill>
                  <a:latin typeface="Arial" panose="020B0604020202020204" pitchFamily="34" charset="0"/>
                </a:defRPr>
              </a:lvl2pPr>
              <a:lvl3pPr marL="1143000" indent="-228600">
                <a:spcBef>
                  <a:spcPct val="20000"/>
                </a:spcBef>
                <a:buClr>
                  <a:srgbClr val="76C7F3"/>
                </a:buClr>
                <a:buSzPct val="70000"/>
                <a:buFont typeface="Wingdings" panose="05000000000000000000" pitchFamily="2" charset="2"/>
                <a:buChar char="n"/>
                <a:defRPr sz="1600">
                  <a:solidFill>
                    <a:schemeClr val="tx1"/>
                  </a:solidFill>
                  <a:latin typeface="Arial" panose="020B0604020202020204" pitchFamily="34" charset="0"/>
                </a:defRPr>
              </a:lvl3pPr>
              <a:lvl4pPr marL="1600200" indent="-228600">
                <a:spcBef>
                  <a:spcPct val="20000"/>
                </a:spcBef>
                <a:buClr>
                  <a:srgbClr val="76C7F3"/>
                </a:buClr>
                <a:buSzPct val="75000"/>
                <a:buFont typeface="Wingdings" panose="05000000000000000000" pitchFamily="2" charset="2"/>
                <a:buChar char="¡"/>
                <a:defRPr sz="1400">
                  <a:solidFill>
                    <a:schemeClr val="tx1"/>
                  </a:solidFill>
                  <a:latin typeface="Arial" panose="020B0604020202020204" pitchFamily="34" charset="0"/>
                </a:defRPr>
              </a:lvl4pPr>
              <a:lvl5pPr marL="2057400" indent="-228600">
                <a:spcBef>
                  <a:spcPct val="20000"/>
                </a:spcBef>
                <a:buClr>
                  <a:srgbClr val="76C7F3"/>
                </a:buClr>
                <a:buSzPct val="70000"/>
                <a:buFont typeface="Wingdings" panose="05000000000000000000" pitchFamily="2" charset="2"/>
                <a:buChar char="n"/>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76C7F3"/>
                </a:buClr>
                <a:buSzPct val="70000"/>
                <a:buFont typeface="Wingdings" panose="05000000000000000000" pitchFamily="2" charset="2"/>
                <a:buChar char="n"/>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76C7F3"/>
                </a:buClr>
                <a:buSzPct val="70000"/>
                <a:buFont typeface="Wingdings" panose="05000000000000000000" pitchFamily="2" charset="2"/>
                <a:buChar char="n"/>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76C7F3"/>
                </a:buClr>
                <a:buSzPct val="70000"/>
                <a:buFont typeface="Wingdings" panose="05000000000000000000" pitchFamily="2" charset="2"/>
                <a:buChar char="n"/>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76C7F3"/>
                </a:buClr>
                <a:buSzPct val="70000"/>
                <a:buFont typeface="Wingdings" panose="05000000000000000000" pitchFamily="2" charset="2"/>
                <a:buChar char="n"/>
                <a:defRPr sz="1200">
                  <a:solidFill>
                    <a:schemeClr val="tx1"/>
                  </a:solidFill>
                  <a:latin typeface="Arial" panose="020B0604020202020204" pitchFamily="34" charset="0"/>
                </a:defRPr>
              </a:lvl9pPr>
            </a:lstStyle>
            <a:p>
              <a:pPr algn="ctr" eaLnBrk="1" hangingPunct="1">
                <a:spcBef>
                  <a:spcPct val="0"/>
                </a:spcBef>
                <a:buClrTx/>
                <a:buSzTx/>
                <a:buFontTx/>
                <a:buNone/>
              </a:pPr>
              <a:endParaRPr lang="fr-FR" altLang="fr-FR" sz="1200">
                <a:solidFill>
                  <a:srgbClr val="EAEAEA"/>
                </a:solidFill>
              </a:endParaRPr>
            </a:p>
          </p:txBody>
        </p:sp>
        <p:sp>
          <p:nvSpPr>
            <p:cNvPr id="33" name="Rectangle 427"/>
            <p:cNvSpPr>
              <a:spLocks noChangeArrowheads="1"/>
            </p:cNvSpPr>
            <p:nvPr/>
          </p:nvSpPr>
          <p:spPr bwMode="auto">
            <a:xfrm>
              <a:off x="2889" y="3275"/>
              <a:ext cx="4" cy="14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6C7F3"/>
                </a:buClr>
                <a:buSzPct val="70000"/>
                <a:buFont typeface="Wingdings" panose="05000000000000000000" pitchFamily="2" charset="2"/>
                <a:buChar char="n"/>
                <a:defRPr sz="2000">
                  <a:solidFill>
                    <a:schemeClr val="tx1"/>
                  </a:solidFill>
                  <a:latin typeface="Arial" panose="020B0604020202020204" pitchFamily="34" charset="0"/>
                </a:defRPr>
              </a:lvl1pPr>
              <a:lvl2pPr marL="742950" indent="-285750">
                <a:spcBef>
                  <a:spcPct val="20000"/>
                </a:spcBef>
                <a:buClr>
                  <a:srgbClr val="76C7F3"/>
                </a:buClr>
                <a:buSzPct val="65000"/>
                <a:buFont typeface="Wingdings" panose="05000000000000000000" pitchFamily="2" charset="2"/>
                <a:buChar char="¡"/>
                <a:defRPr>
                  <a:solidFill>
                    <a:schemeClr val="tx1"/>
                  </a:solidFill>
                  <a:latin typeface="Arial" panose="020B0604020202020204" pitchFamily="34" charset="0"/>
                </a:defRPr>
              </a:lvl2pPr>
              <a:lvl3pPr marL="1143000" indent="-228600">
                <a:spcBef>
                  <a:spcPct val="20000"/>
                </a:spcBef>
                <a:buClr>
                  <a:srgbClr val="76C7F3"/>
                </a:buClr>
                <a:buSzPct val="70000"/>
                <a:buFont typeface="Wingdings" panose="05000000000000000000" pitchFamily="2" charset="2"/>
                <a:buChar char="n"/>
                <a:defRPr sz="1600">
                  <a:solidFill>
                    <a:schemeClr val="tx1"/>
                  </a:solidFill>
                  <a:latin typeface="Arial" panose="020B0604020202020204" pitchFamily="34" charset="0"/>
                </a:defRPr>
              </a:lvl3pPr>
              <a:lvl4pPr marL="1600200" indent="-228600">
                <a:spcBef>
                  <a:spcPct val="20000"/>
                </a:spcBef>
                <a:buClr>
                  <a:srgbClr val="76C7F3"/>
                </a:buClr>
                <a:buSzPct val="75000"/>
                <a:buFont typeface="Wingdings" panose="05000000000000000000" pitchFamily="2" charset="2"/>
                <a:buChar char="¡"/>
                <a:defRPr sz="1400">
                  <a:solidFill>
                    <a:schemeClr val="tx1"/>
                  </a:solidFill>
                  <a:latin typeface="Arial" panose="020B0604020202020204" pitchFamily="34" charset="0"/>
                </a:defRPr>
              </a:lvl4pPr>
              <a:lvl5pPr marL="2057400" indent="-228600">
                <a:spcBef>
                  <a:spcPct val="20000"/>
                </a:spcBef>
                <a:buClr>
                  <a:srgbClr val="76C7F3"/>
                </a:buClr>
                <a:buSzPct val="70000"/>
                <a:buFont typeface="Wingdings" panose="05000000000000000000" pitchFamily="2" charset="2"/>
                <a:buChar char="n"/>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76C7F3"/>
                </a:buClr>
                <a:buSzPct val="70000"/>
                <a:buFont typeface="Wingdings" panose="05000000000000000000" pitchFamily="2" charset="2"/>
                <a:buChar char="n"/>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76C7F3"/>
                </a:buClr>
                <a:buSzPct val="70000"/>
                <a:buFont typeface="Wingdings" panose="05000000000000000000" pitchFamily="2" charset="2"/>
                <a:buChar char="n"/>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76C7F3"/>
                </a:buClr>
                <a:buSzPct val="70000"/>
                <a:buFont typeface="Wingdings" panose="05000000000000000000" pitchFamily="2" charset="2"/>
                <a:buChar char="n"/>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76C7F3"/>
                </a:buClr>
                <a:buSzPct val="70000"/>
                <a:buFont typeface="Wingdings" panose="05000000000000000000" pitchFamily="2" charset="2"/>
                <a:buChar char="n"/>
                <a:defRPr sz="1200">
                  <a:solidFill>
                    <a:schemeClr val="tx1"/>
                  </a:solidFill>
                  <a:latin typeface="Arial" panose="020B0604020202020204" pitchFamily="34" charset="0"/>
                </a:defRPr>
              </a:lvl9pPr>
            </a:lstStyle>
            <a:p>
              <a:pPr algn="ctr" eaLnBrk="1" hangingPunct="1">
                <a:spcBef>
                  <a:spcPct val="0"/>
                </a:spcBef>
                <a:buClrTx/>
                <a:buSzTx/>
                <a:buFontTx/>
                <a:buNone/>
              </a:pPr>
              <a:endParaRPr lang="fr-FR" altLang="fr-FR" sz="1200">
                <a:solidFill>
                  <a:srgbClr val="EAEAEA"/>
                </a:solidFill>
              </a:endParaRPr>
            </a:p>
          </p:txBody>
        </p:sp>
        <p:sp>
          <p:nvSpPr>
            <p:cNvPr id="34" name="Rectangle 428"/>
            <p:cNvSpPr>
              <a:spLocks noChangeArrowheads="1"/>
            </p:cNvSpPr>
            <p:nvPr/>
          </p:nvSpPr>
          <p:spPr bwMode="auto">
            <a:xfrm>
              <a:off x="2878" y="3275"/>
              <a:ext cx="4" cy="14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6C7F3"/>
                </a:buClr>
                <a:buSzPct val="70000"/>
                <a:buFont typeface="Wingdings" panose="05000000000000000000" pitchFamily="2" charset="2"/>
                <a:buChar char="n"/>
                <a:defRPr sz="2000">
                  <a:solidFill>
                    <a:schemeClr val="tx1"/>
                  </a:solidFill>
                  <a:latin typeface="Arial" panose="020B0604020202020204" pitchFamily="34" charset="0"/>
                </a:defRPr>
              </a:lvl1pPr>
              <a:lvl2pPr marL="742950" indent="-285750">
                <a:spcBef>
                  <a:spcPct val="20000"/>
                </a:spcBef>
                <a:buClr>
                  <a:srgbClr val="76C7F3"/>
                </a:buClr>
                <a:buSzPct val="65000"/>
                <a:buFont typeface="Wingdings" panose="05000000000000000000" pitchFamily="2" charset="2"/>
                <a:buChar char="¡"/>
                <a:defRPr>
                  <a:solidFill>
                    <a:schemeClr val="tx1"/>
                  </a:solidFill>
                  <a:latin typeface="Arial" panose="020B0604020202020204" pitchFamily="34" charset="0"/>
                </a:defRPr>
              </a:lvl2pPr>
              <a:lvl3pPr marL="1143000" indent="-228600">
                <a:spcBef>
                  <a:spcPct val="20000"/>
                </a:spcBef>
                <a:buClr>
                  <a:srgbClr val="76C7F3"/>
                </a:buClr>
                <a:buSzPct val="70000"/>
                <a:buFont typeface="Wingdings" panose="05000000000000000000" pitchFamily="2" charset="2"/>
                <a:buChar char="n"/>
                <a:defRPr sz="1600">
                  <a:solidFill>
                    <a:schemeClr val="tx1"/>
                  </a:solidFill>
                  <a:latin typeface="Arial" panose="020B0604020202020204" pitchFamily="34" charset="0"/>
                </a:defRPr>
              </a:lvl3pPr>
              <a:lvl4pPr marL="1600200" indent="-228600">
                <a:spcBef>
                  <a:spcPct val="20000"/>
                </a:spcBef>
                <a:buClr>
                  <a:srgbClr val="76C7F3"/>
                </a:buClr>
                <a:buSzPct val="75000"/>
                <a:buFont typeface="Wingdings" panose="05000000000000000000" pitchFamily="2" charset="2"/>
                <a:buChar char="¡"/>
                <a:defRPr sz="1400">
                  <a:solidFill>
                    <a:schemeClr val="tx1"/>
                  </a:solidFill>
                  <a:latin typeface="Arial" panose="020B0604020202020204" pitchFamily="34" charset="0"/>
                </a:defRPr>
              </a:lvl4pPr>
              <a:lvl5pPr marL="2057400" indent="-228600">
                <a:spcBef>
                  <a:spcPct val="20000"/>
                </a:spcBef>
                <a:buClr>
                  <a:srgbClr val="76C7F3"/>
                </a:buClr>
                <a:buSzPct val="70000"/>
                <a:buFont typeface="Wingdings" panose="05000000000000000000" pitchFamily="2" charset="2"/>
                <a:buChar char="n"/>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76C7F3"/>
                </a:buClr>
                <a:buSzPct val="70000"/>
                <a:buFont typeface="Wingdings" panose="05000000000000000000" pitchFamily="2" charset="2"/>
                <a:buChar char="n"/>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76C7F3"/>
                </a:buClr>
                <a:buSzPct val="70000"/>
                <a:buFont typeface="Wingdings" panose="05000000000000000000" pitchFamily="2" charset="2"/>
                <a:buChar char="n"/>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76C7F3"/>
                </a:buClr>
                <a:buSzPct val="70000"/>
                <a:buFont typeface="Wingdings" panose="05000000000000000000" pitchFamily="2" charset="2"/>
                <a:buChar char="n"/>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76C7F3"/>
                </a:buClr>
                <a:buSzPct val="70000"/>
                <a:buFont typeface="Wingdings" panose="05000000000000000000" pitchFamily="2" charset="2"/>
                <a:buChar char="n"/>
                <a:defRPr sz="1200">
                  <a:solidFill>
                    <a:schemeClr val="tx1"/>
                  </a:solidFill>
                  <a:latin typeface="Arial" panose="020B0604020202020204" pitchFamily="34" charset="0"/>
                </a:defRPr>
              </a:lvl9pPr>
            </a:lstStyle>
            <a:p>
              <a:pPr algn="ctr" eaLnBrk="1" hangingPunct="1">
                <a:spcBef>
                  <a:spcPct val="0"/>
                </a:spcBef>
                <a:buClrTx/>
                <a:buSzTx/>
                <a:buFontTx/>
                <a:buNone/>
              </a:pPr>
              <a:endParaRPr lang="fr-FR" altLang="fr-FR" sz="1200">
                <a:solidFill>
                  <a:srgbClr val="EAEAEA"/>
                </a:solidFill>
              </a:endParaRPr>
            </a:p>
          </p:txBody>
        </p:sp>
        <p:sp>
          <p:nvSpPr>
            <p:cNvPr id="35" name="Freeform 429"/>
            <p:cNvSpPr>
              <a:spLocks/>
            </p:cNvSpPr>
            <p:nvPr/>
          </p:nvSpPr>
          <p:spPr bwMode="auto">
            <a:xfrm>
              <a:off x="2867" y="3275"/>
              <a:ext cx="4" cy="39"/>
            </a:xfrm>
            <a:custGeom>
              <a:avLst/>
              <a:gdLst>
                <a:gd name="T0" fmla="*/ 0 w 16"/>
                <a:gd name="T1" fmla="*/ 0 h 157"/>
                <a:gd name="T2" fmla="*/ 0 w 16"/>
                <a:gd name="T3" fmla="*/ 0 h 157"/>
                <a:gd name="T4" fmla="*/ 0 w 16"/>
                <a:gd name="T5" fmla="*/ 0 h 157"/>
                <a:gd name="T6" fmla="*/ 0 w 16"/>
                <a:gd name="T7" fmla="*/ 0 h 157"/>
                <a:gd name="T8" fmla="*/ 0 w 16"/>
                <a:gd name="T9" fmla="*/ 0 h 157"/>
                <a:gd name="T10" fmla="*/ 0 w 16"/>
                <a:gd name="T11" fmla="*/ 0 h 157"/>
                <a:gd name="T12" fmla="*/ 0 w 16"/>
                <a:gd name="T13" fmla="*/ 0 h 157"/>
                <a:gd name="T14" fmla="*/ 0 w 16"/>
                <a:gd name="T15" fmla="*/ 0 h 15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 h="157">
                  <a:moveTo>
                    <a:pt x="0" y="0"/>
                  </a:moveTo>
                  <a:lnTo>
                    <a:pt x="0" y="157"/>
                  </a:lnTo>
                  <a:lnTo>
                    <a:pt x="4" y="147"/>
                  </a:lnTo>
                  <a:lnTo>
                    <a:pt x="8" y="135"/>
                  </a:lnTo>
                  <a:lnTo>
                    <a:pt x="12" y="123"/>
                  </a:lnTo>
                  <a:lnTo>
                    <a:pt x="16" y="110"/>
                  </a:lnTo>
                  <a:lnTo>
                    <a:pt x="16" y="0"/>
                  </a:ln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6" name="Freeform 430"/>
            <p:cNvSpPr>
              <a:spLocks/>
            </p:cNvSpPr>
            <p:nvPr/>
          </p:nvSpPr>
          <p:spPr bwMode="auto">
            <a:xfrm>
              <a:off x="2856" y="3275"/>
              <a:ext cx="4" cy="64"/>
            </a:xfrm>
            <a:custGeom>
              <a:avLst/>
              <a:gdLst>
                <a:gd name="T0" fmla="*/ 0 w 14"/>
                <a:gd name="T1" fmla="*/ 0 h 257"/>
                <a:gd name="T2" fmla="*/ 0 w 14"/>
                <a:gd name="T3" fmla="*/ 0 h 257"/>
                <a:gd name="T4" fmla="*/ 0 w 14"/>
                <a:gd name="T5" fmla="*/ 0 h 257"/>
                <a:gd name="T6" fmla="*/ 0 w 14"/>
                <a:gd name="T7" fmla="*/ 0 h 257"/>
                <a:gd name="T8" fmla="*/ 0 w 14"/>
                <a:gd name="T9" fmla="*/ 0 h 257"/>
                <a:gd name="T10" fmla="*/ 0 w 14"/>
                <a:gd name="T11" fmla="*/ 0 h 257"/>
                <a:gd name="T12" fmla="*/ 0 w 14"/>
                <a:gd name="T13" fmla="*/ 0 h 257"/>
                <a:gd name="T14" fmla="*/ 0 w 14"/>
                <a:gd name="T15" fmla="*/ 0 h 25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 h="257">
                  <a:moveTo>
                    <a:pt x="0" y="0"/>
                  </a:moveTo>
                  <a:lnTo>
                    <a:pt x="0" y="257"/>
                  </a:lnTo>
                  <a:lnTo>
                    <a:pt x="4" y="249"/>
                  </a:lnTo>
                  <a:lnTo>
                    <a:pt x="8" y="243"/>
                  </a:lnTo>
                  <a:lnTo>
                    <a:pt x="10" y="236"/>
                  </a:lnTo>
                  <a:lnTo>
                    <a:pt x="14" y="228"/>
                  </a:lnTo>
                  <a:lnTo>
                    <a:pt x="14" y="0"/>
                  </a:ln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7" name="Freeform 431"/>
            <p:cNvSpPr>
              <a:spLocks/>
            </p:cNvSpPr>
            <p:nvPr/>
          </p:nvSpPr>
          <p:spPr bwMode="auto">
            <a:xfrm>
              <a:off x="2845" y="3275"/>
              <a:ext cx="4" cy="81"/>
            </a:xfrm>
            <a:custGeom>
              <a:avLst/>
              <a:gdLst>
                <a:gd name="T0" fmla="*/ 0 w 14"/>
                <a:gd name="T1" fmla="*/ 0 h 326"/>
                <a:gd name="T2" fmla="*/ 0 w 14"/>
                <a:gd name="T3" fmla="*/ 0 h 326"/>
                <a:gd name="T4" fmla="*/ 0 w 14"/>
                <a:gd name="T5" fmla="*/ 0 h 326"/>
                <a:gd name="T6" fmla="*/ 0 w 14"/>
                <a:gd name="T7" fmla="*/ 0 h 326"/>
                <a:gd name="T8" fmla="*/ 0 w 14"/>
                <a:gd name="T9" fmla="*/ 0 h 326"/>
                <a:gd name="T10" fmla="*/ 0 w 14"/>
                <a:gd name="T11" fmla="*/ 0 h 326"/>
                <a:gd name="T12" fmla="*/ 0 w 14"/>
                <a:gd name="T13" fmla="*/ 0 h 326"/>
                <a:gd name="T14" fmla="*/ 0 w 14"/>
                <a:gd name="T15" fmla="*/ 0 h 32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 h="326">
                  <a:moveTo>
                    <a:pt x="0" y="0"/>
                  </a:moveTo>
                  <a:lnTo>
                    <a:pt x="0" y="326"/>
                  </a:lnTo>
                  <a:lnTo>
                    <a:pt x="4" y="321"/>
                  </a:lnTo>
                  <a:lnTo>
                    <a:pt x="8" y="315"/>
                  </a:lnTo>
                  <a:lnTo>
                    <a:pt x="12" y="310"/>
                  </a:lnTo>
                  <a:lnTo>
                    <a:pt x="14" y="305"/>
                  </a:lnTo>
                  <a:lnTo>
                    <a:pt x="14" y="0"/>
                  </a:ln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8" name="Freeform 432"/>
            <p:cNvSpPr>
              <a:spLocks/>
            </p:cNvSpPr>
            <p:nvPr/>
          </p:nvSpPr>
          <p:spPr bwMode="auto">
            <a:xfrm>
              <a:off x="2834" y="3275"/>
              <a:ext cx="4" cy="95"/>
            </a:xfrm>
            <a:custGeom>
              <a:avLst/>
              <a:gdLst>
                <a:gd name="T0" fmla="*/ 0 w 14"/>
                <a:gd name="T1" fmla="*/ 0 h 379"/>
                <a:gd name="T2" fmla="*/ 0 w 14"/>
                <a:gd name="T3" fmla="*/ 0 h 379"/>
                <a:gd name="T4" fmla="*/ 0 w 14"/>
                <a:gd name="T5" fmla="*/ 0 h 379"/>
                <a:gd name="T6" fmla="*/ 0 w 14"/>
                <a:gd name="T7" fmla="*/ 0 h 379"/>
                <a:gd name="T8" fmla="*/ 0 w 14"/>
                <a:gd name="T9" fmla="*/ 0 h 379"/>
                <a:gd name="T10" fmla="*/ 0 w 14"/>
                <a:gd name="T11" fmla="*/ 0 h 379"/>
                <a:gd name="T12" fmla="*/ 0 w 14"/>
                <a:gd name="T13" fmla="*/ 0 h 379"/>
                <a:gd name="T14" fmla="*/ 0 w 14"/>
                <a:gd name="T15" fmla="*/ 0 h 37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 h="379">
                  <a:moveTo>
                    <a:pt x="0" y="0"/>
                  </a:moveTo>
                  <a:lnTo>
                    <a:pt x="0" y="379"/>
                  </a:lnTo>
                  <a:lnTo>
                    <a:pt x="2" y="375"/>
                  </a:lnTo>
                  <a:lnTo>
                    <a:pt x="6" y="371"/>
                  </a:lnTo>
                  <a:lnTo>
                    <a:pt x="10" y="367"/>
                  </a:lnTo>
                  <a:lnTo>
                    <a:pt x="14" y="363"/>
                  </a:lnTo>
                  <a:lnTo>
                    <a:pt x="14" y="0"/>
                  </a:ln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39" name="Freeform 433"/>
            <p:cNvSpPr>
              <a:spLocks/>
            </p:cNvSpPr>
            <p:nvPr/>
          </p:nvSpPr>
          <p:spPr bwMode="auto">
            <a:xfrm>
              <a:off x="2823" y="3275"/>
              <a:ext cx="4" cy="107"/>
            </a:xfrm>
            <a:custGeom>
              <a:avLst/>
              <a:gdLst>
                <a:gd name="T0" fmla="*/ 0 w 14"/>
                <a:gd name="T1" fmla="*/ 0 h 426"/>
                <a:gd name="T2" fmla="*/ 0 w 14"/>
                <a:gd name="T3" fmla="*/ 0 h 426"/>
                <a:gd name="T4" fmla="*/ 0 w 14"/>
                <a:gd name="T5" fmla="*/ 0 h 426"/>
                <a:gd name="T6" fmla="*/ 0 w 14"/>
                <a:gd name="T7" fmla="*/ 0 h 426"/>
                <a:gd name="T8" fmla="*/ 0 w 14"/>
                <a:gd name="T9" fmla="*/ 0 h 426"/>
                <a:gd name="T10" fmla="*/ 0 w 14"/>
                <a:gd name="T11" fmla="*/ 0 h 426"/>
                <a:gd name="T12" fmla="*/ 0 w 14"/>
                <a:gd name="T13" fmla="*/ 0 h 426"/>
                <a:gd name="T14" fmla="*/ 0 w 14"/>
                <a:gd name="T15" fmla="*/ 0 h 42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 h="426">
                  <a:moveTo>
                    <a:pt x="0" y="0"/>
                  </a:moveTo>
                  <a:lnTo>
                    <a:pt x="0" y="426"/>
                  </a:lnTo>
                  <a:lnTo>
                    <a:pt x="2" y="422"/>
                  </a:lnTo>
                  <a:lnTo>
                    <a:pt x="6" y="418"/>
                  </a:lnTo>
                  <a:lnTo>
                    <a:pt x="10" y="416"/>
                  </a:lnTo>
                  <a:lnTo>
                    <a:pt x="14" y="412"/>
                  </a:lnTo>
                  <a:lnTo>
                    <a:pt x="14" y="0"/>
                  </a:ln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40" name="Freeform 434"/>
            <p:cNvSpPr>
              <a:spLocks/>
            </p:cNvSpPr>
            <p:nvPr/>
          </p:nvSpPr>
          <p:spPr bwMode="auto">
            <a:xfrm>
              <a:off x="2812" y="3275"/>
              <a:ext cx="3" cy="118"/>
            </a:xfrm>
            <a:custGeom>
              <a:avLst/>
              <a:gdLst>
                <a:gd name="T0" fmla="*/ 0 w 15"/>
                <a:gd name="T1" fmla="*/ 0 h 474"/>
                <a:gd name="T2" fmla="*/ 0 w 15"/>
                <a:gd name="T3" fmla="*/ 0 h 474"/>
                <a:gd name="T4" fmla="*/ 0 w 15"/>
                <a:gd name="T5" fmla="*/ 0 h 474"/>
                <a:gd name="T6" fmla="*/ 0 w 15"/>
                <a:gd name="T7" fmla="*/ 0 h 474"/>
                <a:gd name="T8" fmla="*/ 0 w 15"/>
                <a:gd name="T9" fmla="*/ 0 h 474"/>
                <a:gd name="T10" fmla="*/ 0 w 15"/>
                <a:gd name="T11" fmla="*/ 0 h 474"/>
                <a:gd name="T12" fmla="*/ 0 w 15"/>
                <a:gd name="T13" fmla="*/ 0 h 474"/>
                <a:gd name="T14" fmla="*/ 0 w 15"/>
                <a:gd name="T15" fmla="*/ 0 h 4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 h="474">
                  <a:moveTo>
                    <a:pt x="0" y="0"/>
                  </a:moveTo>
                  <a:lnTo>
                    <a:pt x="0" y="474"/>
                  </a:lnTo>
                  <a:lnTo>
                    <a:pt x="4" y="471"/>
                  </a:lnTo>
                  <a:lnTo>
                    <a:pt x="8" y="467"/>
                  </a:lnTo>
                  <a:lnTo>
                    <a:pt x="12" y="463"/>
                  </a:lnTo>
                  <a:lnTo>
                    <a:pt x="15" y="460"/>
                  </a:lnTo>
                  <a:lnTo>
                    <a:pt x="15" y="0"/>
                  </a:ln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41" name="Freeform 435"/>
            <p:cNvSpPr>
              <a:spLocks/>
            </p:cNvSpPr>
            <p:nvPr/>
          </p:nvSpPr>
          <p:spPr bwMode="auto">
            <a:xfrm>
              <a:off x="2812" y="3390"/>
              <a:ext cx="3" cy="27"/>
            </a:xfrm>
            <a:custGeom>
              <a:avLst/>
              <a:gdLst>
                <a:gd name="T0" fmla="*/ 0 w 15"/>
                <a:gd name="T1" fmla="*/ 0 h 110"/>
                <a:gd name="T2" fmla="*/ 0 w 15"/>
                <a:gd name="T3" fmla="*/ 0 h 110"/>
                <a:gd name="T4" fmla="*/ 0 w 15"/>
                <a:gd name="T5" fmla="*/ 0 h 110"/>
                <a:gd name="T6" fmla="*/ 0 w 15"/>
                <a:gd name="T7" fmla="*/ 0 h 110"/>
                <a:gd name="T8" fmla="*/ 0 w 15"/>
                <a:gd name="T9" fmla="*/ 0 h 110"/>
                <a:gd name="T10" fmla="*/ 0 w 15"/>
                <a:gd name="T11" fmla="*/ 0 h 110"/>
                <a:gd name="T12" fmla="*/ 0 w 15"/>
                <a:gd name="T13" fmla="*/ 0 h 110"/>
                <a:gd name="T14" fmla="*/ 0 w 15"/>
                <a:gd name="T15" fmla="*/ 0 h 11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 h="110">
                  <a:moveTo>
                    <a:pt x="0" y="14"/>
                  </a:moveTo>
                  <a:lnTo>
                    <a:pt x="0" y="110"/>
                  </a:lnTo>
                  <a:lnTo>
                    <a:pt x="15" y="110"/>
                  </a:lnTo>
                  <a:lnTo>
                    <a:pt x="15" y="0"/>
                  </a:lnTo>
                  <a:lnTo>
                    <a:pt x="12" y="3"/>
                  </a:lnTo>
                  <a:lnTo>
                    <a:pt x="8" y="7"/>
                  </a:lnTo>
                  <a:lnTo>
                    <a:pt x="4" y="11"/>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42" name="Freeform 436"/>
            <p:cNvSpPr>
              <a:spLocks/>
            </p:cNvSpPr>
            <p:nvPr/>
          </p:nvSpPr>
          <p:spPr bwMode="auto">
            <a:xfrm>
              <a:off x="2801" y="3275"/>
              <a:ext cx="4" cy="128"/>
            </a:xfrm>
            <a:custGeom>
              <a:avLst/>
              <a:gdLst>
                <a:gd name="T0" fmla="*/ 0 w 16"/>
                <a:gd name="T1" fmla="*/ 0 h 512"/>
                <a:gd name="T2" fmla="*/ 0 w 16"/>
                <a:gd name="T3" fmla="*/ 0 h 512"/>
                <a:gd name="T4" fmla="*/ 0 w 16"/>
                <a:gd name="T5" fmla="*/ 0 h 512"/>
                <a:gd name="T6" fmla="*/ 0 w 16"/>
                <a:gd name="T7" fmla="*/ 0 h 512"/>
                <a:gd name="T8" fmla="*/ 0 w 16"/>
                <a:gd name="T9" fmla="*/ 0 h 512"/>
                <a:gd name="T10" fmla="*/ 0 w 16"/>
                <a:gd name="T11" fmla="*/ 0 h 512"/>
                <a:gd name="T12" fmla="*/ 0 w 16"/>
                <a:gd name="T13" fmla="*/ 0 h 512"/>
                <a:gd name="T14" fmla="*/ 0 w 16"/>
                <a:gd name="T15" fmla="*/ 0 h 5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 h="512">
                  <a:moveTo>
                    <a:pt x="0" y="0"/>
                  </a:moveTo>
                  <a:lnTo>
                    <a:pt x="0" y="512"/>
                  </a:lnTo>
                  <a:lnTo>
                    <a:pt x="4" y="509"/>
                  </a:lnTo>
                  <a:lnTo>
                    <a:pt x="8" y="505"/>
                  </a:lnTo>
                  <a:lnTo>
                    <a:pt x="12" y="503"/>
                  </a:lnTo>
                  <a:lnTo>
                    <a:pt x="16" y="500"/>
                  </a:lnTo>
                  <a:lnTo>
                    <a:pt x="16" y="0"/>
                  </a:ln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43" name="Freeform 437"/>
            <p:cNvSpPr>
              <a:spLocks/>
            </p:cNvSpPr>
            <p:nvPr/>
          </p:nvSpPr>
          <p:spPr bwMode="auto">
            <a:xfrm>
              <a:off x="2790" y="3275"/>
              <a:ext cx="4" cy="136"/>
            </a:xfrm>
            <a:custGeom>
              <a:avLst/>
              <a:gdLst>
                <a:gd name="T0" fmla="*/ 0 w 16"/>
                <a:gd name="T1" fmla="*/ 0 h 545"/>
                <a:gd name="T2" fmla="*/ 0 w 16"/>
                <a:gd name="T3" fmla="*/ 0 h 545"/>
                <a:gd name="T4" fmla="*/ 0 w 16"/>
                <a:gd name="T5" fmla="*/ 0 h 545"/>
                <a:gd name="T6" fmla="*/ 0 w 16"/>
                <a:gd name="T7" fmla="*/ 0 h 545"/>
                <a:gd name="T8" fmla="*/ 0 w 16"/>
                <a:gd name="T9" fmla="*/ 0 h 545"/>
                <a:gd name="T10" fmla="*/ 0 w 16"/>
                <a:gd name="T11" fmla="*/ 0 h 545"/>
                <a:gd name="T12" fmla="*/ 0 w 16"/>
                <a:gd name="T13" fmla="*/ 0 h 545"/>
                <a:gd name="T14" fmla="*/ 0 w 16"/>
                <a:gd name="T15" fmla="*/ 0 h 54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 h="545">
                  <a:moveTo>
                    <a:pt x="0" y="0"/>
                  </a:moveTo>
                  <a:lnTo>
                    <a:pt x="0" y="545"/>
                  </a:lnTo>
                  <a:lnTo>
                    <a:pt x="4" y="542"/>
                  </a:lnTo>
                  <a:lnTo>
                    <a:pt x="8" y="540"/>
                  </a:lnTo>
                  <a:lnTo>
                    <a:pt x="12" y="537"/>
                  </a:lnTo>
                  <a:lnTo>
                    <a:pt x="16" y="534"/>
                  </a:lnTo>
                  <a:lnTo>
                    <a:pt x="16" y="0"/>
                  </a:ln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44" name="Freeform 438"/>
            <p:cNvSpPr>
              <a:spLocks/>
            </p:cNvSpPr>
            <p:nvPr/>
          </p:nvSpPr>
          <p:spPr bwMode="auto">
            <a:xfrm>
              <a:off x="2779" y="3289"/>
              <a:ext cx="3" cy="128"/>
            </a:xfrm>
            <a:custGeom>
              <a:avLst/>
              <a:gdLst>
                <a:gd name="T0" fmla="*/ 0 w 15"/>
                <a:gd name="T1" fmla="*/ 0 h 516"/>
                <a:gd name="T2" fmla="*/ 0 w 15"/>
                <a:gd name="T3" fmla="*/ 0 h 516"/>
                <a:gd name="T4" fmla="*/ 0 w 15"/>
                <a:gd name="T5" fmla="*/ 0 h 516"/>
                <a:gd name="T6" fmla="*/ 0 w 15"/>
                <a:gd name="T7" fmla="*/ 0 h 516"/>
                <a:gd name="T8" fmla="*/ 0 w 15"/>
                <a:gd name="T9" fmla="*/ 0 h 516"/>
                <a:gd name="T10" fmla="*/ 0 w 15"/>
                <a:gd name="T11" fmla="*/ 0 h 516"/>
                <a:gd name="T12" fmla="*/ 0 w 15"/>
                <a:gd name="T13" fmla="*/ 0 h 516"/>
                <a:gd name="T14" fmla="*/ 0 w 15"/>
                <a:gd name="T15" fmla="*/ 0 h 516"/>
                <a:gd name="T16" fmla="*/ 0 w 15"/>
                <a:gd name="T17" fmla="*/ 0 h 516"/>
                <a:gd name="T18" fmla="*/ 0 w 15"/>
                <a:gd name="T19" fmla="*/ 0 h 516"/>
                <a:gd name="T20" fmla="*/ 0 w 15"/>
                <a:gd name="T21" fmla="*/ 0 h 516"/>
                <a:gd name="T22" fmla="*/ 0 w 15"/>
                <a:gd name="T23" fmla="*/ 0 h 5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 h="516">
                  <a:moveTo>
                    <a:pt x="0" y="103"/>
                  </a:moveTo>
                  <a:lnTo>
                    <a:pt x="0" y="516"/>
                  </a:lnTo>
                  <a:lnTo>
                    <a:pt x="11" y="516"/>
                  </a:lnTo>
                  <a:lnTo>
                    <a:pt x="12" y="516"/>
                  </a:lnTo>
                  <a:lnTo>
                    <a:pt x="14" y="515"/>
                  </a:lnTo>
                  <a:lnTo>
                    <a:pt x="15" y="513"/>
                  </a:lnTo>
                  <a:lnTo>
                    <a:pt x="15" y="0"/>
                  </a:lnTo>
                  <a:lnTo>
                    <a:pt x="12" y="24"/>
                  </a:lnTo>
                  <a:lnTo>
                    <a:pt x="10" y="49"/>
                  </a:lnTo>
                  <a:lnTo>
                    <a:pt x="6" y="77"/>
                  </a:lnTo>
                  <a:lnTo>
                    <a:pt x="0" y="10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45" name="Freeform 439"/>
            <p:cNvSpPr>
              <a:spLocks/>
            </p:cNvSpPr>
            <p:nvPr/>
          </p:nvSpPr>
          <p:spPr bwMode="auto">
            <a:xfrm>
              <a:off x="2746" y="3377"/>
              <a:ext cx="4" cy="40"/>
            </a:xfrm>
            <a:custGeom>
              <a:avLst/>
              <a:gdLst>
                <a:gd name="T0" fmla="*/ 0 w 14"/>
                <a:gd name="T1" fmla="*/ 0 h 161"/>
                <a:gd name="T2" fmla="*/ 0 w 14"/>
                <a:gd name="T3" fmla="*/ 0 h 161"/>
                <a:gd name="T4" fmla="*/ 0 w 14"/>
                <a:gd name="T5" fmla="*/ 0 h 161"/>
                <a:gd name="T6" fmla="*/ 0 w 14"/>
                <a:gd name="T7" fmla="*/ 0 h 161"/>
                <a:gd name="T8" fmla="*/ 0 w 14"/>
                <a:gd name="T9" fmla="*/ 0 h 161"/>
                <a:gd name="T10" fmla="*/ 0 w 14"/>
                <a:gd name="T11" fmla="*/ 0 h 161"/>
                <a:gd name="T12" fmla="*/ 0 w 14"/>
                <a:gd name="T13" fmla="*/ 0 h 161"/>
                <a:gd name="T14" fmla="*/ 0 w 14"/>
                <a:gd name="T15" fmla="*/ 0 h 1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 h="161">
                  <a:moveTo>
                    <a:pt x="14" y="161"/>
                  </a:moveTo>
                  <a:lnTo>
                    <a:pt x="14" y="0"/>
                  </a:lnTo>
                  <a:lnTo>
                    <a:pt x="10" y="5"/>
                  </a:lnTo>
                  <a:lnTo>
                    <a:pt x="8" y="9"/>
                  </a:lnTo>
                  <a:lnTo>
                    <a:pt x="4" y="13"/>
                  </a:lnTo>
                  <a:lnTo>
                    <a:pt x="0" y="18"/>
                  </a:lnTo>
                  <a:lnTo>
                    <a:pt x="0" y="161"/>
                  </a:lnTo>
                  <a:lnTo>
                    <a:pt x="14" y="16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46" name="Freeform 440"/>
            <p:cNvSpPr>
              <a:spLocks/>
            </p:cNvSpPr>
            <p:nvPr/>
          </p:nvSpPr>
          <p:spPr bwMode="auto">
            <a:xfrm>
              <a:off x="2757" y="3360"/>
              <a:ext cx="3" cy="57"/>
            </a:xfrm>
            <a:custGeom>
              <a:avLst/>
              <a:gdLst>
                <a:gd name="T0" fmla="*/ 0 w 13"/>
                <a:gd name="T1" fmla="*/ 0 h 230"/>
                <a:gd name="T2" fmla="*/ 0 w 13"/>
                <a:gd name="T3" fmla="*/ 0 h 230"/>
                <a:gd name="T4" fmla="*/ 0 w 13"/>
                <a:gd name="T5" fmla="*/ 0 h 230"/>
                <a:gd name="T6" fmla="*/ 0 w 13"/>
                <a:gd name="T7" fmla="*/ 0 h 230"/>
                <a:gd name="T8" fmla="*/ 0 w 13"/>
                <a:gd name="T9" fmla="*/ 0 h 230"/>
                <a:gd name="T10" fmla="*/ 0 w 13"/>
                <a:gd name="T11" fmla="*/ 0 h 230"/>
                <a:gd name="T12" fmla="*/ 0 w 13"/>
                <a:gd name="T13" fmla="*/ 0 h 230"/>
                <a:gd name="T14" fmla="*/ 0 w 13"/>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 h="230">
                  <a:moveTo>
                    <a:pt x="13" y="230"/>
                  </a:moveTo>
                  <a:lnTo>
                    <a:pt x="13" y="0"/>
                  </a:lnTo>
                  <a:lnTo>
                    <a:pt x="11" y="6"/>
                  </a:lnTo>
                  <a:lnTo>
                    <a:pt x="7" y="12"/>
                  </a:lnTo>
                  <a:lnTo>
                    <a:pt x="3" y="18"/>
                  </a:lnTo>
                  <a:lnTo>
                    <a:pt x="0" y="24"/>
                  </a:lnTo>
                  <a:lnTo>
                    <a:pt x="0" y="230"/>
                  </a:lnTo>
                  <a:lnTo>
                    <a:pt x="13" y="23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47" name="Freeform 441"/>
            <p:cNvSpPr>
              <a:spLocks/>
            </p:cNvSpPr>
            <p:nvPr/>
          </p:nvSpPr>
          <p:spPr bwMode="auto">
            <a:xfrm>
              <a:off x="2768" y="3337"/>
              <a:ext cx="3" cy="80"/>
            </a:xfrm>
            <a:custGeom>
              <a:avLst/>
              <a:gdLst>
                <a:gd name="T0" fmla="*/ 0 w 14"/>
                <a:gd name="T1" fmla="*/ 0 h 323"/>
                <a:gd name="T2" fmla="*/ 0 w 14"/>
                <a:gd name="T3" fmla="*/ 0 h 323"/>
                <a:gd name="T4" fmla="*/ 0 w 14"/>
                <a:gd name="T5" fmla="*/ 0 h 323"/>
                <a:gd name="T6" fmla="*/ 0 w 14"/>
                <a:gd name="T7" fmla="*/ 0 h 323"/>
                <a:gd name="T8" fmla="*/ 0 w 14"/>
                <a:gd name="T9" fmla="*/ 0 h 323"/>
                <a:gd name="T10" fmla="*/ 0 w 14"/>
                <a:gd name="T11" fmla="*/ 0 h 323"/>
                <a:gd name="T12" fmla="*/ 0 w 14"/>
                <a:gd name="T13" fmla="*/ 0 h 323"/>
                <a:gd name="T14" fmla="*/ 0 w 14"/>
                <a:gd name="T15" fmla="*/ 0 h 32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 h="323">
                  <a:moveTo>
                    <a:pt x="14" y="323"/>
                  </a:moveTo>
                  <a:lnTo>
                    <a:pt x="14" y="0"/>
                  </a:lnTo>
                  <a:lnTo>
                    <a:pt x="12" y="8"/>
                  </a:lnTo>
                  <a:lnTo>
                    <a:pt x="8" y="17"/>
                  </a:lnTo>
                  <a:lnTo>
                    <a:pt x="4" y="26"/>
                  </a:lnTo>
                  <a:lnTo>
                    <a:pt x="0" y="35"/>
                  </a:lnTo>
                  <a:lnTo>
                    <a:pt x="0" y="323"/>
                  </a:lnTo>
                  <a:lnTo>
                    <a:pt x="14" y="32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48" name="Freeform 442"/>
            <p:cNvSpPr>
              <a:spLocks/>
            </p:cNvSpPr>
            <p:nvPr/>
          </p:nvSpPr>
          <p:spPr bwMode="auto">
            <a:xfrm>
              <a:off x="2779" y="3275"/>
              <a:ext cx="3" cy="39"/>
            </a:xfrm>
            <a:custGeom>
              <a:avLst/>
              <a:gdLst>
                <a:gd name="T0" fmla="*/ 0 w 15"/>
                <a:gd name="T1" fmla="*/ 0 h 157"/>
                <a:gd name="T2" fmla="*/ 0 w 15"/>
                <a:gd name="T3" fmla="*/ 0 h 157"/>
                <a:gd name="T4" fmla="*/ 0 w 15"/>
                <a:gd name="T5" fmla="*/ 0 h 157"/>
                <a:gd name="T6" fmla="*/ 0 w 15"/>
                <a:gd name="T7" fmla="*/ 0 h 157"/>
                <a:gd name="T8" fmla="*/ 0 w 15"/>
                <a:gd name="T9" fmla="*/ 0 h 157"/>
                <a:gd name="T10" fmla="*/ 0 w 15"/>
                <a:gd name="T11" fmla="*/ 0 h 157"/>
                <a:gd name="T12" fmla="*/ 0 w 15"/>
                <a:gd name="T13" fmla="*/ 0 h 157"/>
                <a:gd name="T14" fmla="*/ 0 w 15"/>
                <a:gd name="T15" fmla="*/ 0 h 15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 h="157">
                  <a:moveTo>
                    <a:pt x="15" y="0"/>
                  </a:moveTo>
                  <a:lnTo>
                    <a:pt x="0" y="0"/>
                  </a:lnTo>
                  <a:lnTo>
                    <a:pt x="0" y="157"/>
                  </a:lnTo>
                  <a:lnTo>
                    <a:pt x="6" y="131"/>
                  </a:lnTo>
                  <a:lnTo>
                    <a:pt x="10" y="103"/>
                  </a:lnTo>
                  <a:lnTo>
                    <a:pt x="12" y="78"/>
                  </a:lnTo>
                  <a:lnTo>
                    <a:pt x="15" y="54"/>
                  </a:ln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49" name="Freeform 443"/>
            <p:cNvSpPr>
              <a:spLocks/>
            </p:cNvSpPr>
            <p:nvPr/>
          </p:nvSpPr>
          <p:spPr bwMode="auto">
            <a:xfrm>
              <a:off x="2768" y="3275"/>
              <a:ext cx="3" cy="71"/>
            </a:xfrm>
            <a:custGeom>
              <a:avLst/>
              <a:gdLst>
                <a:gd name="T0" fmla="*/ 0 w 14"/>
                <a:gd name="T1" fmla="*/ 0 h 282"/>
                <a:gd name="T2" fmla="*/ 0 w 14"/>
                <a:gd name="T3" fmla="*/ 0 h 282"/>
                <a:gd name="T4" fmla="*/ 0 w 14"/>
                <a:gd name="T5" fmla="*/ 0 h 282"/>
                <a:gd name="T6" fmla="*/ 0 w 14"/>
                <a:gd name="T7" fmla="*/ 0 h 282"/>
                <a:gd name="T8" fmla="*/ 0 w 14"/>
                <a:gd name="T9" fmla="*/ 0 h 282"/>
                <a:gd name="T10" fmla="*/ 0 w 14"/>
                <a:gd name="T11" fmla="*/ 0 h 282"/>
                <a:gd name="T12" fmla="*/ 0 w 14"/>
                <a:gd name="T13" fmla="*/ 0 h 282"/>
                <a:gd name="T14" fmla="*/ 0 w 14"/>
                <a:gd name="T15" fmla="*/ 0 h 28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 h="282">
                  <a:moveTo>
                    <a:pt x="14" y="0"/>
                  </a:moveTo>
                  <a:lnTo>
                    <a:pt x="0" y="0"/>
                  </a:lnTo>
                  <a:lnTo>
                    <a:pt x="0" y="282"/>
                  </a:lnTo>
                  <a:lnTo>
                    <a:pt x="4" y="273"/>
                  </a:lnTo>
                  <a:lnTo>
                    <a:pt x="8" y="264"/>
                  </a:lnTo>
                  <a:lnTo>
                    <a:pt x="12" y="255"/>
                  </a:lnTo>
                  <a:lnTo>
                    <a:pt x="14" y="247"/>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50" name="Freeform 444"/>
            <p:cNvSpPr>
              <a:spLocks/>
            </p:cNvSpPr>
            <p:nvPr/>
          </p:nvSpPr>
          <p:spPr bwMode="auto">
            <a:xfrm>
              <a:off x="2757" y="3275"/>
              <a:ext cx="3" cy="91"/>
            </a:xfrm>
            <a:custGeom>
              <a:avLst/>
              <a:gdLst>
                <a:gd name="T0" fmla="*/ 0 w 13"/>
                <a:gd name="T1" fmla="*/ 0 h 364"/>
                <a:gd name="T2" fmla="*/ 0 w 13"/>
                <a:gd name="T3" fmla="*/ 0 h 364"/>
                <a:gd name="T4" fmla="*/ 0 w 13"/>
                <a:gd name="T5" fmla="*/ 0 h 364"/>
                <a:gd name="T6" fmla="*/ 0 w 13"/>
                <a:gd name="T7" fmla="*/ 0 h 364"/>
                <a:gd name="T8" fmla="*/ 0 w 13"/>
                <a:gd name="T9" fmla="*/ 0 h 364"/>
                <a:gd name="T10" fmla="*/ 0 w 13"/>
                <a:gd name="T11" fmla="*/ 0 h 364"/>
                <a:gd name="T12" fmla="*/ 0 w 13"/>
                <a:gd name="T13" fmla="*/ 0 h 364"/>
                <a:gd name="T14" fmla="*/ 0 w 13"/>
                <a:gd name="T15" fmla="*/ 0 h 36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 h="364">
                  <a:moveTo>
                    <a:pt x="13" y="0"/>
                  </a:moveTo>
                  <a:lnTo>
                    <a:pt x="0" y="0"/>
                  </a:lnTo>
                  <a:lnTo>
                    <a:pt x="0" y="364"/>
                  </a:lnTo>
                  <a:lnTo>
                    <a:pt x="3" y="358"/>
                  </a:lnTo>
                  <a:lnTo>
                    <a:pt x="7" y="352"/>
                  </a:lnTo>
                  <a:lnTo>
                    <a:pt x="11" y="346"/>
                  </a:lnTo>
                  <a:lnTo>
                    <a:pt x="13" y="340"/>
                  </a:lnTo>
                  <a:lnTo>
                    <a:pt x="1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51" name="Freeform 445"/>
            <p:cNvSpPr>
              <a:spLocks/>
            </p:cNvSpPr>
            <p:nvPr/>
          </p:nvSpPr>
          <p:spPr bwMode="auto">
            <a:xfrm>
              <a:off x="2746" y="3275"/>
              <a:ext cx="4" cy="107"/>
            </a:xfrm>
            <a:custGeom>
              <a:avLst/>
              <a:gdLst>
                <a:gd name="T0" fmla="*/ 0 w 14"/>
                <a:gd name="T1" fmla="*/ 0 h 427"/>
                <a:gd name="T2" fmla="*/ 0 w 14"/>
                <a:gd name="T3" fmla="*/ 0 h 427"/>
                <a:gd name="T4" fmla="*/ 0 w 14"/>
                <a:gd name="T5" fmla="*/ 0 h 427"/>
                <a:gd name="T6" fmla="*/ 0 w 14"/>
                <a:gd name="T7" fmla="*/ 0 h 427"/>
                <a:gd name="T8" fmla="*/ 0 w 14"/>
                <a:gd name="T9" fmla="*/ 0 h 427"/>
                <a:gd name="T10" fmla="*/ 0 w 14"/>
                <a:gd name="T11" fmla="*/ 0 h 427"/>
                <a:gd name="T12" fmla="*/ 0 w 14"/>
                <a:gd name="T13" fmla="*/ 0 h 427"/>
                <a:gd name="T14" fmla="*/ 0 w 14"/>
                <a:gd name="T15" fmla="*/ 0 h 42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 h="427">
                  <a:moveTo>
                    <a:pt x="14" y="0"/>
                  </a:moveTo>
                  <a:lnTo>
                    <a:pt x="0" y="0"/>
                  </a:lnTo>
                  <a:lnTo>
                    <a:pt x="0" y="427"/>
                  </a:lnTo>
                  <a:lnTo>
                    <a:pt x="4" y="422"/>
                  </a:lnTo>
                  <a:lnTo>
                    <a:pt x="8" y="418"/>
                  </a:lnTo>
                  <a:lnTo>
                    <a:pt x="10" y="414"/>
                  </a:lnTo>
                  <a:lnTo>
                    <a:pt x="14" y="409"/>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52" name="Freeform 446"/>
            <p:cNvSpPr>
              <a:spLocks/>
            </p:cNvSpPr>
            <p:nvPr/>
          </p:nvSpPr>
          <p:spPr bwMode="auto">
            <a:xfrm>
              <a:off x="2781" y="3417"/>
              <a:ext cx="1" cy="1"/>
            </a:xfrm>
            <a:custGeom>
              <a:avLst/>
              <a:gdLst>
                <a:gd name="T0" fmla="*/ 0 w 4"/>
                <a:gd name="T1" fmla="*/ 0 h 3"/>
                <a:gd name="T2" fmla="*/ 0 w 4"/>
                <a:gd name="T3" fmla="*/ 0 h 3"/>
                <a:gd name="T4" fmla="*/ 0 w 4"/>
                <a:gd name="T5" fmla="*/ 0 h 3"/>
                <a:gd name="T6" fmla="*/ 0 w 4"/>
                <a:gd name="T7" fmla="*/ 0 h 3"/>
                <a:gd name="T8" fmla="*/ 0 w 4"/>
                <a:gd name="T9" fmla="*/ 0 h 3"/>
                <a:gd name="T10" fmla="*/ 0 w 4"/>
                <a:gd name="T11" fmla="*/ 0 h 3"/>
                <a:gd name="T12" fmla="*/ 0 w 4"/>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 h="3">
                  <a:moveTo>
                    <a:pt x="4" y="3"/>
                  </a:moveTo>
                  <a:lnTo>
                    <a:pt x="4" y="0"/>
                  </a:lnTo>
                  <a:lnTo>
                    <a:pt x="3" y="2"/>
                  </a:lnTo>
                  <a:lnTo>
                    <a:pt x="1" y="3"/>
                  </a:lnTo>
                  <a:lnTo>
                    <a:pt x="0" y="3"/>
                  </a:lnTo>
                  <a:lnTo>
                    <a:pt x="4"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53" name="Freeform 447"/>
            <p:cNvSpPr>
              <a:spLocks/>
            </p:cNvSpPr>
            <p:nvPr/>
          </p:nvSpPr>
          <p:spPr bwMode="auto">
            <a:xfrm>
              <a:off x="2790" y="3409"/>
              <a:ext cx="4" cy="8"/>
            </a:xfrm>
            <a:custGeom>
              <a:avLst/>
              <a:gdLst>
                <a:gd name="T0" fmla="*/ 0 w 16"/>
                <a:gd name="T1" fmla="*/ 0 h 36"/>
                <a:gd name="T2" fmla="*/ 0 w 16"/>
                <a:gd name="T3" fmla="*/ 0 h 36"/>
                <a:gd name="T4" fmla="*/ 0 w 16"/>
                <a:gd name="T5" fmla="*/ 0 h 36"/>
                <a:gd name="T6" fmla="*/ 0 w 16"/>
                <a:gd name="T7" fmla="*/ 0 h 36"/>
                <a:gd name="T8" fmla="*/ 0 w 16"/>
                <a:gd name="T9" fmla="*/ 0 h 36"/>
                <a:gd name="T10" fmla="*/ 0 w 16"/>
                <a:gd name="T11" fmla="*/ 0 h 36"/>
                <a:gd name="T12" fmla="*/ 0 w 16"/>
                <a:gd name="T13" fmla="*/ 0 h 36"/>
                <a:gd name="T14" fmla="*/ 0 w 16"/>
                <a:gd name="T15" fmla="*/ 0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 h="36">
                  <a:moveTo>
                    <a:pt x="0" y="36"/>
                  </a:moveTo>
                  <a:lnTo>
                    <a:pt x="16" y="36"/>
                  </a:lnTo>
                  <a:lnTo>
                    <a:pt x="16" y="0"/>
                  </a:lnTo>
                  <a:lnTo>
                    <a:pt x="12" y="3"/>
                  </a:lnTo>
                  <a:lnTo>
                    <a:pt x="8" y="6"/>
                  </a:lnTo>
                  <a:lnTo>
                    <a:pt x="4" y="8"/>
                  </a:lnTo>
                  <a:lnTo>
                    <a:pt x="0" y="11"/>
                  </a:lnTo>
                  <a:lnTo>
                    <a:pt x="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54" name="Freeform 448"/>
            <p:cNvSpPr>
              <a:spLocks/>
            </p:cNvSpPr>
            <p:nvPr/>
          </p:nvSpPr>
          <p:spPr bwMode="auto">
            <a:xfrm>
              <a:off x="2801" y="3400"/>
              <a:ext cx="4" cy="17"/>
            </a:xfrm>
            <a:custGeom>
              <a:avLst/>
              <a:gdLst>
                <a:gd name="T0" fmla="*/ 0 w 16"/>
                <a:gd name="T1" fmla="*/ 0 h 70"/>
                <a:gd name="T2" fmla="*/ 0 w 16"/>
                <a:gd name="T3" fmla="*/ 0 h 70"/>
                <a:gd name="T4" fmla="*/ 0 w 16"/>
                <a:gd name="T5" fmla="*/ 0 h 70"/>
                <a:gd name="T6" fmla="*/ 0 w 16"/>
                <a:gd name="T7" fmla="*/ 0 h 70"/>
                <a:gd name="T8" fmla="*/ 0 w 16"/>
                <a:gd name="T9" fmla="*/ 0 h 70"/>
                <a:gd name="T10" fmla="*/ 0 w 16"/>
                <a:gd name="T11" fmla="*/ 0 h 70"/>
                <a:gd name="T12" fmla="*/ 0 w 16"/>
                <a:gd name="T13" fmla="*/ 0 h 70"/>
                <a:gd name="T14" fmla="*/ 0 w 16"/>
                <a:gd name="T15" fmla="*/ 0 h 7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 h="70">
                  <a:moveTo>
                    <a:pt x="0" y="70"/>
                  </a:moveTo>
                  <a:lnTo>
                    <a:pt x="16" y="70"/>
                  </a:lnTo>
                  <a:lnTo>
                    <a:pt x="16" y="0"/>
                  </a:lnTo>
                  <a:lnTo>
                    <a:pt x="12" y="3"/>
                  </a:lnTo>
                  <a:lnTo>
                    <a:pt x="8" y="5"/>
                  </a:lnTo>
                  <a:lnTo>
                    <a:pt x="4" y="9"/>
                  </a:lnTo>
                  <a:lnTo>
                    <a:pt x="0" y="12"/>
                  </a:lnTo>
                  <a:lnTo>
                    <a:pt x="0" y="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55" name="Freeform 449"/>
            <p:cNvSpPr>
              <a:spLocks/>
            </p:cNvSpPr>
            <p:nvPr/>
          </p:nvSpPr>
          <p:spPr bwMode="auto">
            <a:xfrm>
              <a:off x="2823" y="3378"/>
              <a:ext cx="4" cy="39"/>
            </a:xfrm>
            <a:custGeom>
              <a:avLst/>
              <a:gdLst>
                <a:gd name="T0" fmla="*/ 0 w 14"/>
                <a:gd name="T1" fmla="*/ 0 h 158"/>
                <a:gd name="T2" fmla="*/ 0 w 14"/>
                <a:gd name="T3" fmla="*/ 0 h 158"/>
                <a:gd name="T4" fmla="*/ 0 w 14"/>
                <a:gd name="T5" fmla="*/ 0 h 158"/>
                <a:gd name="T6" fmla="*/ 0 w 14"/>
                <a:gd name="T7" fmla="*/ 0 h 158"/>
                <a:gd name="T8" fmla="*/ 0 w 14"/>
                <a:gd name="T9" fmla="*/ 0 h 158"/>
                <a:gd name="T10" fmla="*/ 0 w 14"/>
                <a:gd name="T11" fmla="*/ 0 h 158"/>
                <a:gd name="T12" fmla="*/ 0 w 14"/>
                <a:gd name="T13" fmla="*/ 0 h 158"/>
                <a:gd name="T14" fmla="*/ 0 w 14"/>
                <a:gd name="T15" fmla="*/ 0 h 15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 h="158">
                  <a:moveTo>
                    <a:pt x="0" y="158"/>
                  </a:moveTo>
                  <a:lnTo>
                    <a:pt x="14" y="158"/>
                  </a:lnTo>
                  <a:lnTo>
                    <a:pt x="14" y="0"/>
                  </a:lnTo>
                  <a:lnTo>
                    <a:pt x="10" y="4"/>
                  </a:lnTo>
                  <a:lnTo>
                    <a:pt x="6" y="6"/>
                  </a:lnTo>
                  <a:lnTo>
                    <a:pt x="2" y="10"/>
                  </a:lnTo>
                  <a:lnTo>
                    <a:pt x="0" y="14"/>
                  </a:lnTo>
                  <a:lnTo>
                    <a:pt x="0"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56" name="Freeform 450"/>
            <p:cNvSpPr>
              <a:spLocks/>
            </p:cNvSpPr>
            <p:nvPr/>
          </p:nvSpPr>
          <p:spPr bwMode="auto">
            <a:xfrm>
              <a:off x="2834" y="3366"/>
              <a:ext cx="4" cy="51"/>
            </a:xfrm>
            <a:custGeom>
              <a:avLst/>
              <a:gdLst>
                <a:gd name="T0" fmla="*/ 0 w 14"/>
                <a:gd name="T1" fmla="*/ 0 h 207"/>
                <a:gd name="T2" fmla="*/ 0 w 14"/>
                <a:gd name="T3" fmla="*/ 0 h 207"/>
                <a:gd name="T4" fmla="*/ 0 w 14"/>
                <a:gd name="T5" fmla="*/ 0 h 207"/>
                <a:gd name="T6" fmla="*/ 0 w 14"/>
                <a:gd name="T7" fmla="*/ 0 h 207"/>
                <a:gd name="T8" fmla="*/ 0 w 14"/>
                <a:gd name="T9" fmla="*/ 0 h 207"/>
                <a:gd name="T10" fmla="*/ 0 w 14"/>
                <a:gd name="T11" fmla="*/ 0 h 207"/>
                <a:gd name="T12" fmla="*/ 0 w 14"/>
                <a:gd name="T13" fmla="*/ 0 h 207"/>
                <a:gd name="T14" fmla="*/ 0 w 14"/>
                <a:gd name="T15" fmla="*/ 0 h 20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 h="207">
                  <a:moveTo>
                    <a:pt x="0" y="207"/>
                  </a:moveTo>
                  <a:lnTo>
                    <a:pt x="14" y="207"/>
                  </a:lnTo>
                  <a:lnTo>
                    <a:pt x="14" y="0"/>
                  </a:lnTo>
                  <a:lnTo>
                    <a:pt x="10" y="4"/>
                  </a:lnTo>
                  <a:lnTo>
                    <a:pt x="6" y="8"/>
                  </a:lnTo>
                  <a:lnTo>
                    <a:pt x="2" y="12"/>
                  </a:lnTo>
                  <a:lnTo>
                    <a:pt x="0" y="16"/>
                  </a:lnTo>
                  <a:lnTo>
                    <a:pt x="0" y="2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57" name="Freeform 451"/>
            <p:cNvSpPr>
              <a:spLocks/>
            </p:cNvSpPr>
            <p:nvPr/>
          </p:nvSpPr>
          <p:spPr bwMode="auto">
            <a:xfrm>
              <a:off x="2845" y="3351"/>
              <a:ext cx="4" cy="66"/>
            </a:xfrm>
            <a:custGeom>
              <a:avLst/>
              <a:gdLst>
                <a:gd name="T0" fmla="*/ 0 w 14"/>
                <a:gd name="T1" fmla="*/ 0 h 265"/>
                <a:gd name="T2" fmla="*/ 0 w 14"/>
                <a:gd name="T3" fmla="*/ 0 h 265"/>
                <a:gd name="T4" fmla="*/ 0 w 14"/>
                <a:gd name="T5" fmla="*/ 0 h 265"/>
                <a:gd name="T6" fmla="*/ 0 w 14"/>
                <a:gd name="T7" fmla="*/ 0 h 265"/>
                <a:gd name="T8" fmla="*/ 0 w 14"/>
                <a:gd name="T9" fmla="*/ 0 h 265"/>
                <a:gd name="T10" fmla="*/ 0 w 14"/>
                <a:gd name="T11" fmla="*/ 0 h 265"/>
                <a:gd name="T12" fmla="*/ 0 w 14"/>
                <a:gd name="T13" fmla="*/ 0 h 265"/>
                <a:gd name="T14" fmla="*/ 0 w 14"/>
                <a:gd name="T15" fmla="*/ 0 h 26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 h="265">
                  <a:moveTo>
                    <a:pt x="0" y="265"/>
                  </a:moveTo>
                  <a:lnTo>
                    <a:pt x="14" y="265"/>
                  </a:lnTo>
                  <a:lnTo>
                    <a:pt x="14" y="0"/>
                  </a:lnTo>
                  <a:lnTo>
                    <a:pt x="12" y="5"/>
                  </a:lnTo>
                  <a:lnTo>
                    <a:pt x="8" y="10"/>
                  </a:lnTo>
                  <a:lnTo>
                    <a:pt x="4" y="16"/>
                  </a:lnTo>
                  <a:lnTo>
                    <a:pt x="0" y="21"/>
                  </a:lnTo>
                  <a:lnTo>
                    <a:pt x="0" y="2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58" name="Freeform 452"/>
            <p:cNvSpPr>
              <a:spLocks/>
            </p:cNvSpPr>
            <p:nvPr/>
          </p:nvSpPr>
          <p:spPr bwMode="auto">
            <a:xfrm>
              <a:off x="2856" y="3332"/>
              <a:ext cx="4" cy="85"/>
            </a:xfrm>
            <a:custGeom>
              <a:avLst/>
              <a:gdLst>
                <a:gd name="T0" fmla="*/ 0 w 14"/>
                <a:gd name="T1" fmla="*/ 0 h 342"/>
                <a:gd name="T2" fmla="*/ 0 w 14"/>
                <a:gd name="T3" fmla="*/ 0 h 342"/>
                <a:gd name="T4" fmla="*/ 0 w 14"/>
                <a:gd name="T5" fmla="*/ 0 h 342"/>
                <a:gd name="T6" fmla="*/ 0 w 14"/>
                <a:gd name="T7" fmla="*/ 0 h 342"/>
                <a:gd name="T8" fmla="*/ 0 w 14"/>
                <a:gd name="T9" fmla="*/ 0 h 342"/>
                <a:gd name="T10" fmla="*/ 0 w 14"/>
                <a:gd name="T11" fmla="*/ 0 h 342"/>
                <a:gd name="T12" fmla="*/ 0 w 14"/>
                <a:gd name="T13" fmla="*/ 0 h 342"/>
                <a:gd name="T14" fmla="*/ 0 w 14"/>
                <a:gd name="T15" fmla="*/ 0 h 34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 h="342">
                  <a:moveTo>
                    <a:pt x="0" y="342"/>
                  </a:moveTo>
                  <a:lnTo>
                    <a:pt x="14" y="342"/>
                  </a:lnTo>
                  <a:lnTo>
                    <a:pt x="14" y="0"/>
                  </a:lnTo>
                  <a:lnTo>
                    <a:pt x="10" y="8"/>
                  </a:lnTo>
                  <a:lnTo>
                    <a:pt x="8" y="15"/>
                  </a:lnTo>
                  <a:lnTo>
                    <a:pt x="4" y="21"/>
                  </a:lnTo>
                  <a:lnTo>
                    <a:pt x="0" y="29"/>
                  </a:lnTo>
                  <a:lnTo>
                    <a:pt x="0" y="3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59" name="Freeform 453"/>
            <p:cNvSpPr>
              <a:spLocks/>
            </p:cNvSpPr>
            <p:nvPr/>
          </p:nvSpPr>
          <p:spPr bwMode="auto">
            <a:xfrm>
              <a:off x="2867" y="3302"/>
              <a:ext cx="4" cy="115"/>
            </a:xfrm>
            <a:custGeom>
              <a:avLst/>
              <a:gdLst>
                <a:gd name="T0" fmla="*/ 0 w 16"/>
                <a:gd name="T1" fmla="*/ 0 h 460"/>
                <a:gd name="T2" fmla="*/ 0 w 16"/>
                <a:gd name="T3" fmla="*/ 0 h 460"/>
                <a:gd name="T4" fmla="*/ 0 w 16"/>
                <a:gd name="T5" fmla="*/ 0 h 460"/>
                <a:gd name="T6" fmla="*/ 0 w 16"/>
                <a:gd name="T7" fmla="*/ 0 h 460"/>
                <a:gd name="T8" fmla="*/ 0 w 16"/>
                <a:gd name="T9" fmla="*/ 0 h 460"/>
                <a:gd name="T10" fmla="*/ 0 w 16"/>
                <a:gd name="T11" fmla="*/ 0 h 460"/>
                <a:gd name="T12" fmla="*/ 0 w 16"/>
                <a:gd name="T13" fmla="*/ 0 h 460"/>
                <a:gd name="T14" fmla="*/ 0 w 16"/>
                <a:gd name="T15" fmla="*/ 0 h 46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 h="460">
                  <a:moveTo>
                    <a:pt x="0" y="460"/>
                  </a:moveTo>
                  <a:lnTo>
                    <a:pt x="16" y="460"/>
                  </a:lnTo>
                  <a:lnTo>
                    <a:pt x="16" y="0"/>
                  </a:lnTo>
                  <a:lnTo>
                    <a:pt x="12" y="13"/>
                  </a:lnTo>
                  <a:lnTo>
                    <a:pt x="8" y="25"/>
                  </a:lnTo>
                  <a:lnTo>
                    <a:pt x="4" y="37"/>
                  </a:lnTo>
                  <a:lnTo>
                    <a:pt x="0" y="47"/>
                  </a:lnTo>
                  <a:lnTo>
                    <a:pt x="0" y="4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60" name="Freeform 454"/>
            <p:cNvSpPr>
              <a:spLocks/>
            </p:cNvSpPr>
            <p:nvPr/>
          </p:nvSpPr>
          <p:spPr bwMode="auto">
            <a:xfrm>
              <a:off x="2781" y="3295"/>
              <a:ext cx="66" cy="10"/>
            </a:xfrm>
            <a:custGeom>
              <a:avLst/>
              <a:gdLst>
                <a:gd name="T0" fmla="*/ 0 w 266"/>
                <a:gd name="T1" fmla="*/ 0 h 37"/>
                <a:gd name="T2" fmla="*/ 0 w 266"/>
                <a:gd name="T3" fmla="*/ 0 h 37"/>
                <a:gd name="T4" fmla="*/ 0 w 266"/>
                <a:gd name="T5" fmla="*/ 0 h 37"/>
                <a:gd name="T6" fmla="*/ 0 w 266"/>
                <a:gd name="T7" fmla="*/ 0 h 37"/>
                <a:gd name="T8" fmla="*/ 0 w 266"/>
                <a:gd name="T9" fmla="*/ 0 h 37"/>
                <a:gd name="T10" fmla="*/ 0 w 266"/>
                <a:gd name="T11" fmla="*/ 0 h 37"/>
                <a:gd name="T12" fmla="*/ 0 w 266"/>
                <a:gd name="T13" fmla="*/ 0 h 37"/>
                <a:gd name="T14" fmla="*/ 0 w 266"/>
                <a:gd name="T15" fmla="*/ 0 h 3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66" h="37">
                  <a:moveTo>
                    <a:pt x="266" y="0"/>
                  </a:moveTo>
                  <a:lnTo>
                    <a:pt x="5" y="0"/>
                  </a:lnTo>
                  <a:lnTo>
                    <a:pt x="4" y="9"/>
                  </a:lnTo>
                  <a:lnTo>
                    <a:pt x="3" y="18"/>
                  </a:lnTo>
                  <a:lnTo>
                    <a:pt x="1" y="28"/>
                  </a:lnTo>
                  <a:lnTo>
                    <a:pt x="0" y="37"/>
                  </a:lnTo>
                  <a:lnTo>
                    <a:pt x="266" y="37"/>
                  </a:lnTo>
                  <a:lnTo>
                    <a:pt x="266" y="0"/>
                  </a:lnTo>
                  <a:close/>
                </a:path>
              </a:pathLst>
            </a:custGeom>
            <a:solidFill>
              <a:srgbClr val="FF3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61" name="Freeform 455"/>
            <p:cNvSpPr>
              <a:spLocks/>
            </p:cNvSpPr>
            <p:nvPr/>
          </p:nvSpPr>
          <p:spPr bwMode="auto">
            <a:xfrm>
              <a:off x="2782" y="3284"/>
              <a:ext cx="35" cy="9"/>
            </a:xfrm>
            <a:custGeom>
              <a:avLst/>
              <a:gdLst>
                <a:gd name="T0" fmla="*/ 0 w 140"/>
                <a:gd name="T1" fmla="*/ 0 h 37"/>
                <a:gd name="T2" fmla="*/ 0 w 140"/>
                <a:gd name="T3" fmla="*/ 0 h 37"/>
                <a:gd name="T4" fmla="*/ 0 w 140"/>
                <a:gd name="T5" fmla="*/ 0 h 37"/>
                <a:gd name="T6" fmla="*/ 0 w 140"/>
                <a:gd name="T7" fmla="*/ 0 h 37"/>
                <a:gd name="T8" fmla="*/ 0 w 140"/>
                <a:gd name="T9" fmla="*/ 0 h 37"/>
                <a:gd name="T10" fmla="*/ 0 w 140"/>
                <a:gd name="T11" fmla="*/ 0 h 37"/>
                <a:gd name="T12" fmla="*/ 0 w 140"/>
                <a:gd name="T13" fmla="*/ 0 h 37"/>
                <a:gd name="T14" fmla="*/ 0 w 140"/>
                <a:gd name="T15" fmla="*/ 0 h 3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0" h="37">
                  <a:moveTo>
                    <a:pt x="140" y="0"/>
                  </a:moveTo>
                  <a:lnTo>
                    <a:pt x="2" y="0"/>
                  </a:lnTo>
                  <a:lnTo>
                    <a:pt x="2" y="9"/>
                  </a:lnTo>
                  <a:lnTo>
                    <a:pt x="1" y="18"/>
                  </a:lnTo>
                  <a:lnTo>
                    <a:pt x="1" y="27"/>
                  </a:lnTo>
                  <a:lnTo>
                    <a:pt x="0" y="37"/>
                  </a:lnTo>
                  <a:lnTo>
                    <a:pt x="140" y="37"/>
                  </a:lnTo>
                  <a:lnTo>
                    <a:pt x="140" y="0"/>
                  </a:lnTo>
                  <a:close/>
                </a:path>
              </a:pathLst>
            </a:custGeom>
            <a:solidFill>
              <a:srgbClr val="3F3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62" name="Freeform 456"/>
            <p:cNvSpPr>
              <a:spLocks/>
            </p:cNvSpPr>
            <p:nvPr/>
          </p:nvSpPr>
          <p:spPr bwMode="auto">
            <a:xfrm>
              <a:off x="2750" y="3284"/>
              <a:ext cx="33" cy="9"/>
            </a:xfrm>
            <a:custGeom>
              <a:avLst/>
              <a:gdLst>
                <a:gd name="T0" fmla="*/ 0 w 133"/>
                <a:gd name="T1" fmla="*/ 0 h 37"/>
                <a:gd name="T2" fmla="*/ 0 w 133"/>
                <a:gd name="T3" fmla="*/ 0 h 37"/>
                <a:gd name="T4" fmla="*/ 0 w 133"/>
                <a:gd name="T5" fmla="*/ 0 h 37"/>
                <a:gd name="T6" fmla="*/ 0 w 133"/>
                <a:gd name="T7" fmla="*/ 0 h 37"/>
                <a:gd name="T8" fmla="*/ 0 w 133"/>
                <a:gd name="T9" fmla="*/ 0 h 37"/>
                <a:gd name="T10" fmla="*/ 0 w 133"/>
                <a:gd name="T11" fmla="*/ 0 h 37"/>
                <a:gd name="T12" fmla="*/ 0 w 133"/>
                <a:gd name="T13" fmla="*/ 0 h 37"/>
                <a:gd name="T14" fmla="*/ 0 w 133"/>
                <a:gd name="T15" fmla="*/ 0 h 3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3" h="37">
                  <a:moveTo>
                    <a:pt x="0" y="0"/>
                  </a:moveTo>
                  <a:lnTo>
                    <a:pt x="0" y="37"/>
                  </a:lnTo>
                  <a:lnTo>
                    <a:pt x="131" y="37"/>
                  </a:lnTo>
                  <a:lnTo>
                    <a:pt x="132" y="27"/>
                  </a:lnTo>
                  <a:lnTo>
                    <a:pt x="132" y="18"/>
                  </a:lnTo>
                  <a:lnTo>
                    <a:pt x="133" y="9"/>
                  </a:lnTo>
                  <a:lnTo>
                    <a:pt x="133" y="0"/>
                  </a:lnTo>
                  <a:lnTo>
                    <a:pt x="0"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63" name="Freeform 457"/>
            <p:cNvSpPr>
              <a:spLocks/>
            </p:cNvSpPr>
            <p:nvPr/>
          </p:nvSpPr>
          <p:spPr bwMode="auto">
            <a:xfrm>
              <a:off x="2750" y="3295"/>
              <a:ext cx="32" cy="10"/>
            </a:xfrm>
            <a:custGeom>
              <a:avLst/>
              <a:gdLst>
                <a:gd name="T0" fmla="*/ 0 w 129"/>
                <a:gd name="T1" fmla="*/ 0 h 37"/>
                <a:gd name="T2" fmla="*/ 0 w 129"/>
                <a:gd name="T3" fmla="*/ 0 h 37"/>
                <a:gd name="T4" fmla="*/ 0 w 129"/>
                <a:gd name="T5" fmla="*/ 0 h 37"/>
                <a:gd name="T6" fmla="*/ 0 w 129"/>
                <a:gd name="T7" fmla="*/ 0 h 37"/>
                <a:gd name="T8" fmla="*/ 0 w 129"/>
                <a:gd name="T9" fmla="*/ 0 h 37"/>
                <a:gd name="T10" fmla="*/ 0 w 129"/>
                <a:gd name="T11" fmla="*/ 0 h 37"/>
                <a:gd name="T12" fmla="*/ 0 w 129"/>
                <a:gd name="T13" fmla="*/ 0 h 37"/>
                <a:gd name="T14" fmla="*/ 0 w 129"/>
                <a:gd name="T15" fmla="*/ 0 h 3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9" h="37">
                  <a:moveTo>
                    <a:pt x="0" y="0"/>
                  </a:moveTo>
                  <a:lnTo>
                    <a:pt x="0" y="37"/>
                  </a:lnTo>
                  <a:lnTo>
                    <a:pt x="124" y="37"/>
                  </a:lnTo>
                  <a:lnTo>
                    <a:pt x="125" y="28"/>
                  </a:lnTo>
                  <a:lnTo>
                    <a:pt x="127" y="18"/>
                  </a:lnTo>
                  <a:lnTo>
                    <a:pt x="128" y="9"/>
                  </a:lnTo>
                  <a:lnTo>
                    <a:pt x="129" y="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64" name="Freeform 458"/>
            <p:cNvSpPr>
              <a:spLocks/>
            </p:cNvSpPr>
            <p:nvPr/>
          </p:nvSpPr>
          <p:spPr bwMode="auto">
            <a:xfrm>
              <a:off x="2775" y="3317"/>
              <a:ext cx="92" cy="9"/>
            </a:xfrm>
            <a:custGeom>
              <a:avLst/>
              <a:gdLst>
                <a:gd name="T0" fmla="*/ 0 w 368"/>
                <a:gd name="T1" fmla="*/ 0 h 37"/>
                <a:gd name="T2" fmla="*/ 0 w 368"/>
                <a:gd name="T3" fmla="*/ 0 h 37"/>
                <a:gd name="T4" fmla="*/ 0 w 368"/>
                <a:gd name="T5" fmla="*/ 0 h 37"/>
                <a:gd name="T6" fmla="*/ 0 w 368"/>
                <a:gd name="T7" fmla="*/ 0 h 37"/>
                <a:gd name="T8" fmla="*/ 0 w 368"/>
                <a:gd name="T9" fmla="*/ 0 h 37"/>
                <a:gd name="T10" fmla="*/ 0 w 368"/>
                <a:gd name="T11" fmla="*/ 0 h 37"/>
                <a:gd name="T12" fmla="*/ 0 w 368"/>
                <a:gd name="T13" fmla="*/ 0 h 37"/>
                <a:gd name="T14" fmla="*/ 0 w 368"/>
                <a:gd name="T15" fmla="*/ 0 h 37"/>
                <a:gd name="T16" fmla="*/ 0 w 368"/>
                <a:gd name="T17" fmla="*/ 0 h 37"/>
                <a:gd name="T18" fmla="*/ 0 w 368"/>
                <a:gd name="T19" fmla="*/ 0 h 37"/>
                <a:gd name="T20" fmla="*/ 0 w 368"/>
                <a:gd name="T21" fmla="*/ 0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68" h="37">
                  <a:moveTo>
                    <a:pt x="0" y="37"/>
                  </a:moveTo>
                  <a:lnTo>
                    <a:pt x="354" y="37"/>
                  </a:lnTo>
                  <a:lnTo>
                    <a:pt x="358" y="28"/>
                  </a:lnTo>
                  <a:lnTo>
                    <a:pt x="362" y="18"/>
                  </a:lnTo>
                  <a:lnTo>
                    <a:pt x="364" y="9"/>
                  </a:lnTo>
                  <a:lnTo>
                    <a:pt x="368" y="0"/>
                  </a:lnTo>
                  <a:lnTo>
                    <a:pt x="11" y="0"/>
                  </a:lnTo>
                  <a:lnTo>
                    <a:pt x="9" y="9"/>
                  </a:lnTo>
                  <a:lnTo>
                    <a:pt x="6" y="18"/>
                  </a:lnTo>
                  <a:lnTo>
                    <a:pt x="4" y="28"/>
                  </a:lnTo>
                  <a:lnTo>
                    <a:pt x="0" y="37"/>
                  </a:lnTo>
                  <a:close/>
                </a:path>
              </a:pathLst>
            </a:custGeom>
            <a:solidFill>
              <a:srgbClr val="3F3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65" name="Freeform 459"/>
            <p:cNvSpPr>
              <a:spLocks/>
            </p:cNvSpPr>
            <p:nvPr/>
          </p:nvSpPr>
          <p:spPr bwMode="auto">
            <a:xfrm>
              <a:off x="2750" y="3317"/>
              <a:ext cx="28" cy="9"/>
            </a:xfrm>
            <a:custGeom>
              <a:avLst/>
              <a:gdLst>
                <a:gd name="T0" fmla="*/ 0 w 113"/>
                <a:gd name="T1" fmla="*/ 0 h 37"/>
                <a:gd name="T2" fmla="*/ 0 w 113"/>
                <a:gd name="T3" fmla="*/ 0 h 37"/>
                <a:gd name="T4" fmla="*/ 0 w 113"/>
                <a:gd name="T5" fmla="*/ 0 h 37"/>
                <a:gd name="T6" fmla="*/ 0 w 113"/>
                <a:gd name="T7" fmla="*/ 0 h 37"/>
                <a:gd name="T8" fmla="*/ 0 w 113"/>
                <a:gd name="T9" fmla="*/ 0 h 37"/>
                <a:gd name="T10" fmla="*/ 0 w 113"/>
                <a:gd name="T11" fmla="*/ 0 h 37"/>
                <a:gd name="T12" fmla="*/ 0 w 113"/>
                <a:gd name="T13" fmla="*/ 0 h 37"/>
                <a:gd name="T14" fmla="*/ 0 w 113"/>
                <a:gd name="T15" fmla="*/ 0 h 3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3" h="37">
                  <a:moveTo>
                    <a:pt x="0" y="0"/>
                  </a:moveTo>
                  <a:lnTo>
                    <a:pt x="0" y="37"/>
                  </a:lnTo>
                  <a:lnTo>
                    <a:pt x="102" y="37"/>
                  </a:lnTo>
                  <a:lnTo>
                    <a:pt x="106" y="28"/>
                  </a:lnTo>
                  <a:lnTo>
                    <a:pt x="108" y="18"/>
                  </a:lnTo>
                  <a:lnTo>
                    <a:pt x="111" y="9"/>
                  </a:lnTo>
                  <a:lnTo>
                    <a:pt x="113" y="0"/>
                  </a:lnTo>
                  <a:lnTo>
                    <a:pt x="0"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66" name="Freeform 460"/>
            <p:cNvSpPr>
              <a:spLocks/>
            </p:cNvSpPr>
            <p:nvPr/>
          </p:nvSpPr>
          <p:spPr bwMode="auto">
            <a:xfrm>
              <a:off x="2771" y="3329"/>
              <a:ext cx="91" cy="9"/>
            </a:xfrm>
            <a:custGeom>
              <a:avLst/>
              <a:gdLst>
                <a:gd name="T0" fmla="*/ 0 w 366"/>
                <a:gd name="T1" fmla="*/ 0 h 37"/>
                <a:gd name="T2" fmla="*/ 0 w 366"/>
                <a:gd name="T3" fmla="*/ 0 h 37"/>
                <a:gd name="T4" fmla="*/ 0 w 366"/>
                <a:gd name="T5" fmla="*/ 0 h 37"/>
                <a:gd name="T6" fmla="*/ 0 w 366"/>
                <a:gd name="T7" fmla="*/ 0 h 37"/>
                <a:gd name="T8" fmla="*/ 0 w 366"/>
                <a:gd name="T9" fmla="*/ 0 h 37"/>
                <a:gd name="T10" fmla="*/ 0 w 366"/>
                <a:gd name="T11" fmla="*/ 0 h 37"/>
                <a:gd name="T12" fmla="*/ 0 w 366"/>
                <a:gd name="T13" fmla="*/ 0 h 37"/>
                <a:gd name="T14" fmla="*/ 0 w 366"/>
                <a:gd name="T15" fmla="*/ 0 h 37"/>
                <a:gd name="T16" fmla="*/ 0 w 366"/>
                <a:gd name="T17" fmla="*/ 0 h 37"/>
                <a:gd name="T18" fmla="*/ 0 w 366"/>
                <a:gd name="T19" fmla="*/ 0 h 37"/>
                <a:gd name="T20" fmla="*/ 0 w 366"/>
                <a:gd name="T21" fmla="*/ 0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66" h="37">
                  <a:moveTo>
                    <a:pt x="0" y="37"/>
                  </a:moveTo>
                  <a:lnTo>
                    <a:pt x="347" y="37"/>
                  </a:lnTo>
                  <a:lnTo>
                    <a:pt x="353" y="28"/>
                  </a:lnTo>
                  <a:lnTo>
                    <a:pt x="357" y="19"/>
                  </a:lnTo>
                  <a:lnTo>
                    <a:pt x="360" y="9"/>
                  </a:lnTo>
                  <a:lnTo>
                    <a:pt x="366" y="0"/>
                  </a:lnTo>
                  <a:lnTo>
                    <a:pt x="13" y="0"/>
                  </a:lnTo>
                  <a:lnTo>
                    <a:pt x="10" y="9"/>
                  </a:lnTo>
                  <a:lnTo>
                    <a:pt x="6" y="19"/>
                  </a:lnTo>
                  <a:lnTo>
                    <a:pt x="4" y="28"/>
                  </a:lnTo>
                  <a:lnTo>
                    <a:pt x="0" y="37"/>
                  </a:lnTo>
                  <a:close/>
                </a:path>
              </a:pathLst>
            </a:custGeom>
            <a:solidFill>
              <a:srgbClr val="FF3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67" name="Freeform 461"/>
            <p:cNvSpPr>
              <a:spLocks/>
            </p:cNvSpPr>
            <p:nvPr/>
          </p:nvSpPr>
          <p:spPr bwMode="auto">
            <a:xfrm>
              <a:off x="2750" y="3329"/>
              <a:ext cx="24" cy="9"/>
            </a:xfrm>
            <a:custGeom>
              <a:avLst/>
              <a:gdLst>
                <a:gd name="T0" fmla="*/ 0 w 99"/>
                <a:gd name="T1" fmla="*/ 0 h 37"/>
                <a:gd name="T2" fmla="*/ 0 w 99"/>
                <a:gd name="T3" fmla="*/ 0 h 37"/>
                <a:gd name="T4" fmla="*/ 0 w 99"/>
                <a:gd name="T5" fmla="*/ 0 h 37"/>
                <a:gd name="T6" fmla="*/ 0 w 99"/>
                <a:gd name="T7" fmla="*/ 0 h 37"/>
                <a:gd name="T8" fmla="*/ 0 w 99"/>
                <a:gd name="T9" fmla="*/ 0 h 37"/>
                <a:gd name="T10" fmla="*/ 0 w 99"/>
                <a:gd name="T11" fmla="*/ 0 h 37"/>
                <a:gd name="T12" fmla="*/ 0 w 99"/>
                <a:gd name="T13" fmla="*/ 0 h 37"/>
                <a:gd name="T14" fmla="*/ 0 w 99"/>
                <a:gd name="T15" fmla="*/ 0 h 3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9" h="37">
                  <a:moveTo>
                    <a:pt x="0" y="0"/>
                  </a:moveTo>
                  <a:lnTo>
                    <a:pt x="0" y="37"/>
                  </a:lnTo>
                  <a:lnTo>
                    <a:pt x="86" y="37"/>
                  </a:lnTo>
                  <a:lnTo>
                    <a:pt x="90" y="28"/>
                  </a:lnTo>
                  <a:lnTo>
                    <a:pt x="92" y="19"/>
                  </a:lnTo>
                  <a:lnTo>
                    <a:pt x="96" y="9"/>
                  </a:lnTo>
                  <a:lnTo>
                    <a:pt x="99" y="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68" name="Freeform 462"/>
            <p:cNvSpPr>
              <a:spLocks/>
            </p:cNvSpPr>
            <p:nvPr/>
          </p:nvSpPr>
          <p:spPr bwMode="auto">
            <a:xfrm>
              <a:off x="2760" y="3351"/>
              <a:ext cx="34" cy="9"/>
            </a:xfrm>
            <a:custGeom>
              <a:avLst/>
              <a:gdLst>
                <a:gd name="T0" fmla="*/ 0 w 135"/>
                <a:gd name="T1" fmla="*/ 0 h 37"/>
                <a:gd name="T2" fmla="*/ 0 w 135"/>
                <a:gd name="T3" fmla="*/ 0 h 37"/>
                <a:gd name="T4" fmla="*/ 0 w 135"/>
                <a:gd name="T5" fmla="*/ 0 h 37"/>
                <a:gd name="T6" fmla="*/ 0 w 135"/>
                <a:gd name="T7" fmla="*/ 0 h 37"/>
                <a:gd name="T8" fmla="*/ 0 w 135"/>
                <a:gd name="T9" fmla="*/ 0 h 37"/>
                <a:gd name="T10" fmla="*/ 0 w 135"/>
                <a:gd name="T11" fmla="*/ 0 h 37"/>
                <a:gd name="T12" fmla="*/ 0 w 135"/>
                <a:gd name="T13" fmla="*/ 0 h 37"/>
                <a:gd name="T14" fmla="*/ 0 w 135"/>
                <a:gd name="T15" fmla="*/ 0 h 3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5" h="37">
                  <a:moveTo>
                    <a:pt x="135" y="0"/>
                  </a:moveTo>
                  <a:lnTo>
                    <a:pt x="20" y="0"/>
                  </a:lnTo>
                  <a:lnTo>
                    <a:pt x="15" y="10"/>
                  </a:lnTo>
                  <a:lnTo>
                    <a:pt x="11" y="19"/>
                  </a:lnTo>
                  <a:lnTo>
                    <a:pt x="6" y="28"/>
                  </a:lnTo>
                  <a:lnTo>
                    <a:pt x="0" y="37"/>
                  </a:lnTo>
                  <a:lnTo>
                    <a:pt x="135" y="37"/>
                  </a:lnTo>
                  <a:lnTo>
                    <a:pt x="135" y="0"/>
                  </a:lnTo>
                  <a:close/>
                </a:path>
              </a:pathLst>
            </a:custGeom>
            <a:solidFill>
              <a:srgbClr val="3F3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69" name="Freeform 463"/>
            <p:cNvSpPr>
              <a:spLocks/>
            </p:cNvSpPr>
            <p:nvPr/>
          </p:nvSpPr>
          <p:spPr bwMode="auto">
            <a:xfrm>
              <a:off x="2750" y="3351"/>
              <a:ext cx="15" cy="9"/>
            </a:xfrm>
            <a:custGeom>
              <a:avLst/>
              <a:gdLst>
                <a:gd name="T0" fmla="*/ 0 w 62"/>
                <a:gd name="T1" fmla="*/ 0 h 37"/>
                <a:gd name="T2" fmla="*/ 0 w 62"/>
                <a:gd name="T3" fmla="*/ 0 h 37"/>
                <a:gd name="T4" fmla="*/ 0 w 62"/>
                <a:gd name="T5" fmla="*/ 0 h 37"/>
                <a:gd name="T6" fmla="*/ 0 w 62"/>
                <a:gd name="T7" fmla="*/ 0 h 37"/>
                <a:gd name="T8" fmla="*/ 0 w 62"/>
                <a:gd name="T9" fmla="*/ 0 h 37"/>
                <a:gd name="T10" fmla="*/ 0 w 62"/>
                <a:gd name="T11" fmla="*/ 0 h 37"/>
                <a:gd name="T12" fmla="*/ 0 w 62"/>
                <a:gd name="T13" fmla="*/ 0 h 37"/>
                <a:gd name="T14" fmla="*/ 0 w 62"/>
                <a:gd name="T15" fmla="*/ 0 h 3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2" h="37">
                  <a:moveTo>
                    <a:pt x="0" y="0"/>
                  </a:moveTo>
                  <a:lnTo>
                    <a:pt x="0" y="37"/>
                  </a:lnTo>
                  <a:lnTo>
                    <a:pt x="42" y="37"/>
                  </a:lnTo>
                  <a:lnTo>
                    <a:pt x="48" y="28"/>
                  </a:lnTo>
                  <a:lnTo>
                    <a:pt x="53" y="19"/>
                  </a:lnTo>
                  <a:lnTo>
                    <a:pt x="57" y="10"/>
                  </a:lnTo>
                  <a:lnTo>
                    <a:pt x="62" y="0"/>
                  </a:lnTo>
                  <a:lnTo>
                    <a:pt x="0"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70" name="Freeform 464"/>
            <p:cNvSpPr>
              <a:spLocks/>
            </p:cNvSpPr>
            <p:nvPr/>
          </p:nvSpPr>
          <p:spPr bwMode="auto">
            <a:xfrm>
              <a:off x="2754" y="3362"/>
              <a:ext cx="88" cy="9"/>
            </a:xfrm>
            <a:custGeom>
              <a:avLst/>
              <a:gdLst>
                <a:gd name="T0" fmla="*/ 0 w 355"/>
                <a:gd name="T1" fmla="*/ 0 h 37"/>
                <a:gd name="T2" fmla="*/ 0 w 355"/>
                <a:gd name="T3" fmla="*/ 0 h 37"/>
                <a:gd name="T4" fmla="*/ 0 w 355"/>
                <a:gd name="T5" fmla="*/ 0 h 37"/>
                <a:gd name="T6" fmla="*/ 0 w 355"/>
                <a:gd name="T7" fmla="*/ 0 h 37"/>
                <a:gd name="T8" fmla="*/ 0 w 355"/>
                <a:gd name="T9" fmla="*/ 0 h 37"/>
                <a:gd name="T10" fmla="*/ 0 w 355"/>
                <a:gd name="T11" fmla="*/ 0 h 37"/>
                <a:gd name="T12" fmla="*/ 0 w 355"/>
                <a:gd name="T13" fmla="*/ 0 h 37"/>
                <a:gd name="T14" fmla="*/ 0 w 355"/>
                <a:gd name="T15" fmla="*/ 0 h 37"/>
                <a:gd name="T16" fmla="*/ 0 w 355"/>
                <a:gd name="T17" fmla="*/ 0 h 37"/>
                <a:gd name="T18" fmla="*/ 0 w 355"/>
                <a:gd name="T19" fmla="*/ 0 h 37"/>
                <a:gd name="T20" fmla="*/ 0 w 355"/>
                <a:gd name="T21" fmla="*/ 0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55" h="37">
                  <a:moveTo>
                    <a:pt x="0" y="37"/>
                  </a:moveTo>
                  <a:lnTo>
                    <a:pt x="326" y="37"/>
                  </a:lnTo>
                  <a:lnTo>
                    <a:pt x="334" y="28"/>
                  </a:lnTo>
                  <a:lnTo>
                    <a:pt x="341" y="19"/>
                  </a:lnTo>
                  <a:lnTo>
                    <a:pt x="349" y="10"/>
                  </a:lnTo>
                  <a:lnTo>
                    <a:pt x="355" y="0"/>
                  </a:lnTo>
                  <a:lnTo>
                    <a:pt x="21" y="0"/>
                  </a:lnTo>
                  <a:lnTo>
                    <a:pt x="16" y="10"/>
                  </a:lnTo>
                  <a:lnTo>
                    <a:pt x="11" y="19"/>
                  </a:lnTo>
                  <a:lnTo>
                    <a:pt x="5" y="28"/>
                  </a:lnTo>
                  <a:lnTo>
                    <a:pt x="0" y="37"/>
                  </a:lnTo>
                  <a:close/>
                </a:path>
              </a:pathLst>
            </a:custGeom>
            <a:solidFill>
              <a:srgbClr val="FF3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71" name="Freeform 465"/>
            <p:cNvSpPr>
              <a:spLocks/>
            </p:cNvSpPr>
            <p:nvPr/>
          </p:nvSpPr>
          <p:spPr bwMode="auto">
            <a:xfrm>
              <a:off x="2750" y="3362"/>
              <a:ext cx="9" cy="9"/>
            </a:xfrm>
            <a:custGeom>
              <a:avLst/>
              <a:gdLst>
                <a:gd name="T0" fmla="*/ 0 w 37"/>
                <a:gd name="T1" fmla="*/ 0 h 37"/>
                <a:gd name="T2" fmla="*/ 0 w 37"/>
                <a:gd name="T3" fmla="*/ 0 h 37"/>
                <a:gd name="T4" fmla="*/ 0 w 37"/>
                <a:gd name="T5" fmla="*/ 0 h 37"/>
                <a:gd name="T6" fmla="*/ 0 w 37"/>
                <a:gd name="T7" fmla="*/ 0 h 37"/>
                <a:gd name="T8" fmla="*/ 0 w 37"/>
                <a:gd name="T9" fmla="*/ 0 h 37"/>
                <a:gd name="T10" fmla="*/ 0 w 37"/>
                <a:gd name="T11" fmla="*/ 0 h 37"/>
                <a:gd name="T12" fmla="*/ 0 w 37"/>
                <a:gd name="T13" fmla="*/ 0 h 37"/>
                <a:gd name="T14" fmla="*/ 0 w 37"/>
                <a:gd name="T15" fmla="*/ 0 h 3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37">
                  <a:moveTo>
                    <a:pt x="0" y="0"/>
                  </a:moveTo>
                  <a:lnTo>
                    <a:pt x="0" y="37"/>
                  </a:lnTo>
                  <a:lnTo>
                    <a:pt x="16" y="37"/>
                  </a:lnTo>
                  <a:lnTo>
                    <a:pt x="21" y="28"/>
                  </a:lnTo>
                  <a:lnTo>
                    <a:pt x="27" y="19"/>
                  </a:lnTo>
                  <a:lnTo>
                    <a:pt x="32" y="10"/>
                  </a:lnTo>
                  <a:lnTo>
                    <a:pt x="37" y="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72" name="Freeform 466"/>
            <p:cNvSpPr>
              <a:spLocks/>
            </p:cNvSpPr>
            <p:nvPr/>
          </p:nvSpPr>
          <p:spPr bwMode="auto">
            <a:xfrm>
              <a:off x="2750" y="3384"/>
              <a:ext cx="73" cy="9"/>
            </a:xfrm>
            <a:custGeom>
              <a:avLst/>
              <a:gdLst>
                <a:gd name="T0" fmla="*/ 0 w 294"/>
                <a:gd name="T1" fmla="*/ 0 h 36"/>
                <a:gd name="T2" fmla="*/ 0 w 294"/>
                <a:gd name="T3" fmla="*/ 0 h 36"/>
                <a:gd name="T4" fmla="*/ 0 w 294"/>
                <a:gd name="T5" fmla="*/ 0 h 36"/>
                <a:gd name="T6" fmla="*/ 0 w 294"/>
                <a:gd name="T7" fmla="*/ 0 h 36"/>
                <a:gd name="T8" fmla="*/ 0 w 294"/>
                <a:gd name="T9" fmla="*/ 0 h 36"/>
                <a:gd name="T10" fmla="*/ 0 w 294"/>
                <a:gd name="T11" fmla="*/ 0 h 36"/>
                <a:gd name="T12" fmla="*/ 0 w 294"/>
                <a:gd name="T13" fmla="*/ 0 h 36"/>
                <a:gd name="T14" fmla="*/ 0 w 294"/>
                <a:gd name="T15" fmla="*/ 0 h 36"/>
                <a:gd name="T16" fmla="*/ 0 w 294"/>
                <a:gd name="T17" fmla="*/ 0 h 36"/>
                <a:gd name="T18" fmla="*/ 0 w 294"/>
                <a:gd name="T19" fmla="*/ 0 h 36"/>
                <a:gd name="T20" fmla="*/ 0 w 294"/>
                <a:gd name="T21" fmla="*/ 0 h 36"/>
                <a:gd name="T22" fmla="*/ 0 w 294"/>
                <a:gd name="T23" fmla="*/ 0 h 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94" h="36">
                  <a:moveTo>
                    <a:pt x="0" y="36"/>
                  </a:moveTo>
                  <a:lnTo>
                    <a:pt x="253" y="36"/>
                  </a:lnTo>
                  <a:lnTo>
                    <a:pt x="258" y="32"/>
                  </a:lnTo>
                  <a:lnTo>
                    <a:pt x="264" y="26"/>
                  </a:lnTo>
                  <a:lnTo>
                    <a:pt x="269" y="22"/>
                  </a:lnTo>
                  <a:lnTo>
                    <a:pt x="274" y="17"/>
                  </a:lnTo>
                  <a:lnTo>
                    <a:pt x="279" y="13"/>
                  </a:lnTo>
                  <a:lnTo>
                    <a:pt x="283" y="9"/>
                  </a:lnTo>
                  <a:lnTo>
                    <a:pt x="289" y="4"/>
                  </a:lnTo>
                  <a:lnTo>
                    <a:pt x="294" y="0"/>
                  </a:lnTo>
                  <a:lnTo>
                    <a:pt x="0" y="0"/>
                  </a:lnTo>
                  <a:lnTo>
                    <a:pt x="0" y="36"/>
                  </a:lnTo>
                  <a:close/>
                </a:path>
              </a:pathLst>
            </a:custGeom>
            <a:solidFill>
              <a:srgbClr val="3F3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73" name="Freeform 467"/>
            <p:cNvSpPr>
              <a:spLocks/>
            </p:cNvSpPr>
            <p:nvPr/>
          </p:nvSpPr>
          <p:spPr bwMode="auto">
            <a:xfrm>
              <a:off x="2750" y="3395"/>
              <a:ext cx="61" cy="10"/>
            </a:xfrm>
            <a:custGeom>
              <a:avLst/>
              <a:gdLst>
                <a:gd name="T0" fmla="*/ 0 w 245"/>
                <a:gd name="T1" fmla="*/ 0 h 37"/>
                <a:gd name="T2" fmla="*/ 0 w 245"/>
                <a:gd name="T3" fmla="*/ 0 h 37"/>
                <a:gd name="T4" fmla="*/ 0 w 245"/>
                <a:gd name="T5" fmla="*/ 0 h 37"/>
                <a:gd name="T6" fmla="*/ 0 w 245"/>
                <a:gd name="T7" fmla="*/ 0 h 37"/>
                <a:gd name="T8" fmla="*/ 0 w 245"/>
                <a:gd name="T9" fmla="*/ 0 h 37"/>
                <a:gd name="T10" fmla="*/ 0 w 245"/>
                <a:gd name="T11" fmla="*/ 0 h 37"/>
                <a:gd name="T12" fmla="*/ 0 w 245"/>
                <a:gd name="T13" fmla="*/ 0 h 37"/>
                <a:gd name="T14" fmla="*/ 0 w 245"/>
                <a:gd name="T15" fmla="*/ 0 h 37"/>
                <a:gd name="T16" fmla="*/ 0 w 245"/>
                <a:gd name="T17" fmla="*/ 0 h 37"/>
                <a:gd name="T18" fmla="*/ 0 w 245"/>
                <a:gd name="T19" fmla="*/ 0 h 37"/>
                <a:gd name="T20" fmla="*/ 0 w 245"/>
                <a:gd name="T21" fmla="*/ 0 h 37"/>
                <a:gd name="T22" fmla="*/ 0 w 245"/>
                <a:gd name="T23" fmla="*/ 0 h 3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5" h="37">
                  <a:moveTo>
                    <a:pt x="0" y="37"/>
                  </a:moveTo>
                  <a:lnTo>
                    <a:pt x="200" y="37"/>
                  </a:lnTo>
                  <a:lnTo>
                    <a:pt x="206" y="33"/>
                  </a:lnTo>
                  <a:lnTo>
                    <a:pt x="211" y="28"/>
                  </a:lnTo>
                  <a:lnTo>
                    <a:pt x="217" y="24"/>
                  </a:lnTo>
                  <a:lnTo>
                    <a:pt x="223" y="19"/>
                  </a:lnTo>
                  <a:lnTo>
                    <a:pt x="228" y="15"/>
                  </a:lnTo>
                  <a:lnTo>
                    <a:pt x="235" y="10"/>
                  </a:lnTo>
                  <a:lnTo>
                    <a:pt x="240" y="6"/>
                  </a:lnTo>
                  <a:lnTo>
                    <a:pt x="245" y="0"/>
                  </a:lnTo>
                  <a:lnTo>
                    <a:pt x="0" y="0"/>
                  </a:lnTo>
                  <a:lnTo>
                    <a:pt x="0" y="37"/>
                  </a:lnTo>
                  <a:close/>
                </a:path>
              </a:pathLst>
            </a:custGeom>
            <a:solidFill>
              <a:srgbClr val="FF3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74" name="Freeform 468"/>
            <p:cNvSpPr>
              <a:spLocks/>
            </p:cNvSpPr>
            <p:nvPr/>
          </p:nvSpPr>
          <p:spPr bwMode="auto">
            <a:xfrm>
              <a:off x="2800" y="3395"/>
              <a:ext cx="95" cy="10"/>
            </a:xfrm>
            <a:custGeom>
              <a:avLst/>
              <a:gdLst>
                <a:gd name="T0" fmla="*/ 0 w 381"/>
                <a:gd name="T1" fmla="*/ 0 h 37"/>
                <a:gd name="T2" fmla="*/ 0 w 381"/>
                <a:gd name="T3" fmla="*/ 0 h 37"/>
                <a:gd name="T4" fmla="*/ 0 w 381"/>
                <a:gd name="T5" fmla="*/ 0 h 37"/>
                <a:gd name="T6" fmla="*/ 0 w 381"/>
                <a:gd name="T7" fmla="*/ 0 h 37"/>
                <a:gd name="T8" fmla="*/ 0 w 381"/>
                <a:gd name="T9" fmla="*/ 0 h 37"/>
                <a:gd name="T10" fmla="*/ 0 w 381"/>
                <a:gd name="T11" fmla="*/ 0 h 37"/>
                <a:gd name="T12" fmla="*/ 0 w 381"/>
                <a:gd name="T13" fmla="*/ 0 h 37"/>
                <a:gd name="T14" fmla="*/ 0 w 381"/>
                <a:gd name="T15" fmla="*/ 0 h 37"/>
                <a:gd name="T16" fmla="*/ 0 w 381"/>
                <a:gd name="T17" fmla="*/ 0 h 37"/>
                <a:gd name="T18" fmla="*/ 0 w 381"/>
                <a:gd name="T19" fmla="*/ 0 h 37"/>
                <a:gd name="T20" fmla="*/ 0 w 381"/>
                <a:gd name="T21" fmla="*/ 0 h 37"/>
                <a:gd name="T22" fmla="*/ 0 w 381"/>
                <a:gd name="T23" fmla="*/ 0 h 3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81" h="37">
                  <a:moveTo>
                    <a:pt x="381" y="37"/>
                  </a:moveTo>
                  <a:lnTo>
                    <a:pt x="381" y="0"/>
                  </a:lnTo>
                  <a:lnTo>
                    <a:pt x="45" y="0"/>
                  </a:lnTo>
                  <a:lnTo>
                    <a:pt x="40" y="6"/>
                  </a:lnTo>
                  <a:lnTo>
                    <a:pt x="35" y="10"/>
                  </a:lnTo>
                  <a:lnTo>
                    <a:pt x="28" y="15"/>
                  </a:lnTo>
                  <a:lnTo>
                    <a:pt x="23" y="19"/>
                  </a:lnTo>
                  <a:lnTo>
                    <a:pt x="17" y="24"/>
                  </a:lnTo>
                  <a:lnTo>
                    <a:pt x="11" y="28"/>
                  </a:lnTo>
                  <a:lnTo>
                    <a:pt x="6" y="33"/>
                  </a:lnTo>
                  <a:lnTo>
                    <a:pt x="0" y="37"/>
                  </a:lnTo>
                  <a:lnTo>
                    <a:pt x="381" y="37"/>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75" name="Freeform 469"/>
            <p:cNvSpPr>
              <a:spLocks/>
            </p:cNvSpPr>
            <p:nvPr/>
          </p:nvSpPr>
          <p:spPr bwMode="auto">
            <a:xfrm>
              <a:off x="2813" y="3384"/>
              <a:ext cx="60" cy="9"/>
            </a:xfrm>
            <a:custGeom>
              <a:avLst/>
              <a:gdLst>
                <a:gd name="T0" fmla="*/ 0 w 240"/>
                <a:gd name="T1" fmla="*/ 0 h 36"/>
                <a:gd name="T2" fmla="*/ 0 w 240"/>
                <a:gd name="T3" fmla="*/ 0 h 36"/>
                <a:gd name="T4" fmla="*/ 0 w 240"/>
                <a:gd name="T5" fmla="*/ 0 h 36"/>
                <a:gd name="T6" fmla="*/ 0 w 240"/>
                <a:gd name="T7" fmla="*/ 0 h 36"/>
                <a:gd name="T8" fmla="*/ 0 w 240"/>
                <a:gd name="T9" fmla="*/ 0 h 36"/>
                <a:gd name="T10" fmla="*/ 0 w 240"/>
                <a:gd name="T11" fmla="*/ 0 h 36"/>
                <a:gd name="T12" fmla="*/ 0 w 240"/>
                <a:gd name="T13" fmla="*/ 0 h 36"/>
                <a:gd name="T14" fmla="*/ 0 w 240"/>
                <a:gd name="T15" fmla="*/ 0 h 36"/>
                <a:gd name="T16" fmla="*/ 0 w 240"/>
                <a:gd name="T17" fmla="*/ 0 h 36"/>
                <a:gd name="T18" fmla="*/ 0 w 240"/>
                <a:gd name="T19" fmla="*/ 0 h 36"/>
                <a:gd name="T20" fmla="*/ 0 w 240"/>
                <a:gd name="T21" fmla="*/ 0 h 36"/>
                <a:gd name="T22" fmla="*/ 0 w 240"/>
                <a:gd name="T23" fmla="*/ 0 h 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0" h="36">
                  <a:moveTo>
                    <a:pt x="240" y="36"/>
                  </a:moveTo>
                  <a:lnTo>
                    <a:pt x="240" y="0"/>
                  </a:lnTo>
                  <a:lnTo>
                    <a:pt x="41" y="0"/>
                  </a:lnTo>
                  <a:lnTo>
                    <a:pt x="36" y="4"/>
                  </a:lnTo>
                  <a:lnTo>
                    <a:pt x="30" y="9"/>
                  </a:lnTo>
                  <a:lnTo>
                    <a:pt x="26" y="13"/>
                  </a:lnTo>
                  <a:lnTo>
                    <a:pt x="21" y="17"/>
                  </a:lnTo>
                  <a:lnTo>
                    <a:pt x="16" y="22"/>
                  </a:lnTo>
                  <a:lnTo>
                    <a:pt x="11" y="26"/>
                  </a:lnTo>
                  <a:lnTo>
                    <a:pt x="5" y="32"/>
                  </a:lnTo>
                  <a:lnTo>
                    <a:pt x="0" y="36"/>
                  </a:lnTo>
                  <a:lnTo>
                    <a:pt x="240" y="36"/>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76" name="Freeform 470"/>
            <p:cNvSpPr>
              <a:spLocks/>
            </p:cNvSpPr>
            <p:nvPr/>
          </p:nvSpPr>
          <p:spPr bwMode="auto">
            <a:xfrm>
              <a:off x="2835" y="3362"/>
              <a:ext cx="67" cy="9"/>
            </a:xfrm>
            <a:custGeom>
              <a:avLst/>
              <a:gdLst>
                <a:gd name="T0" fmla="*/ 0 w 269"/>
                <a:gd name="T1" fmla="*/ 0 h 37"/>
                <a:gd name="T2" fmla="*/ 0 w 269"/>
                <a:gd name="T3" fmla="*/ 0 h 37"/>
                <a:gd name="T4" fmla="*/ 0 w 269"/>
                <a:gd name="T5" fmla="*/ 0 h 37"/>
                <a:gd name="T6" fmla="*/ 0 w 269"/>
                <a:gd name="T7" fmla="*/ 0 h 37"/>
                <a:gd name="T8" fmla="*/ 0 w 269"/>
                <a:gd name="T9" fmla="*/ 0 h 37"/>
                <a:gd name="T10" fmla="*/ 0 w 269"/>
                <a:gd name="T11" fmla="*/ 0 h 37"/>
                <a:gd name="T12" fmla="*/ 0 w 269"/>
                <a:gd name="T13" fmla="*/ 0 h 37"/>
                <a:gd name="T14" fmla="*/ 0 w 269"/>
                <a:gd name="T15" fmla="*/ 0 h 3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69" h="37">
                  <a:moveTo>
                    <a:pt x="269" y="37"/>
                  </a:moveTo>
                  <a:lnTo>
                    <a:pt x="269" y="0"/>
                  </a:lnTo>
                  <a:lnTo>
                    <a:pt x="29" y="0"/>
                  </a:lnTo>
                  <a:lnTo>
                    <a:pt x="23" y="10"/>
                  </a:lnTo>
                  <a:lnTo>
                    <a:pt x="15" y="19"/>
                  </a:lnTo>
                  <a:lnTo>
                    <a:pt x="8" y="28"/>
                  </a:lnTo>
                  <a:lnTo>
                    <a:pt x="0" y="37"/>
                  </a:lnTo>
                  <a:lnTo>
                    <a:pt x="269" y="37"/>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77" name="Freeform 471"/>
            <p:cNvSpPr>
              <a:spLocks/>
            </p:cNvSpPr>
            <p:nvPr/>
          </p:nvSpPr>
          <p:spPr bwMode="auto">
            <a:xfrm>
              <a:off x="2858" y="3329"/>
              <a:ext cx="29" cy="9"/>
            </a:xfrm>
            <a:custGeom>
              <a:avLst/>
              <a:gdLst>
                <a:gd name="T0" fmla="*/ 0 w 119"/>
                <a:gd name="T1" fmla="*/ 0 h 37"/>
                <a:gd name="T2" fmla="*/ 0 w 119"/>
                <a:gd name="T3" fmla="*/ 0 h 37"/>
                <a:gd name="T4" fmla="*/ 0 w 119"/>
                <a:gd name="T5" fmla="*/ 0 h 37"/>
                <a:gd name="T6" fmla="*/ 0 w 119"/>
                <a:gd name="T7" fmla="*/ 0 h 37"/>
                <a:gd name="T8" fmla="*/ 0 w 119"/>
                <a:gd name="T9" fmla="*/ 0 h 37"/>
                <a:gd name="T10" fmla="*/ 0 w 119"/>
                <a:gd name="T11" fmla="*/ 0 h 37"/>
                <a:gd name="T12" fmla="*/ 0 w 119"/>
                <a:gd name="T13" fmla="*/ 0 h 37"/>
                <a:gd name="T14" fmla="*/ 0 w 119"/>
                <a:gd name="T15" fmla="*/ 0 h 3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9" h="37">
                  <a:moveTo>
                    <a:pt x="119" y="37"/>
                  </a:moveTo>
                  <a:lnTo>
                    <a:pt x="119" y="0"/>
                  </a:lnTo>
                  <a:lnTo>
                    <a:pt x="19" y="0"/>
                  </a:lnTo>
                  <a:lnTo>
                    <a:pt x="13" y="9"/>
                  </a:lnTo>
                  <a:lnTo>
                    <a:pt x="10" y="19"/>
                  </a:lnTo>
                  <a:lnTo>
                    <a:pt x="6" y="28"/>
                  </a:lnTo>
                  <a:lnTo>
                    <a:pt x="0" y="37"/>
                  </a:lnTo>
                  <a:lnTo>
                    <a:pt x="119" y="37"/>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78" name="Freeform 472"/>
            <p:cNvSpPr>
              <a:spLocks/>
            </p:cNvSpPr>
            <p:nvPr/>
          </p:nvSpPr>
          <p:spPr bwMode="auto">
            <a:xfrm>
              <a:off x="2863" y="3317"/>
              <a:ext cx="52" cy="9"/>
            </a:xfrm>
            <a:custGeom>
              <a:avLst/>
              <a:gdLst>
                <a:gd name="T0" fmla="*/ 0 w 206"/>
                <a:gd name="T1" fmla="*/ 0 h 37"/>
                <a:gd name="T2" fmla="*/ 0 w 206"/>
                <a:gd name="T3" fmla="*/ 0 h 37"/>
                <a:gd name="T4" fmla="*/ 0 w 206"/>
                <a:gd name="T5" fmla="*/ 0 h 37"/>
                <a:gd name="T6" fmla="*/ 0 w 206"/>
                <a:gd name="T7" fmla="*/ 0 h 37"/>
                <a:gd name="T8" fmla="*/ 0 w 206"/>
                <a:gd name="T9" fmla="*/ 0 h 37"/>
                <a:gd name="T10" fmla="*/ 0 w 206"/>
                <a:gd name="T11" fmla="*/ 0 h 37"/>
                <a:gd name="T12" fmla="*/ 0 w 206"/>
                <a:gd name="T13" fmla="*/ 0 h 37"/>
                <a:gd name="T14" fmla="*/ 0 w 206"/>
                <a:gd name="T15" fmla="*/ 0 h 3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6" h="37">
                  <a:moveTo>
                    <a:pt x="206" y="37"/>
                  </a:moveTo>
                  <a:lnTo>
                    <a:pt x="206" y="0"/>
                  </a:lnTo>
                  <a:lnTo>
                    <a:pt x="14" y="0"/>
                  </a:lnTo>
                  <a:lnTo>
                    <a:pt x="10" y="9"/>
                  </a:lnTo>
                  <a:lnTo>
                    <a:pt x="8" y="18"/>
                  </a:lnTo>
                  <a:lnTo>
                    <a:pt x="4" y="28"/>
                  </a:lnTo>
                  <a:lnTo>
                    <a:pt x="0" y="37"/>
                  </a:lnTo>
                  <a:lnTo>
                    <a:pt x="206" y="37"/>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79" name="Freeform 473"/>
            <p:cNvSpPr>
              <a:spLocks/>
            </p:cNvSpPr>
            <p:nvPr/>
          </p:nvSpPr>
          <p:spPr bwMode="auto">
            <a:xfrm>
              <a:off x="2614" y="3548"/>
              <a:ext cx="49" cy="37"/>
            </a:xfrm>
            <a:custGeom>
              <a:avLst/>
              <a:gdLst>
                <a:gd name="T0" fmla="*/ 0 w 195"/>
                <a:gd name="T1" fmla="*/ 0 h 148"/>
                <a:gd name="T2" fmla="*/ 0 w 195"/>
                <a:gd name="T3" fmla="*/ 0 h 148"/>
                <a:gd name="T4" fmla="*/ 0 w 195"/>
                <a:gd name="T5" fmla="*/ 0 h 148"/>
                <a:gd name="T6" fmla="*/ 0 w 195"/>
                <a:gd name="T7" fmla="*/ 0 h 148"/>
                <a:gd name="T8" fmla="*/ 0 w 195"/>
                <a:gd name="T9" fmla="*/ 0 h 1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5" h="148">
                  <a:moveTo>
                    <a:pt x="195" y="32"/>
                  </a:moveTo>
                  <a:lnTo>
                    <a:pt x="118" y="0"/>
                  </a:lnTo>
                  <a:lnTo>
                    <a:pt x="0" y="24"/>
                  </a:lnTo>
                  <a:lnTo>
                    <a:pt x="195" y="148"/>
                  </a:lnTo>
                  <a:lnTo>
                    <a:pt x="195" y="32"/>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0" name="Freeform 474"/>
            <p:cNvSpPr>
              <a:spLocks/>
            </p:cNvSpPr>
            <p:nvPr/>
          </p:nvSpPr>
          <p:spPr bwMode="auto">
            <a:xfrm>
              <a:off x="2702" y="3629"/>
              <a:ext cx="24" cy="10"/>
            </a:xfrm>
            <a:custGeom>
              <a:avLst/>
              <a:gdLst>
                <a:gd name="T0" fmla="*/ 0 w 96"/>
                <a:gd name="T1" fmla="*/ 0 h 40"/>
                <a:gd name="T2" fmla="*/ 0 w 96"/>
                <a:gd name="T3" fmla="*/ 0 h 40"/>
                <a:gd name="T4" fmla="*/ 0 w 96"/>
                <a:gd name="T5" fmla="*/ 0 h 40"/>
                <a:gd name="T6" fmla="*/ 0 w 96"/>
                <a:gd name="T7" fmla="*/ 0 h 40"/>
                <a:gd name="T8" fmla="*/ 0 w 96"/>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 h="40">
                  <a:moveTo>
                    <a:pt x="0" y="0"/>
                  </a:moveTo>
                  <a:lnTo>
                    <a:pt x="33" y="40"/>
                  </a:lnTo>
                  <a:lnTo>
                    <a:pt x="96" y="35"/>
                  </a:lnTo>
                  <a:lnTo>
                    <a:pt x="67"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1" name="Freeform 475"/>
            <p:cNvSpPr>
              <a:spLocks/>
            </p:cNvSpPr>
            <p:nvPr/>
          </p:nvSpPr>
          <p:spPr bwMode="auto">
            <a:xfrm>
              <a:off x="2731" y="3628"/>
              <a:ext cx="24" cy="10"/>
            </a:xfrm>
            <a:custGeom>
              <a:avLst/>
              <a:gdLst>
                <a:gd name="T0" fmla="*/ 0 w 97"/>
                <a:gd name="T1" fmla="*/ 0 h 38"/>
                <a:gd name="T2" fmla="*/ 0 w 97"/>
                <a:gd name="T3" fmla="*/ 0 h 38"/>
                <a:gd name="T4" fmla="*/ 0 w 97"/>
                <a:gd name="T5" fmla="*/ 0 h 38"/>
                <a:gd name="T6" fmla="*/ 0 w 97"/>
                <a:gd name="T7" fmla="*/ 0 h 38"/>
                <a:gd name="T8" fmla="*/ 0 w 97"/>
                <a:gd name="T9" fmla="*/ 0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38">
                  <a:moveTo>
                    <a:pt x="0" y="0"/>
                  </a:moveTo>
                  <a:lnTo>
                    <a:pt x="36" y="38"/>
                  </a:lnTo>
                  <a:lnTo>
                    <a:pt x="97" y="34"/>
                  </a:lnTo>
                  <a:lnTo>
                    <a:pt x="64"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2" name="Freeform 476"/>
            <p:cNvSpPr>
              <a:spLocks/>
            </p:cNvSpPr>
            <p:nvPr/>
          </p:nvSpPr>
          <p:spPr bwMode="auto">
            <a:xfrm>
              <a:off x="2760" y="3628"/>
              <a:ext cx="25" cy="9"/>
            </a:xfrm>
            <a:custGeom>
              <a:avLst/>
              <a:gdLst>
                <a:gd name="T0" fmla="*/ 0 w 100"/>
                <a:gd name="T1" fmla="*/ 0 h 36"/>
                <a:gd name="T2" fmla="*/ 0 w 100"/>
                <a:gd name="T3" fmla="*/ 0 h 36"/>
                <a:gd name="T4" fmla="*/ 0 w 100"/>
                <a:gd name="T5" fmla="*/ 0 h 36"/>
                <a:gd name="T6" fmla="*/ 0 w 100"/>
                <a:gd name="T7" fmla="*/ 0 h 36"/>
                <a:gd name="T8" fmla="*/ 0 w 100"/>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 h="36">
                  <a:moveTo>
                    <a:pt x="0" y="0"/>
                  </a:moveTo>
                  <a:lnTo>
                    <a:pt x="41" y="36"/>
                  </a:lnTo>
                  <a:lnTo>
                    <a:pt x="100" y="32"/>
                  </a:lnTo>
                  <a:lnTo>
                    <a:pt x="65"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3" name="Freeform 477"/>
            <p:cNvSpPr>
              <a:spLocks/>
            </p:cNvSpPr>
            <p:nvPr/>
          </p:nvSpPr>
          <p:spPr bwMode="auto">
            <a:xfrm>
              <a:off x="2788" y="3627"/>
              <a:ext cx="26" cy="9"/>
            </a:xfrm>
            <a:custGeom>
              <a:avLst/>
              <a:gdLst>
                <a:gd name="T0" fmla="*/ 0 w 101"/>
                <a:gd name="T1" fmla="*/ 0 h 35"/>
                <a:gd name="T2" fmla="*/ 0 w 101"/>
                <a:gd name="T3" fmla="*/ 0 h 35"/>
                <a:gd name="T4" fmla="*/ 0 w 101"/>
                <a:gd name="T5" fmla="*/ 0 h 35"/>
                <a:gd name="T6" fmla="*/ 0 w 101"/>
                <a:gd name="T7" fmla="*/ 0 h 35"/>
                <a:gd name="T8" fmla="*/ 0 w 101"/>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 h="35">
                  <a:moveTo>
                    <a:pt x="0" y="0"/>
                  </a:moveTo>
                  <a:lnTo>
                    <a:pt x="44" y="35"/>
                  </a:lnTo>
                  <a:lnTo>
                    <a:pt x="101" y="30"/>
                  </a:lnTo>
                  <a:lnTo>
                    <a:pt x="61"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4" name="Freeform 478"/>
            <p:cNvSpPr>
              <a:spLocks/>
            </p:cNvSpPr>
            <p:nvPr/>
          </p:nvSpPr>
          <p:spPr bwMode="auto">
            <a:xfrm>
              <a:off x="2817" y="3627"/>
              <a:ext cx="26" cy="8"/>
            </a:xfrm>
            <a:custGeom>
              <a:avLst/>
              <a:gdLst>
                <a:gd name="T0" fmla="*/ 0 w 104"/>
                <a:gd name="T1" fmla="*/ 0 h 33"/>
                <a:gd name="T2" fmla="*/ 0 w 104"/>
                <a:gd name="T3" fmla="*/ 0 h 33"/>
                <a:gd name="T4" fmla="*/ 0 w 104"/>
                <a:gd name="T5" fmla="*/ 0 h 33"/>
                <a:gd name="T6" fmla="*/ 0 w 104"/>
                <a:gd name="T7" fmla="*/ 0 h 33"/>
                <a:gd name="T8" fmla="*/ 0 w 104"/>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33">
                  <a:moveTo>
                    <a:pt x="0" y="0"/>
                  </a:moveTo>
                  <a:lnTo>
                    <a:pt x="47" y="33"/>
                  </a:lnTo>
                  <a:lnTo>
                    <a:pt x="104" y="29"/>
                  </a:lnTo>
                  <a:lnTo>
                    <a:pt x="62"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5" name="Freeform 479"/>
            <p:cNvSpPr>
              <a:spLocks/>
            </p:cNvSpPr>
            <p:nvPr/>
          </p:nvSpPr>
          <p:spPr bwMode="auto">
            <a:xfrm>
              <a:off x="2846" y="3626"/>
              <a:ext cx="26" cy="8"/>
            </a:xfrm>
            <a:custGeom>
              <a:avLst/>
              <a:gdLst>
                <a:gd name="T0" fmla="*/ 0 w 105"/>
                <a:gd name="T1" fmla="*/ 0 h 31"/>
                <a:gd name="T2" fmla="*/ 0 w 105"/>
                <a:gd name="T3" fmla="*/ 0 h 31"/>
                <a:gd name="T4" fmla="*/ 0 w 105"/>
                <a:gd name="T5" fmla="*/ 0 h 31"/>
                <a:gd name="T6" fmla="*/ 0 w 105"/>
                <a:gd name="T7" fmla="*/ 0 h 31"/>
                <a:gd name="T8" fmla="*/ 0 w 105"/>
                <a:gd name="T9" fmla="*/ 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1">
                  <a:moveTo>
                    <a:pt x="0" y="0"/>
                  </a:moveTo>
                  <a:lnTo>
                    <a:pt x="51" y="31"/>
                  </a:lnTo>
                  <a:lnTo>
                    <a:pt x="105" y="27"/>
                  </a:lnTo>
                  <a:lnTo>
                    <a:pt x="6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6" name="Freeform 480"/>
            <p:cNvSpPr>
              <a:spLocks/>
            </p:cNvSpPr>
            <p:nvPr/>
          </p:nvSpPr>
          <p:spPr bwMode="auto">
            <a:xfrm>
              <a:off x="2874" y="3626"/>
              <a:ext cx="27" cy="7"/>
            </a:xfrm>
            <a:custGeom>
              <a:avLst/>
              <a:gdLst>
                <a:gd name="T0" fmla="*/ 0 w 107"/>
                <a:gd name="T1" fmla="*/ 0 h 32"/>
                <a:gd name="T2" fmla="*/ 0 w 107"/>
                <a:gd name="T3" fmla="*/ 0 h 32"/>
                <a:gd name="T4" fmla="*/ 0 w 107"/>
                <a:gd name="T5" fmla="*/ 0 h 32"/>
                <a:gd name="T6" fmla="*/ 0 w 107"/>
                <a:gd name="T7" fmla="*/ 0 h 32"/>
                <a:gd name="T8" fmla="*/ 0 w 107"/>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32">
                  <a:moveTo>
                    <a:pt x="0" y="0"/>
                  </a:moveTo>
                  <a:lnTo>
                    <a:pt x="55" y="32"/>
                  </a:lnTo>
                  <a:lnTo>
                    <a:pt x="107" y="26"/>
                  </a:lnTo>
                  <a:lnTo>
                    <a:pt x="59"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7" name="Freeform 481"/>
            <p:cNvSpPr>
              <a:spLocks/>
            </p:cNvSpPr>
            <p:nvPr/>
          </p:nvSpPr>
          <p:spPr bwMode="auto">
            <a:xfrm>
              <a:off x="2903" y="3625"/>
              <a:ext cx="27" cy="7"/>
            </a:xfrm>
            <a:custGeom>
              <a:avLst/>
              <a:gdLst>
                <a:gd name="T0" fmla="*/ 0 w 106"/>
                <a:gd name="T1" fmla="*/ 0 h 29"/>
                <a:gd name="T2" fmla="*/ 0 w 106"/>
                <a:gd name="T3" fmla="*/ 0 h 29"/>
                <a:gd name="T4" fmla="*/ 0 w 106"/>
                <a:gd name="T5" fmla="*/ 0 h 29"/>
                <a:gd name="T6" fmla="*/ 0 w 106"/>
                <a:gd name="T7" fmla="*/ 0 h 29"/>
                <a:gd name="T8" fmla="*/ 0 w 106"/>
                <a:gd name="T9" fmla="*/ 0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6" h="29">
                  <a:moveTo>
                    <a:pt x="0" y="0"/>
                  </a:moveTo>
                  <a:lnTo>
                    <a:pt x="56" y="29"/>
                  </a:lnTo>
                  <a:lnTo>
                    <a:pt x="106" y="23"/>
                  </a:lnTo>
                  <a:lnTo>
                    <a:pt x="5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8" name="Freeform 482"/>
            <p:cNvSpPr>
              <a:spLocks/>
            </p:cNvSpPr>
            <p:nvPr/>
          </p:nvSpPr>
          <p:spPr bwMode="auto">
            <a:xfrm>
              <a:off x="2932" y="3625"/>
              <a:ext cx="26" cy="6"/>
            </a:xfrm>
            <a:custGeom>
              <a:avLst/>
              <a:gdLst>
                <a:gd name="T0" fmla="*/ 0 w 107"/>
                <a:gd name="T1" fmla="*/ 0 h 28"/>
                <a:gd name="T2" fmla="*/ 0 w 107"/>
                <a:gd name="T3" fmla="*/ 0 h 28"/>
                <a:gd name="T4" fmla="*/ 0 w 107"/>
                <a:gd name="T5" fmla="*/ 0 h 28"/>
                <a:gd name="T6" fmla="*/ 0 w 107"/>
                <a:gd name="T7" fmla="*/ 0 h 28"/>
                <a:gd name="T8" fmla="*/ 0 w 107"/>
                <a:gd name="T9" fmla="*/ 0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28">
                  <a:moveTo>
                    <a:pt x="0" y="0"/>
                  </a:moveTo>
                  <a:lnTo>
                    <a:pt x="59" y="28"/>
                  </a:lnTo>
                  <a:lnTo>
                    <a:pt x="107" y="24"/>
                  </a:lnTo>
                  <a:lnTo>
                    <a:pt x="55"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9" name="Freeform 483"/>
            <p:cNvSpPr>
              <a:spLocks/>
            </p:cNvSpPr>
            <p:nvPr/>
          </p:nvSpPr>
          <p:spPr bwMode="auto">
            <a:xfrm>
              <a:off x="2717" y="3643"/>
              <a:ext cx="25" cy="10"/>
            </a:xfrm>
            <a:custGeom>
              <a:avLst/>
              <a:gdLst>
                <a:gd name="T0" fmla="*/ 0 w 100"/>
                <a:gd name="T1" fmla="*/ 0 h 40"/>
                <a:gd name="T2" fmla="*/ 0 w 100"/>
                <a:gd name="T3" fmla="*/ 0 h 40"/>
                <a:gd name="T4" fmla="*/ 0 w 100"/>
                <a:gd name="T5" fmla="*/ 0 h 40"/>
                <a:gd name="T6" fmla="*/ 0 w 100"/>
                <a:gd name="T7" fmla="*/ 0 h 40"/>
                <a:gd name="T8" fmla="*/ 0 w 100"/>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 h="40">
                  <a:moveTo>
                    <a:pt x="0" y="0"/>
                  </a:moveTo>
                  <a:lnTo>
                    <a:pt x="36" y="40"/>
                  </a:lnTo>
                  <a:lnTo>
                    <a:pt x="100" y="35"/>
                  </a:lnTo>
                  <a:lnTo>
                    <a:pt x="70"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0" name="Freeform 484"/>
            <p:cNvSpPr>
              <a:spLocks/>
            </p:cNvSpPr>
            <p:nvPr/>
          </p:nvSpPr>
          <p:spPr bwMode="auto">
            <a:xfrm>
              <a:off x="2747" y="3643"/>
              <a:ext cx="26" cy="9"/>
            </a:xfrm>
            <a:custGeom>
              <a:avLst/>
              <a:gdLst>
                <a:gd name="T0" fmla="*/ 0 w 101"/>
                <a:gd name="T1" fmla="*/ 0 h 38"/>
                <a:gd name="T2" fmla="*/ 0 w 101"/>
                <a:gd name="T3" fmla="*/ 0 h 38"/>
                <a:gd name="T4" fmla="*/ 0 w 101"/>
                <a:gd name="T5" fmla="*/ 0 h 38"/>
                <a:gd name="T6" fmla="*/ 0 w 101"/>
                <a:gd name="T7" fmla="*/ 0 h 38"/>
                <a:gd name="T8" fmla="*/ 0 w 101"/>
                <a:gd name="T9" fmla="*/ 0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 h="38">
                  <a:moveTo>
                    <a:pt x="0" y="0"/>
                  </a:moveTo>
                  <a:lnTo>
                    <a:pt x="38" y="38"/>
                  </a:lnTo>
                  <a:lnTo>
                    <a:pt x="101" y="34"/>
                  </a:lnTo>
                  <a:lnTo>
                    <a:pt x="66"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1" name="Freeform 485"/>
            <p:cNvSpPr>
              <a:spLocks/>
            </p:cNvSpPr>
            <p:nvPr/>
          </p:nvSpPr>
          <p:spPr bwMode="auto">
            <a:xfrm>
              <a:off x="2777" y="3642"/>
              <a:ext cx="26" cy="9"/>
            </a:xfrm>
            <a:custGeom>
              <a:avLst/>
              <a:gdLst>
                <a:gd name="T0" fmla="*/ 0 w 102"/>
                <a:gd name="T1" fmla="*/ 0 h 36"/>
                <a:gd name="T2" fmla="*/ 0 w 102"/>
                <a:gd name="T3" fmla="*/ 0 h 36"/>
                <a:gd name="T4" fmla="*/ 0 w 102"/>
                <a:gd name="T5" fmla="*/ 0 h 36"/>
                <a:gd name="T6" fmla="*/ 0 w 102"/>
                <a:gd name="T7" fmla="*/ 0 h 36"/>
                <a:gd name="T8" fmla="*/ 0 w 102"/>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 h="36">
                  <a:moveTo>
                    <a:pt x="0" y="0"/>
                  </a:moveTo>
                  <a:lnTo>
                    <a:pt x="43" y="36"/>
                  </a:lnTo>
                  <a:lnTo>
                    <a:pt x="102" y="32"/>
                  </a:lnTo>
                  <a:lnTo>
                    <a:pt x="65"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2" name="Freeform 486"/>
            <p:cNvSpPr>
              <a:spLocks/>
            </p:cNvSpPr>
            <p:nvPr/>
          </p:nvSpPr>
          <p:spPr bwMode="auto">
            <a:xfrm>
              <a:off x="2806" y="3642"/>
              <a:ext cx="27" cy="9"/>
            </a:xfrm>
            <a:custGeom>
              <a:avLst/>
              <a:gdLst>
                <a:gd name="T0" fmla="*/ 0 w 106"/>
                <a:gd name="T1" fmla="*/ 0 h 35"/>
                <a:gd name="T2" fmla="*/ 0 w 106"/>
                <a:gd name="T3" fmla="*/ 0 h 35"/>
                <a:gd name="T4" fmla="*/ 0 w 106"/>
                <a:gd name="T5" fmla="*/ 0 h 35"/>
                <a:gd name="T6" fmla="*/ 0 w 106"/>
                <a:gd name="T7" fmla="*/ 0 h 35"/>
                <a:gd name="T8" fmla="*/ 0 w 106"/>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6" h="35">
                  <a:moveTo>
                    <a:pt x="0" y="0"/>
                  </a:moveTo>
                  <a:lnTo>
                    <a:pt x="47" y="35"/>
                  </a:lnTo>
                  <a:lnTo>
                    <a:pt x="106" y="30"/>
                  </a:lnTo>
                  <a:lnTo>
                    <a:pt x="64"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3" name="Freeform 487"/>
            <p:cNvSpPr>
              <a:spLocks/>
            </p:cNvSpPr>
            <p:nvPr/>
          </p:nvSpPr>
          <p:spPr bwMode="auto">
            <a:xfrm>
              <a:off x="2836" y="3641"/>
              <a:ext cx="27" cy="9"/>
            </a:xfrm>
            <a:custGeom>
              <a:avLst/>
              <a:gdLst>
                <a:gd name="T0" fmla="*/ 0 w 107"/>
                <a:gd name="T1" fmla="*/ 0 h 35"/>
                <a:gd name="T2" fmla="*/ 0 w 107"/>
                <a:gd name="T3" fmla="*/ 0 h 35"/>
                <a:gd name="T4" fmla="*/ 0 w 107"/>
                <a:gd name="T5" fmla="*/ 0 h 35"/>
                <a:gd name="T6" fmla="*/ 0 w 107"/>
                <a:gd name="T7" fmla="*/ 0 h 35"/>
                <a:gd name="T8" fmla="*/ 0 w 107"/>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35">
                  <a:moveTo>
                    <a:pt x="0" y="0"/>
                  </a:moveTo>
                  <a:lnTo>
                    <a:pt x="50" y="35"/>
                  </a:lnTo>
                  <a:lnTo>
                    <a:pt x="107" y="29"/>
                  </a:lnTo>
                  <a:lnTo>
                    <a:pt x="64"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4" name="Freeform 488"/>
            <p:cNvSpPr>
              <a:spLocks/>
            </p:cNvSpPr>
            <p:nvPr/>
          </p:nvSpPr>
          <p:spPr bwMode="auto">
            <a:xfrm>
              <a:off x="2866" y="3641"/>
              <a:ext cx="27" cy="8"/>
            </a:xfrm>
            <a:custGeom>
              <a:avLst/>
              <a:gdLst>
                <a:gd name="T0" fmla="*/ 0 w 108"/>
                <a:gd name="T1" fmla="*/ 0 h 33"/>
                <a:gd name="T2" fmla="*/ 0 w 108"/>
                <a:gd name="T3" fmla="*/ 0 h 33"/>
                <a:gd name="T4" fmla="*/ 0 w 108"/>
                <a:gd name="T5" fmla="*/ 0 h 33"/>
                <a:gd name="T6" fmla="*/ 0 w 108"/>
                <a:gd name="T7" fmla="*/ 0 h 33"/>
                <a:gd name="T8" fmla="*/ 0 w 108"/>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 h="33">
                  <a:moveTo>
                    <a:pt x="0" y="0"/>
                  </a:moveTo>
                  <a:lnTo>
                    <a:pt x="54" y="33"/>
                  </a:lnTo>
                  <a:lnTo>
                    <a:pt x="108" y="27"/>
                  </a:lnTo>
                  <a:lnTo>
                    <a:pt x="62"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5" name="Freeform 489"/>
            <p:cNvSpPr>
              <a:spLocks/>
            </p:cNvSpPr>
            <p:nvPr/>
          </p:nvSpPr>
          <p:spPr bwMode="auto">
            <a:xfrm>
              <a:off x="2895" y="3640"/>
              <a:ext cx="28" cy="8"/>
            </a:xfrm>
            <a:custGeom>
              <a:avLst/>
              <a:gdLst>
                <a:gd name="T0" fmla="*/ 0 w 110"/>
                <a:gd name="T1" fmla="*/ 0 h 32"/>
                <a:gd name="T2" fmla="*/ 0 w 110"/>
                <a:gd name="T3" fmla="*/ 0 h 32"/>
                <a:gd name="T4" fmla="*/ 0 w 110"/>
                <a:gd name="T5" fmla="*/ 0 h 32"/>
                <a:gd name="T6" fmla="*/ 0 w 110"/>
                <a:gd name="T7" fmla="*/ 0 h 32"/>
                <a:gd name="T8" fmla="*/ 0 w 110"/>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 h="32">
                  <a:moveTo>
                    <a:pt x="0" y="0"/>
                  </a:moveTo>
                  <a:lnTo>
                    <a:pt x="57" y="32"/>
                  </a:lnTo>
                  <a:lnTo>
                    <a:pt x="110" y="26"/>
                  </a:lnTo>
                  <a:lnTo>
                    <a:pt x="61"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6" name="Freeform 490"/>
            <p:cNvSpPr>
              <a:spLocks/>
            </p:cNvSpPr>
            <p:nvPr/>
          </p:nvSpPr>
          <p:spPr bwMode="auto">
            <a:xfrm>
              <a:off x="2925" y="3640"/>
              <a:ext cx="28" cy="7"/>
            </a:xfrm>
            <a:custGeom>
              <a:avLst/>
              <a:gdLst>
                <a:gd name="T0" fmla="*/ 0 w 112"/>
                <a:gd name="T1" fmla="*/ 0 h 30"/>
                <a:gd name="T2" fmla="*/ 0 w 112"/>
                <a:gd name="T3" fmla="*/ 0 h 30"/>
                <a:gd name="T4" fmla="*/ 0 w 112"/>
                <a:gd name="T5" fmla="*/ 0 h 30"/>
                <a:gd name="T6" fmla="*/ 0 w 112"/>
                <a:gd name="T7" fmla="*/ 0 h 30"/>
                <a:gd name="T8" fmla="*/ 0 w 112"/>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2" h="30">
                  <a:moveTo>
                    <a:pt x="0" y="0"/>
                  </a:moveTo>
                  <a:lnTo>
                    <a:pt x="61" y="30"/>
                  </a:lnTo>
                  <a:lnTo>
                    <a:pt x="112" y="23"/>
                  </a:lnTo>
                  <a:lnTo>
                    <a:pt x="6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7" name="Freeform 491"/>
            <p:cNvSpPr>
              <a:spLocks/>
            </p:cNvSpPr>
            <p:nvPr/>
          </p:nvSpPr>
          <p:spPr bwMode="auto">
            <a:xfrm>
              <a:off x="2954" y="3639"/>
              <a:ext cx="28" cy="7"/>
            </a:xfrm>
            <a:custGeom>
              <a:avLst/>
              <a:gdLst>
                <a:gd name="T0" fmla="*/ 0 w 112"/>
                <a:gd name="T1" fmla="*/ 0 h 29"/>
                <a:gd name="T2" fmla="*/ 0 w 112"/>
                <a:gd name="T3" fmla="*/ 0 h 29"/>
                <a:gd name="T4" fmla="*/ 0 w 112"/>
                <a:gd name="T5" fmla="*/ 0 h 29"/>
                <a:gd name="T6" fmla="*/ 0 w 112"/>
                <a:gd name="T7" fmla="*/ 0 h 29"/>
                <a:gd name="T8" fmla="*/ 0 w 112"/>
                <a:gd name="T9" fmla="*/ 0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2" h="29">
                  <a:moveTo>
                    <a:pt x="0" y="0"/>
                  </a:moveTo>
                  <a:lnTo>
                    <a:pt x="62" y="29"/>
                  </a:lnTo>
                  <a:lnTo>
                    <a:pt x="112" y="24"/>
                  </a:lnTo>
                  <a:lnTo>
                    <a:pt x="58"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8" name="Freeform 492"/>
            <p:cNvSpPr>
              <a:spLocks/>
            </p:cNvSpPr>
            <p:nvPr/>
          </p:nvSpPr>
          <p:spPr bwMode="auto">
            <a:xfrm>
              <a:off x="2733" y="3658"/>
              <a:ext cx="26" cy="10"/>
            </a:xfrm>
            <a:custGeom>
              <a:avLst/>
              <a:gdLst>
                <a:gd name="T0" fmla="*/ 0 w 104"/>
                <a:gd name="T1" fmla="*/ 0 h 40"/>
                <a:gd name="T2" fmla="*/ 0 w 104"/>
                <a:gd name="T3" fmla="*/ 0 h 40"/>
                <a:gd name="T4" fmla="*/ 0 w 104"/>
                <a:gd name="T5" fmla="*/ 0 h 40"/>
                <a:gd name="T6" fmla="*/ 0 w 104"/>
                <a:gd name="T7" fmla="*/ 0 h 40"/>
                <a:gd name="T8" fmla="*/ 0 w 104"/>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40">
                  <a:moveTo>
                    <a:pt x="0" y="0"/>
                  </a:moveTo>
                  <a:lnTo>
                    <a:pt x="38" y="40"/>
                  </a:lnTo>
                  <a:lnTo>
                    <a:pt x="104" y="35"/>
                  </a:lnTo>
                  <a:lnTo>
                    <a:pt x="71"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9" name="Freeform 493"/>
            <p:cNvSpPr>
              <a:spLocks/>
            </p:cNvSpPr>
            <p:nvPr/>
          </p:nvSpPr>
          <p:spPr bwMode="auto">
            <a:xfrm>
              <a:off x="2795" y="3655"/>
              <a:ext cx="151" cy="11"/>
            </a:xfrm>
            <a:custGeom>
              <a:avLst/>
              <a:gdLst>
                <a:gd name="T0" fmla="*/ 0 w 604"/>
                <a:gd name="T1" fmla="*/ 0 h 45"/>
                <a:gd name="T2" fmla="*/ 0 w 604"/>
                <a:gd name="T3" fmla="*/ 0 h 45"/>
                <a:gd name="T4" fmla="*/ 0 w 604"/>
                <a:gd name="T5" fmla="*/ 0 h 45"/>
                <a:gd name="T6" fmla="*/ 0 w 604"/>
                <a:gd name="T7" fmla="*/ 0 h 45"/>
                <a:gd name="T8" fmla="*/ 0 w 604"/>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45">
                  <a:moveTo>
                    <a:pt x="0" y="8"/>
                  </a:moveTo>
                  <a:lnTo>
                    <a:pt x="44" y="45"/>
                  </a:lnTo>
                  <a:lnTo>
                    <a:pt x="604" y="27"/>
                  </a:lnTo>
                  <a:lnTo>
                    <a:pt x="552" y="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0" name="Freeform 494"/>
            <p:cNvSpPr>
              <a:spLocks/>
            </p:cNvSpPr>
            <p:nvPr/>
          </p:nvSpPr>
          <p:spPr bwMode="auto">
            <a:xfrm>
              <a:off x="2764" y="3657"/>
              <a:ext cx="27" cy="10"/>
            </a:xfrm>
            <a:custGeom>
              <a:avLst/>
              <a:gdLst>
                <a:gd name="T0" fmla="*/ 0 w 107"/>
                <a:gd name="T1" fmla="*/ 0 h 38"/>
                <a:gd name="T2" fmla="*/ 0 w 107"/>
                <a:gd name="T3" fmla="*/ 0 h 38"/>
                <a:gd name="T4" fmla="*/ 0 w 107"/>
                <a:gd name="T5" fmla="*/ 0 h 38"/>
                <a:gd name="T6" fmla="*/ 0 w 107"/>
                <a:gd name="T7" fmla="*/ 0 h 38"/>
                <a:gd name="T8" fmla="*/ 0 w 107"/>
                <a:gd name="T9" fmla="*/ 0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38">
                  <a:moveTo>
                    <a:pt x="0" y="0"/>
                  </a:moveTo>
                  <a:lnTo>
                    <a:pt x="42" y="38"/>
                  </a:lnTo>
                  <a:lnTo>
                    <a:pt x="107" y="33"/>
                  </a:lnTo>
                  <a:lnTo>
                    <a:pt x="7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1" name="Freeform 495"/>
            <p:cNvSpPr>
              <a:spLocks/>
            </p:cNvSpPr>
            <p:nvPr/>
          </p:nvSpPr>
          <p:spPr bwMode="auto">
            <a:xfrm>
              <a:off x="2948" y="3654"/>
              <a:ext cx="28" cy="7"/>
            </a:xfrm>
            <a:custGeom>
              <a:avLst/>
              <a:gdLst>
                <a:gd name="T0" fmla="*/ 0 w 114"/>
                <a:gd name="T1" fmla="*/ 0 h 29"/>
                <a:gd name="T2" fmla="*/ 0 w 114"/>
                <a:gd name="T3" fmla="*/ 0 h 29"/>
                <a:gd name="T4" fmla="*/ 0 w 114"/>
                <a:gd name="T5" fmla="*/ 0 h 29"/>
                <a:gd name="T6" fmla="*/ 0 w 114"/>
                <a:gd name="T7" fmla="*/ 0 h 29"/>
                <a:gd name="T8" fmla="*/ 0 w 114"/>
                <a:gd name="T9" fmla="*/ 0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29">
                  <a:moveTo>
                    <a:pt x="0" y="0"/>
                  </a:moveTo>
                  <a:lnTo>
                    <a:pt x="61" y="29"/>
                  </a:lnTo>
                  <a:lnTo>
                    <a:pt x="114" y="25"/>
                  </a:lnTo>
                  <a:lnTo>
                    <a:pt x="6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2" name="Freeform 496"/>
            <p:cNvSpPr>
              <a:spLocks/>
            </p:cNvSpPr>
            <p:nvPr/>
          </p:nvSpPr>
          <p:spPr bwMode="auto">
            <a:xfrm>
              <a:off x="2978" y="3654"/>
              <a:ext cx="29" cy="7"/>
            </a:xfrm>
            <a:custGeom>
              <a:avLst/>
              <a:gdLst>
                <a:gd name="T0" fmla="*/ 0 w 116"/>
                <a:gd name="T1" fmla="*/ 0 h 28"/>
                <a:gd name="T2" fmla="*/ 0 w 116"/>
                <a:gd name="T3" fmla="*/ 0 h 28"/>
                <a:gd name="T4" fmla="*/ 0 w 116"/>
                <a:gd name="T5" fmla="*/ 0 h 28"/>
                <a:gd name="T6" fmla="*/ 0 w 116"/>
                <a:gd name="T7" fmla="*/ 0 h 28"/>
                <a:gd name="T8" fmla="*/ 0 w 116"/>
                <a:gd name="T9" fmla="*/ 0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6" h="28">
                  <a:moveTo>
                    <a:pt x="0" y="0"/>
                  </a:moveTo>
                  <a:lnTo>
                    <a:pt x="64" y="28"/>
                  </a:lnTo>
                  <a:lnTo>
                    <a:pt x="116" y="23"/>
                  </a:lnTo>
                  <a:lnTo>
                    <a:pt x="6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3" name="Freeform 497"/>
            <p:cNvSpPr>
              <a:spLocks/>
            </p:cNvSpPr>
            <p:nvPr/>
          </p:nvSpPr>
          <p:spPr bwMode="auto">
            <a:xfrm>
              <a:off x="3026" y="3602"/>
              <a:ext cx="90" cy="43"/>
            </a:xfrm>
            <a:custGeom>
              <a:avLst/>
              <a:gdLst>
                <a:gd name="T0" fmla="*/ 0 w 361"/>
                <a:gd name="T1" fmla="*/ 0 h 172"/>
                <a:gd name="T2" fmla="*/ 0 w 361"/>
                <a:gd name="T3" fmla="*/ 0 h 172"/>
                <a:gd name="T4" fmla="*/ 0 w 361"/>
                <a:gd name="T5" fmla="*/ 0 h 172"/>
                <a:gd name="T6" fmla="*/ 0 w 361"/>
                <a:gd name="T7" fmla="*/ 0 h 172"/>
                <a:gd name="T8" fmla="*/ 0 w 361"/>
                <a:gd name="T9" fmla="*/ 0 h 172"/>
                <a:gd name="T10" fmla="*/ 0 w 361"/>
                <a:gd name="T11" fmla="*/ 0 h 172"/>
                <a:gd name="T12" fmla="*/ 0 w 361"/>
                <a:gd name="T13" fmla="*/ 0 h 172"/>
                <a:gd name="T14" fmla="*/ 0 w 361"/>
                <a:gd name="T15" fmla="*/ 0 h 172"/>
                <a:gd name="T16" fmla="*/ 0 w 361"/>
                <a:gd name="T17" fmla="*/ 0 h 172"/>
                <a:gd name="T18" fmla="*/ 0 w 361"/>
                <a:gd name="T19" fmla="*/ 0 h 172"/>
                <a:gd name="T20" fmla="*/ 0 w 361"/>
                <a:gd name="T21" fmla="*/ 0 h 172"/>
                <a:gd name="T22" fmla="*/ 0 w 361"/>
                <a:gd name="T23" fmla="*/ 0 h 172"/>
                <a:gd name="T24" fmla="*/ 0 w 361"/>
                <a:gd name="T25" fmla="*/ 0 h 172"/>
                <a:gd name="T26" fmla="*/ 0 w 361"/>
                <a:gd name="T27" fmla="*/ 0 h 172"/>
                <a:gd name="T28" fmla="*/ 0 w 361"/>
                <a:gd name="T29" fmla="*/ 0 h 172"/>
                <a:gd name="T30" fmla="*/ 0 w 361"/>
                <a:gd name="T31" fmla="*/ 0 h 172"/>
                <a:gd name="T32" fmla="*/ 0 w 361"/>
                <a:gd name="T33" fmla="*/ 0 h 172"/>
                <a:gd name="T34" fmla="*/ 0 w 361"/>
                <a:gd name="T35" fmla="*/ 0 h 172"/>
                <a:gd name="T36" fmla="*/ 0 w 361"/>
                <a:gd name="T37" fmla="*/ 0 h 172"/>
                <a:gd name="T38" fmla="*/ 0 w 361"/>
                <a:gd name="T39" fmla="*/ 0 h 172"/>
                <a:gd name="T40" fmla="*/ 0 w 361"/>
                <a:gd name="T41" fmla="*/ 0 h 172"/>
                <a:gd name="T42" fmla="*/ 0 w 361"/>
                <a:gd name="T43" fmla="*/ 0 h 172"/>
                <a:gd name="T44" fmla="*/ 0 w 361"/>
                <a:gd name="T45" fmla="*/ 0 h 172"/>
                <a:gd name="T46" fmla="*/ 0 w 361"/>
                <a:gd name="T47" fmla="*/ 0 h 172"/>
                <a:gd name="T48" fmla="*/ 0 w 361"/>
                <a:gd name="T49" fmla="*/ 0 h 172"/>
                <a:gd name="T50" fmla="*/ 0 w 361"/>
                <a:gd name="T51" fmla="*/ 0 h 172"/>
                <a:gd name="T52" fmla="*/ 0 w 361"/>
                <a:gd name="T53" fmla="*/ 0 h 172"/>
                <a:gd name="T54" fmla="*/ 0 w 361"/>
                <a:gd name="T55" fmla="*/ 0 h 172"/>
                <a:gd name="T56" fmla="*/ 0 w 361"/>
                <a:gd name="T57" fmla="*/ 0 h 172"/>
                <a:gd name="T58" fmla="*/ 0 w 361"/>
                <a:gd name="T59" fmla="*/ 0 h 172"/>
                <a:gd name="T60" fmla="*/ 0 w 361"/>
                <a:gd name="T61" fmla="*/ 0 h 172"/>
                <a:gd name="T62" fmla="*/ 0 w 361"/>
                <a:gd name="T63" fmla="*/ 0 h 172"/>
                <a:gd name="T64" fmla="*/ 0 w 361"/>
                <a:gd name="T65" fmla="*/ 0 h 172"/>
                <a:gd name="T66" fmla="*/ 0 w 361"/>
                <a:gd name="T67" fmla="*/ 0 h 172"/>
                <a:gd name="T68" fmla="*/ 0 w 361"/>
                <a:gd name="T69" fmla="*/ 0 h 172"/>
                <a:gd name="T70" fmla="*/ 0 w 361"/>
                <a:gd name="T71" fmla="*/ 0 h 172"/>
                <a:gd name="T72" fmla="*/ 0 w 361"/>
                <a:gd name="T73" fmla="*/ 0 h 172"/>
                <a:gd name="T74" fmla="*/ 0 w 361"/>
                <a:gd name="T75" fmla="*/ 0 h 172"/>
                <a:gd name="T76" fmla="*/ 0 w 361"/>
                <a:gd name="T77" fmla="*/ 0 h 172"/>
                <a:gd name="T78" fmla="*/ 0 w 361"/>
                <a:gd name="T79" fmla="*/ 0 h 172"/>
                <a:gd name="T80" fmla="*/ 0 w 361"/>
                <a:gd name="T81" fmla="*/ 0 h 172"/>
                <a:gd name="T82" fmla="*/ 0 w 361"/>
                <a:gd name="T83" fmla="*/ 0 h 172"/>
                <a:gd name="T84" fmla="*/ 0 w 361"/>
                <a:gd name="T85" fmla="*/ 0 h 172"/>
                <a:gd name="T86" fmla="*/ 0 w 361"/>
                <a:gd name="T87" fmla="*/ 0 h 172"/>
                <a:gd name="T88" fmla="*/ 0 w 361"/>
                <a:gd name="T89" fmla="*/ 0 h 17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361" h="172">
                  <a:moveTo>
                    <a:pt x="88" y="114"/>
                  </a:moveTo>
                  <a:lnTo>
                    <a:pt x="104" y="120"/>
                  </a:lnTo>
                  <a:lnTo>
                    <a:pt x="120" y="128"/>
                  </a:lnTo>
                  <a:lnTo>
                    <a:pt x="135" y="135"/>
                  </a:lnTo>
                  <a:lnTo>
                    <a:pt x="151" y="143"/>
                  </a:lnTo>
                  <a:lnTo>
                    <a:pt x="167" y="148"/>
                  </a:lnTo>
                  <a:lnTo>
                    <a:pt x="183" y="154"/>
                  </a:lnTo>
                  <a:lnTo>
                    <a:pt x="199" y="160"/>
                  </a:lnTo>
                  <a:lnTo>
                    <a:pt x="216" y="164"/>
                  </a:lnTo>
                  <a:lnTo>
                    <a:pt x="232" y="168"/>
                  </a:lnTo>
                  <a:lnTo>
                    <a:pt x="249" y="170"/>
                  </a:lnTo>
                  <a:lnTo>
                    <a:pt x="266" y="172"/>
                  </a:lnTo>
                  <a:lnTo>
                    <a:pt x="284" y="170"/>
                  </a:lnTo>
                  <a:lnTo>
                    <a:pt x="303" y="169"/>
                  </a:lnTo>
                  <a:lnTo>
                    <a:pt x="321" y="165"/>
                  </a:lnTo>
                  <a:lnTo>
                    <a:pt x="339" y="160"/>
                  </a:lnTo>
                  <a:lnTo>
                    <a:pt x="359" y="153"/>
                  </a:lnTo>
                  <a:lnTo>
                    <a:pt x="361" y="148"/>
                  </a:lnTo>
                  <a:lnTo>
                    <a:pt x="361" y="132"/>
                  </a:lnTo>
                  <a:lnTo>
                    <a:pt x="358" y="110"/>
                  </a:lnTo>
                  <a:lnTo>
                    <a:pt x="350" y="83"/>
                  </a:lnTo>
                  <a:lnTo>
                    <a:pt x="333" y="57"/>
                  </a:lnTo>
                  <a:lnTo>
                    <a:pt x="304" y="33"/>
                  </a:lnTo>
                  <a:lnTo>
                    <a:pt x="260" y="15"/>
                  </a:lnTo>
                  <a:lnTo>
                    <a:pt x="199" y="5"/>
                  </a:lnTo>
                  <a:lnTo>
                    <a:pt x="145" y="3"/>
                  </a:lnTo>
                  <a:lnTo>
                    <a:pt x="103" y="1"/>
                  </a:lnTo>
                  <a:lnTo>
                    <a:pt x="72" y="0"/>
                  </a:lnTo>
                  <a:lnTo>
                    <a:pt x="51" y="0"/>
                  </a:lnTo>
                  <a:lnTo>
                    <a:pt x="37" y="0"/>
                  </a:lnTo>
                  <a:lnTo>
                    <a:pt x="29" y="1"/>
                  </a:lnTo>
                  <a:lnTo>
                    <a:pt x="25" y="3"/>
                  </a:lnTo>
                  <a:lnTo>
                    <a:pt x="24" y="3"/>
                  </a:lnTo>
                  <a:lnTo>
                    <a:pt x="5" y="21"/>
                  </a:lnTo>
                  <a:lnTo>
                    <a:pt x="0" y="46"/>
                  </a:lnTo>
                  <a:lnTo>
                    <a:pt x="1" y="69"/>
                  </a:lnTo>
                  <a:lnTo>
                    <a:pt x="4" y="78"/>
                  </a:lnTo>
                  <a:lnTo>
                    <a:pt x="5" y="78"/>
                  </a:lnTo>
                  <a:lnTo>
                    <a:pt x="9" y="81"/>
                  </a:lnTo>
                  <a:lnTo>
                    <a:pt x="17" y="83"/>
                  </a:lnTo>
                  <a:lnTo>
                    <a:pt x="26" y="86"/>
                  </a:lnTo>
                  <a:lnTo>
                    <a:pt x="38" y="91"/>
                  </a:lnTo>
                  <a:lnTo>
                    <a:pt x="53" y="98"/>
                  </a:lnTo>
                  <a:lnTo>
                    <a:pt x="70" y="104"/>
                  </a:lnTo>
                  <a:lnTo>
                    <a:pt x="88" y="1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4" name="Freeform 498"/>
            <p:cNvSpPr>
              <a:spLocks/>
            </p:cNvSpPr>
            <p:nvPr/>
          </p:nvSpPr>
          <p:spPr bwMode="auto">
            <a:xfrm>
              <a:off x="2935" y="3546"/>
              <a:ext cx="103" cy="69"/>
            </a:xfrm>
            <a:custGeom>
              <a:avLst/>
              <a:gdLst>
                <a:gd name="T0" fmla="*/ 0 w 411"/>
                <a:gd name="T1" fmla="*/ 0 h 277"/>
                <a:gd name="T2" fmla="*/ 0 w 411"/>
                <a:gd name="T3" fmla="*/ 0 h 277"/>
                <a:gd name="T4" fmla="*/ 0 w 411"/>
                <a:gd name="T5" fmla="*/ 0 h 277"/>
                <a:gd name="T6" fmla="*/ 0 w 411"/>
                <a:gd name="T7" fmla="*/ 0 h 277"/>
                <a:gd name="T8" fmla="*/ 0 w 411"/>
                <a:gd name="T9" fmla="*/ 0 h 277"/>
                <a:gd name="T10" fmla="*/ 0 w 411"/>
                <a:gd name="T11" fmla="*/ 0 h 277"/>
                <a:gd name="T12" fmla="*/ 0 w 411"/>
                <a:gd name="T13" fmla="*/ 0 h 277"/>
                <a:gd name="T14" fmla="*/ 0 w 411"/>
                <a:gd name="T15" fmla="*/ 0 h 277"/>
                <a:gd name="T16" fmla="*/ 0 w 411"/>
                <a:gd name="T17" fmla="*/ 0 h 277"/>
                <a:gd name="T18" fmla="*/ 0 w 411"/>
                <a:gd name="T19" fmla="*/ 0 h 277"/>
                <a:gd name="T20" fmla="*/ 0 w 411"/>
                <a:gd name="T21" fmla="*/ 0 h 277"/>
                <a:gd name="T22" fmla="*/ 0 w 411"/>
                <a:gd name="T23" fmla="*/ 0 h 277"/>
                <a:gd name="T24" fmla="*/ 0 w 411"/>
                <a:gd name="T25" fmla="*/ 0 h 277"/>
                <a:gd name="T26" fmla="*/ 0 w 411"/>
                <a:gd name="T27" fmla="*/ 0 h 277"/>
                <a:gd name="T28" fmla="*/ 0 w 411"/>
                <a:gd name="T29" fmla="*/ 0 h 277"/>
                <a:gd name="T30" fmla="*/ 0 w 411"/>
                <a:gd name="T31" fmla="*/ 0 h 277"/>
                <a:gd name="T32" fmla="*/ 0 w 411"/>
                <a:gd name="T33" fmla="*/ 0 h 277"/>
                <a:gd name="T34" fmla="*/ 0 w 411"/>
                <a:gd name="T35" fmla="*/ 0 h 277"/>
                <a:gd name="T36" fmla="*/ 0 w 411"/>
                <a:gd name="T37" fmla="*/ 0 h 277"/>
                <a:gd name="T38" fmla="*/ 0 w 411"/>
                <a:gd name="T39" fmla="*/ 0 h 277"/>
                <a:gd name="T40" fmla="*/ 0 w 411"/>
                <a:gd name="T41" fmla="*/ 0 h 277"/>
                <a:gd name="T42" fmla="*/ 0 w 411"/>
                <a:gd name="T43" fmla="*/ 0 h 277"/>
                <a:gd name="T44" fmla="*/ 0 w 411"/>
                <a:gd name="T45" fmla="*/ 0 h 277"/>
                <a:gd name="T46" fmla="*/ 0 w 411"/>
                <a:gd name="T47" fmla="*/ 0 h 277"/>
                <a:gd name="T48" fmla="*/ 0 w 411"/>
                <a:gd name="T49" fmla="*/ 0 h 277"/>
                <a:gd name="T50" fmla="*/ 0 w 411"/>
                <a:gd name="T51" fmla="*/ 0 h 277"/>
                <a:gd name="T52" fmla="*/ 0 w 411"/>
                <a:gd name="T53" fmla="*/ 0 h 277"/>
                <a:gd name="T54" fmla="*/ 0 w 411"/>
                <a:gd name="T55" fmla="*/ 0 h 277"/>
                <a:gd name="T56" fmla="*/ 0 w 411"/>
                <a:gd name="T57" fmla="*/ 0 h 277"/>
                <a:gd name="T58" fmla="*/ 0 w 411"/>
                <a:gd name="T59" fmla="*/ 0 h 277"/>
                <a:gd name="T60" fmla="*/ 0 w 411"/>
                <a:gd name="T61" fmla="*/ 0 h 277"/>
                <a:gd name="T62" fmla="*/ 0 w 411"/>
                <a:gd name="T63" fmla="*/ 0 h 277"/>
                <a:gd name="T64" fmla="*/ 0 w 411"/>
                <a:gd name="T65" fmla="*/ 0 h 277"/>
                <a:gd name="T66" fmla="*/ 0 w 411"/>
                <a:gd name="T67" fmla="*/ 0 h 277"/>
                <a:gd name="T68" fmla="*/ 0 w 411"/>
                <a:gd name="T69" fmla="*/ 0 h 277"/>
                <a:gd name="T70" fmla="*/ 0 w 411"/>
                <a:gd name="T71" fmla="*/ 0 h 277"/>
                <a:gd name="T72" fmla="*/ 0 w 411"/>
                <a:gd name="T73" fmla="*/ 0 h 277"/>
                <a:gd name="T74" fmla="*/ 0 w 411"/>
                <a:gd name="T75" fmla="*/ 0 h 277"/>
                <a:gd name="T76" fmla="*/ 0 w 411"/>
                <a:gd name="T77" fmla="*/ 0 h 277"/>
                <a:gd name="T78" fmla="*/ 0 w 411"/>
                <a:gd name="T79" fmla="*/ 0 h 277"/>
                <a:gd name="T80" fmla="*/ 0 w 411"/>
                <a:gd name="T81" fmla="*/ 0 h 277"/>
                <a:gd name="T82" fmla="*/ 0 w 411"/>
                <a:gd name="T83" fmla="*/ 0 h 277"/>
                <a:gd name="T84" fmla="*/ 0 w 411"/>
                <a:gd name="T85" fmla="*/ 0 h 277"/>
                <a:gd name="T86" fmla="*/ 0 w 411"/>
                <a:gd name="T87" fmla="*/ 0 h 277"/>
                <a:gd name="T88" fmla="*/ 0 w 411"/>
                <a:gd name="T89" fmla="*/ 0 h 277"/>
                <a:gd name="T90" fmla="*/ 0 w 411"/>
                <a:gd name="T91" fmla="*/ 0 h 277"/>
                <a:gd name="T92" fmla="*/ 0 w 411"/>
                <a:gd name="T93" fmla="*/ 0 h 277"/>
                <a:gd name="T94" fmla="*/ 0 w 411"/>
                <a:gd name="T95" fmla="*/ 0 h 277"/>
                <a:gd name="T96" fmla="*/ 0 w 411"/>
                <a:gd name="T97" fmla="*/ 0 h 277"/>
                <a:gd name="T98" fmla="*/ 0 w 411"/>
                <a:gd name="T99" fmla="*/ 0 h 277"/>
                <a:gd name="T100" fmla="*/ 0 w 411"/>
                <a:gd name="T101" fmla="*/ 0 h 277"/>
                <a:gd name="T102" fmla="*/ 0 w 411"/>
                <a:gd name="T103" fmla="*/ 0 h 277"/>
                <a:gd name="T104" fmla="*/ 0 w 411"/>
                <a:gd name="T105" fmla="*/ 0 h 277"/>
                <a:gd name="T106" fmla="*/ 0 w 411"/>
                <a:gd name="T107" fmla="*/ 0 h 277"/>
                <a:gd name="T108" fmla="*/ 0 w 411"/>
                <a:gd name="T109" fmla="*/ 0 h 277"/>
                <a:gd name="T110" fmla="*/ 0 w 411"/>
                <a:gd name="T111" fmla="*/ 0 h 277"/>
                <a:gd name="T112" fmla="*/ 0 w 411"/>
                <a:gd name="T113" fmla="*/ 0 h 277"/>
                <a:gd name="T114" fmla="*/ 0 w 411"/>
                <a:gd name="T115" fmla="*/ 0 h 277"/>
                <a:gd name="T116" fmla="*/ 0 w 411"/>
                <a:gd name="T117" fmla="*/ 0 h 27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11" h="277">
                  <a:moveTo>
                    <a:pt x="376" y="254"/>
                  </a:moveTo>
                  <a:lnTo>
                    <a:pt x="371" y="252"/>
                  </a:lnTo>
                  <a:lnTo>
                    <a:pt x="357" y="245"/>
                  </a:lnTo>
                  <a:lnTo>
                    <a:pt x="339" y="232"/>
                  </a:lnTo>
                  <a:lnTo>
                    <a:pt x="325" y="212"/>
                  </a:lnTo>
                  <a:lnTo>
                    <a:pt x="317" y="187"/>
                  </a:lnTo>
                  <a:lnTo>
                    <a:pt x="322" y="153"/>
                  </a:lnTo>
                  <a:lnTo>
                    <a:pt x="345" y="112"/>
                  </a:lnTo>
                  <a:lnTo>
                    <a:pt x="391" y="62"/>
                  </a:lnTo>
                  <a:lnTo>
                    <a:pt x="392" y="61"/>
                  </a:lnTo>
                  <a:lnTo>
                    <a:pt x="396" y="55"/>
                  </a:lnTo>
                  <a:lnTo>
                    <a:pt x="401" y="49"/>
                  </a:lnTo>
                  <a:lnTo>
                    <a:pt x="407" y="41"/>
                  </a:lnTo>
                  <a:lnTo>
                    <a:pt x="409" y="32"/>
                  </a:lnTo>
                  <a:lnTo>
                    <a:pt x="411" y="22"/>
                  </a:lnTo>
                  <a:lnTo>
                    <a:pt x="408" y="13"/>
                  </a:lnTo>
                  <a:lnTo>
                    <a:pt x="400" y="6"/>
                  </a:lnTo>
                  <a:lnTo>
                    <a:pt x="386" y="3"/>
                  </a:lnTo>
                  <a:lnTo>
                    <a:pt x="363" y="0"/>
                  </a:lnTo>
                  <a:lnTo>
                    <a:pt x="333" y="3"/>
                  </a:lnTo>
                  <a:lnTo>
                    <a:pt x="292" y="8"/>
                  </a:lnTo>
                  <a:lnTo>
                    <a:pt x="241" y="20"/>
                  </a:lnTo>
                  <a:lnTo>
                    <a:pt x="176" y="37"/>
                  </a:lnTo>
                  <a:lnTo>
                    <a:pt x="99" y="61"/>
                  </a:lnTo>
                  <a:lnTo>
                    <a:pt x="5" y="92"/>
                  </a:lnTo>
                  <a:lnTo>
                    <a:pt x="0" y="107"/>
                  </a:lnTo>
                  <a:lnTo>
                    <a:pt x="4" y="105"/>
                  </a:lnTo>
                  <a:lnTo>
                    <a:pt x="13" y="103"/>
                  </a:lnTo>
                  <a:lnTo>
                    <a:pt x="28" y="97"/>
                  </a:lnTo>
                  <a:lnTo>
                    <a:pt x="47" y="92"/>
                  </a:lnTo>
                  <a:lnTo>
                    <a:pt x="71" y="84"/>
                  </a:lnTo>
                  <a:lnTo>
                    <a:pt x="97" y="76"/>
                  </a:lnTo>
                  <a:lnTo>
                    <a:pt x="126" y="68"/>
                  </a:lnTo>
                  <a:lnTo>
                    <a:pt x="157" y="59"/>
                  </a:lnTo>
                  <a:lnTo>
                    <a:pt x="188" y="51"/>
                  </a:lnTo>
                  <a:lnTo>
                    <a:pt x="220" y="43"/>
                  </a:lnTo>
                  <a:lnTo>
                    <a:pt x="250" y="35"/>
                  </a:lnTo>
                  <a:lnTo>
                    <a:pt x="280" y="29"/>
                  </a:lnTo>
                  <a:lnTo>
                    <a:pt x="307" y="22"/>
                  </a:lnTo>
                  <a:lnTo>
                    <a:pt x="332" y="18"/>
                  </a:lnTo>
                  <a:lnTo>
                    <a:pt x="351" y="16"/>
                  </a:lnTo>
                  <a:lnTo>
                    <a:pt x="367" y="16"/>
                  </a:lnTo>
                  <a:lnTo>
                    <a:pt x="383" y="20"/>
                  </a:lnTo>
                  <a:lnTo>
                    <a:pt x="387" y="29"/>
                  </a:lnTo>
                  <a:lnTo>
                    <a:pt x="384" y="42"/>
                  </a:lnTo>
                  <a:lnTo>
                    <a:pt x="375" y="57"/>
                  </a:lnTo>
                  <a:lnTo>
                    <a:pt x="361" y="75"/>
                  </a:lnTo>
                  <a:lnTo>
                    <a:pt x="346" y="94"/>
                  </a:lnTo>
                  <a:lnTo>
                    <a:pt x="330" y="112"/>
                  </a:lnTo>
                  <a:lnTo>
                    <a:pt x="317" y="129"/>
                  </a:lnTo>
                  <a:lnTo>
                    <a:pt x="308" y="146"/>
                  </a:lnTo>
                  <a:lnTo>
                    <a:pt x="303" y="165"/>
                  </a:lnTo>
                  <a:lnTo>
                    <a:pt x="301" y="185"/>
                  </a:lnTo>
                  <a:lnTo>
                    <a:pt x="305" y="203"/>
                  </a:lnTo>
                  <a:lnTo>
                    <a:pt x="314" y="223"/>
                  </a:lnTo>
                  <a:lnTo>
                    <a:pt x="329" y="241"/>
                  </a:lnTo>
                  <a:lnTo>
                    <a:pt x="349" y="260"/>
                  </a:lnTo>
                  <a:lnTo>
                    <a:pt x="376" y="277"/>
                  </a:lnTo>
                  <a:lnTo>
                    <a:pt x="376" y="2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5" name="Freeform 499"/>
            <p:cNvSpPr>
              <a:spLocks/>
            </p:cNvSpPr>
            <p:nvPr/>
          </p:nvSpPr>
          <p:spPr bwMode="auto">
            <a:xfrm>
              <a:off x="3052" y="3606"/>
              <a:ext cx="57" cy="24"/>
            </a:xfrm>
            <a:custGeom>
              <a:avLst/>
              <a:gdLst>
                <a:gd name="T0" fmla="*/ 0 w 230"/>
                <a:gd name="T1" fmla="*/ 0 h 96"/>
                <a:gd name="T2" fmla="*/ 0 w 230"/>
                <a:gd name="T3" fmla="*/ 0 h 96"/>
                <a:gd name="T4" fmla="*/ 0 w 230"/>
                <a:gd name="T5" fmla="*/ 0 h 96"/>
                <a:gd name="T6" fmla="*/ 0 w 230"/>
                <a:gd name="T7" fmla="*/ 0 h 96"/>
                <a:gd name="T8" fmla="*/ 0 w 230"/>
                <a:gd name="T9" fmla="*/ 0 h 96"/>
                <a:gd name="T10" fmla="*/ 0 w 230"/>
                <a:gd name="T11" fmla="*/ 0 h 96"/>
                <a:gd name="T12" fmla="*/ 0 w 230"/>
                <a:gd name="T13" fmla="*/ 0 h 96"/>
                <a:gd name="T14" fmla="*/ 0 w 230"/>
                <a:gd name="T15" fmla="*/ 0 h 96"/>
                <a:gd name="T16" fmla="*/ 0 w 230"/>
                <a:gd name="T17" fmla="*/ 0 h 96"/>
                <a:gd name="T18" fmla="*/ 0 w 230"/>
                <a:gd name="T19" fmla="*/ 0 h 96"/>
                <a:gd name="T20" fmla="*/ 0 w 230"/>
                <a:gd name="T21" fmla="*/ 0 h 96"/>
                <a:gd name="T22" fmla="*/ 0 w 230"/>
                <a:gd name="T23" fmla="*/ 0 h 96"/>
                <a:gd name="T24" fmla="*/ 0 w 230"/>
                <a:gd name="T25" fmla="*/ 0 h 96"/>
                <a:gd name="T26" fmla="*/ 0 w 230"/>
                <a:gd name="T27" fmla="*/ 0 h 96"/>
                <a:gd name="T28" fmla="*/ 0 w 230"/>
                <a:gd name="T29" fmla="*/ 0 h 96"/>
                <a:gd name="T30" fmla="*/ 0 w 230"/>
                <a:gd name="T31" fmla="*/ 0 h 96"/>
                <a:gd name="T32" fmla="*/ 0 w 230"/>
                <a:gd name="T33" fmla="*/ 0 h 96"/>
                <a:gd name="T34" fmla="*/ 0 w 230"/>
                <a:gd name="T35" fmla="*/ 0 h 96"/>
                <a:gd name="T36" fmla="*/ 0 w 230"/>
                <a:gd name="T37" fmla="*/ 0 h 96"/>
                <a:gd name="T38" fmla="*/ 0 w 230"/>
                <a:gd name="T39" fmla="*/ 0 h 96"/>
                <a:gd name="T40" fmla="*/ 0 w 230"/>
                <a:gd name="T41" fmla="*/ 0 h 96"/>
                <a:gd name="T42" fmla="*/ 0 w 230"/>
                <a:gd name="T43" fmla="*/ 0 h 96"/>
                <a:gd name="T44" fmla="*/ 0 w 230"/>
                <a:gd name="T45" fmla="*/ 0 h 96"/>
                <a:gd name="T46" fmla="*/ 0 w 230"/>
                <a:gd name="T47" fmla="*/ 0 h 96"/>
                <a:gd name="T48" fmla="*/ 0 w 230"/>
                <a:gd name="T49" fmla="*/ 0 h 96"/>
                <a:gd name="T50" fmla="*/ 0 w 230"/>
                <a:gd name="T51" fmla="*/ 0 h 96"/>
                <a:gd name="T52" fmla="*/ 0 w 230"/>
                <a:gd name="T53" fmla="*/ 0 h 96"/>
                <a:gd name="T54" fmla="*/ 0 w 230"/>
                <a:gd name="T55" fmla="*/ 0 h 96"/>
                <a:gd name="T56" fmla="*/ 0 w 230"/>
                <a:gd name="T57" fmla="*/ 0 h 96"/>
                <a:gd name="T58" fmla="*/ 0 w 230"/>
                <a:gd name="T59" fmla="*/ 0 h 96"/>
                <a:gd name="T60" fmla="*/ 0 w 230"/>
                <a:gd name="T61" fmla="*/ 0 h 96"/>
                <a:gd name="T62" fmla="*/ 0 w 230"/>
                <a:gd name="T63" fmla="*/ 0 h 96"/>
                <a:gd name="T64" fmla="*/ 0 w 230"/>
                <a:gd name="T65" fmla="*/ 0 h 96"/>
                <a:gd name="T66" fmla="*/ 0 w 230"/>
                <a:gd name="T67" fmla="*/ 0 h 96"/>
                <a:gd name="T68" fmla="*/ 0 w 230"/>
                <a:gd name="T69" fmla="*/ 0 h 96"/>
                <a:gd name="T70" fmla="*/ 0 w 230"/>
                <a:gd name="T71" fmla="*/ 0 h 96"/>
                <a:gd name="T72" fmla="*/ 0 w 230"/>
                <a:gd name="T73" fmla="*/ 0 h 9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30" h="96">
                  <a:moveTo>
                    <a:pt x="21" y="0"/>
                  </a:moveTo>
                  <a:lnTo>
                    <a:pt x="15" y="5"/>
                  </a:lnTo>
                  <a:lnTo>
                    <a:pt x="5" y="18"/>
                  </a:lnTo>
                  <a:lnTo>
                    <a:pt x="0" y="35"/>
                  </a:lnTo>
                  <a:lnTo>
                    <a:pt x="6" y="51"/>
                  </a:lnTo>
                  <a:lnTo>
                    <a:pt x="11" y="55"/>
                  </a:lnTo>
                  <a:lnTo>
                    <a:pt x="19" y="59"/>
                  </a:lnTo>
                  <a:lnTo>
                    <a:pt x="28" y="63"/>
                  </a:lnTo>
                  <a:lnTo>
                    <a:pt x="40" y="68"/>
                  </a:lnTo>
                  <a:lnTo>
                    <a:pt x="53" y="72"/>
                  </a:lnTo>
                  <a:lnTo>
                    <a:pt x="68" y="77"/>
                  </a:lnTo>
                  <a:lnTo>
                    <a:pt x="84" y="81"/>
                  </a:lnTo>
                  <a:lnTo>
                    <a:pt x="100" y="85"/>
                  </a:lnTo>
                  <a:lnTo>
                    <a:pt x="117" y="89"/>
                  </a:lnTo>
                  <a:lnTo>
                    <a:pt x="134" y="92"/>
                  </a:lnTo>
                  <a:lnTo>
                    <a:pt x="151" y="95"/>
                  </a:lnTo>
                  <a:lnTo>
                    <a:pt x="168" y="96"/>
                  </a:lnTo>
                  <a:lnTo>
                    <a:pt x="185" y="96"/>
                  </a:lnTo>
                  <a:lnTo>
                    <a:pt x="201" y="96"/>
                  </a:lnTo>
                  <a:lnTo>
                    <a:pt x="217" y="93"/>
                  </a:lnTo>
                  <a:lnTo>
                    <a:pt x="230" y="91"/>
                  </a:lnTo>
                  <a:lnTo>
                    <a:pt x="230" y="89"/>
                  </a:lnTo>
                  <a:lnTo>
                    <a:pt x="230" y="87"/>
                  </a:lnTo>
                  <a:lnTo>
                    <a:pt x="229" y="81"/>
                  </a:lnTo>
                  <a:lnTo>
                    <a:pt x="227" y="76"/>
                  </a:lnTo>
                  <a:lnTo>
                    <a:pt x="225" y="68"/>
                  </a:lnTo>
                  <a:lnTo>
                    <a:pt x="219" y="60"/>
                  </a:lnTo>
                  <a:lnTo>
                    <a:pt x="213" y="51"/>
                  </a:lnTo>
                  <a:lnTo>
                    <a:pt x="205" y="43"/>
                  </a:lnTo>
                  <a:lnTo>
                    <a:pt x="194" y="34"/>
                  </a:lnTo>
                  <a:lnTo>
                    <a:pt x="180" y="26"/>
                  </a:lnTo>
                  <a:lnTo>
                    <a:pt x="163" y="18"/>
                  </a:lnTo>
                  <a:lnTo>
                    <a:pt x="143" y="11"/>
                  </a:lnTo>
                  <a:lnTo>
                    <a:pt x="118" y="6"/>
                  </a:lnTo>
                  <a:lnTo>
                    <a:pt x="90" y="2"/>
                  </a:lnTo>
                  <a:lnTo>
                    <a:pt x="57" y="0"/>
                  </a:lnTo>
                  <a:lnTo>
                    <a:pt x="2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6" name="Freeform 500"/>
            <p:cNvSpPr>
              <a:spLocks/>
            </p:cNvSpPr>
            <p:nvPr/>
          </p:nvSpPr>
          <p:spPr bwMode="auto">
            <a:xfrm>
              <a:off x="3031" y="3606"/>
              <a:ext cx="20" cy="11"/>
            </a:xfrm>
            <a:custGeom>
              <a:avLst/>
              <a:gdLst>
                <a:gd name="T0" fmla="*/ 0 w 82"/>
                <a:gd name="T1" fmla="*/ 0 h 45"/>
                <a:gd name="T2" fmla="*/ 0 w 82"/>
                <a:gd name="T3" fmla="*/ 0 h 45"/>
                <a:gd name="T4" fmla="*/ 0 w 82"/>
                <a:gd name="T5" fmla="*/ 0 h 45"/>
                <a:gd name="T6" fmla="*/ 0 w 82"/>
                <a:gd name="T7" fmla="*/ 0 h 45"/>
                <a:gd name="T8" fmla="*/ 0 w 82"/>
                <a:gd name="T9" fmla="*/ 0 h 45"/>
                <a:gd name="T10" fmla="*/ 0 w 82"/>
                <a:gd name="T11" fmla="*/ 0 h 45"/>
                <a:gd name="T12" fmla="*/ 0 w 82"/>
                <a:gd name="T13" fmla="*/ 0 h 45"/>
                <a:gd name="T14" fmla="*/ 0 w 82"/>
                <a:gd name="T15" fmla="*/ 0 h 45"/>
                <a:gd name="T16" fmla="*/ 0 w 82"/>
                <a:gd name="T17" fmla="*/ 0 h 45"/>
                <a:gd name="T18" fmla="*/ 0 w 82"/>
                <a:gd name="T19" fmla="*/ 0 h 45"/>
                <a:gd name="T20" fmla="*/ 0 w 82"/>
                <a:gd name="T21" fmla="*/ 0 h 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2" h="45">
                  <a:moveTo>
                    <a:pt x="82" y="0"/>
                  </a:moveTo>
                  <a:lnTo>
                    <a:pt x="79" y="3"/>
                  </a:lnTo>
                  <a:lnTo>
                    <a:pt x="73" y="12"/>
                  </a:lnTo>
                  <a:lnTo>
                    <a:pt x="67" y="27"/>
                  </a:lnTo>
                  <a:lnTo>
                    <a:pt x="66" y="45"/>
                  </a:lnTo>
                  <a:lnTo>
                    <a:pt x="0" y="24"/>
                  </a:lnTo>
                  <a:lnTo>
                    <a:pt x="0" y="21"/>
                  </a:lnTo>
                  <a:lnTo>
                    <a:pt x="3" y="15"/>
                  </a:lnTo>
                  <a:lnTo>
                    <a:pt x="7" y="7"/>
                  </a:lnTo>
                  <a:lnTo>
                    <a:pt x="16" y="0"/>
                  </a:lnTo>
                  <a:lnTo>
                    <a:pt x="8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7" name="Freeform 501"/>
            <p:cNvSpPr>
              <a:spLocks/>
            </p:cNvSpPr>
            <p:nvPr/>
          </p:nvSpPr>
          <p:spPr bwMode="auto">
            <a:xfrm>
              <a:off x="3030" y="3615"/>
              <a:ext cx="17" cy="9"/>
            </a:xfrm>
            <a:custGeom>
              <a:avLst/>
              <a:gdLst>
                <a:gd name="T0" fmla="*/ 0 w 70"/>
                <a:gd name="T1" fmla="*/ 0 h 37"/>
                <a:gd name="T2" fmla="*/ 0 w 70"/>
                <a:gd name="T3" fmla="*/ 0 h 37"/>
                <a:gd name="T4" fmla="*/ 0 w 70"/>
                <a:gd name="T5" fmla="*/ 0 h 37"/>
                <a:gd name="T6" fmla="*/ 0 w 70"/>
                <a:gd name="T7" fmla="*/ 0 h 37"/>
                <a:gd name="T8" fmla="*/ 0 w 70"/>
                <a:gd name="T9" fmla="*/ 0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 h="37">
                  <a:moveTo>
                    <a:pt x="0" y="0"/>
                  </a:moveTo>
                  <a:lnTo>
                    <a:pt x="0" y="12"/>
                  </a:lnTo>
                  <a:lnTo>
                    <a:pt x="70" y="37"/>
                  </a:lnTo>
                  <a:lnTo>
                    <a:pt x="69" y="20"/>
                  </a:lnTo>
                  <a:lnTo>
                    <a:pt x="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8" name="Freeform 502"/>
            <p:cNvSpPr>
              <a:spLocks/>
            </p:cNvSpPr>
            <p:nvPr/>
          </p:nvSpPr>
          <p:spPr bwMode="auto">
            <a:xfrm>
              <a:off x="3051" y="3623"/>
              <a:ext cx="60" cy="16"/>
            </a:xfrm>
            <a:custGeom>
              <a:avLst/>
              <a:gdLst>
                <a:gd name="T0" fmla="*/ 0 w 237"/>
                <a:gd name="T1" fmla="*/ 0 h 66"/>
                <a:gd name="T2" fmla="*/ 0 w 237"/>
                <a:gd name="T3" fmla="*/ 0 h 66"/>
                <a:gd name="T4" fmla="*/ 0 w 237"/>
                <a:gd name="T5" fmla="*/ 0 h 66"/>
                <a:gd name="T6" fmla="*/ 0 w 237"/>
                <a:gd name="T7" fmla="*/ 0 h 66"/>
                <a:gd name="T8" fmla="*/ 0 w 237"/>
                <a:gd name="T9" fmla="*/ 0 h 66"/>
                <a:gd name="T10" fmla="*/ 0 w 237"/>
                <a:gd name="T11" fmla="*/ 0 h 66"/>
                <a:gd name="T12" fmla="*/ 0 w 237"/>
                <a:gd name="T13" fmla="*/ 0 h 66"/>
                <a:gd name="T14" fmla="*/ 0 w 237"/>
                <a:gd name="T15" fmla="*/ 0 h 66"/>
                <a:gd name="T16" fmla="*/ 0 w 237"/>
                <a:gd name="T17" fmla="*/ 0 h 66"/>
                <a:gd name="T18" fmla="*/ 0 w 237"/>
                <a:gd name="T19" fmla="*/ 0 h 66"/>
                <a:gd name="T20" fmla="*/ 0 w 237"/>
                <a:gd name="T21" fmla="*/ 0 h 66"/>
                <a:gd name="T22" fmla="*/ 0 w 237"/>
                <a:gd name="T23" fmla="*/ 0 h 66"/>
                <a:gd name="T24" fmla="*/ 0 w 237"/>
                <a:gd name="T25" fmla="*/ 0 h 66"/>
                <a:gd name="T26" fmla="*/ 0 w 237"/>
                <a:gd name="T27" fmla="*/ 0 h 66"/>
                <a:gd name="T28" fmla="*/ 0 w 237"/>
                <a:gd name="T29" fmla="*/ 0 h 66"/>
                <a:gd name="T30" fmla="*/ 0 w 237"/>
                <a:gd name="T31" fmla="*/ 0 h 66"/>
                <a:gd name="T32" fmla="*/ 0 w 237"/>
                <a:gd name="T33" fmla="*/ 0 h 66"/>
                <a:gd name="T34" fmla="*/ 0 w 237"/>
                <a:gd name="T35" fmla="*/ 0 h 66"/>
                <a:gd name="T36" fmla="*/ 0 w 237"/>
                <a:gd name="T37" fmla="*/ 0 h 66"/>
                <a:gd name="T38" fmla="*/ 0 w 237"/>
                <a:gd name="T39" fmla="*/ 0 h 66"/>
                <a:gd name="T40" fmla="*/ 0 w 237"/>
                <a:gd name="T41" fmla="*/ 0 h 66"/>
                <a:gd name="T42" fmla="*/ 0 w 237"/>
                <a:gd name="T43" fmla="*/ 0 h 66"/>
                <a:gd name="T44" fmla="*/ 0 w 237"/>
                <a:gd name="T45" fmla="*/ 0 h 66"/>
                <a:gd name="T46" fmla="*/ 0 w 237"/>
                <a:gd name="T47" fmla="*/ 0 h 66"/>
                <a:gd name="T48" fmla="*/ 0 w 237"/>
                <a:gd name="T49" fmla="*/ 0 h 66"/>
                <a:gd name="T50" fmla="*/ 0 w 237"/>
                <a:gd name="T51" fmla="*/ 0 h 66"/>
                <a:gd name="T52" fmla="*/ 0 w 237"/>
                <a:gd name="T53" fmla="*/ 0 h 66"/>
                <a:gd name="T54" fmla="*/ 0 w 237"/>
                <a:gd name="T55" fmla="*/ 0 h 66"/>
                <a:gd name="T56" fmla="*/ 0 w 237"/>
                <a:gd name="T57" fmla="*/ 0 h 66"/>
                <a:gd name="T58" fmla="*/ 0 w 237"/>
                <a:gd name="T59" fmla="*/ 0 h 66"/>
                <a:gd name="T60" fmla="*/ 0 w 237"/>
                <a:gd name="T61" fmla="*/ 0 h 66"/>
                <a:gd name="T62" fmla="*/ 0 w 237"/>
                <a:gd name="T63" fmla="*/ 0 h 66"/>
                <a:gd name="T64" fmla="*/ 0 w 237"/>
                <a:gd name="T65" fmla="*/ 0 h 66"/>
                <a:gd name="T66" fmla="*/ 0 w 237"/>
                <a:gd name="T67" fmla="*/ 0 h 66"/>
                <a:gd name="T68" fmla="*/ 0 w 237"/>
                <a:gd name="T69" fmla="*/ 0 h 6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37" h="66">
                  <a:moveTo>
                    <a:pt x="0" y="0"/>
                  </a:moveTo>
                  <a:lnTo>
                    <a:pt x="0" y="16"/>
                  </a:lnTo>
                  <a:lnTo>
                    <a:pt x="2" y="17"/>
                  </a:lnTo>
                  <a:lnTo>
                    <a:pt x="7" y="19"/>
                  </a:lnTo>
                  <a:lnTo>
                    <a:pt x="13" y="23"/>
                  </a:lnTo>
                  <a:lnTo>
                    <a:pt x="23" y="27"/>
                  </a:lnTo>
                  <a:lnTo>
                    <a:pt x="34" y="32"/>
                  </a:lnTo>
                  <a:lnTo>
                    <a:pt x="49" y="37"/>
                  </a:lnTo>
                  <a:lnTo>
                    <a:pt x="63" y="42"/>
                  </a:lnTo>
                  <a:lnTo>
                    <a:pt x="81" y="49"/>
                  </a:lnTo>
                  <a:lnTo>
                    <a:pt x="99" y="54"/>
                  </a:lnTo>
                  <a:lnTo>
                    <a:pt x="117" y="58"/>
                  </a:lnTo>
                  <a:lnTo>
                    <a:pt x="137" y="62"/>
                  </a:lnTo>
                  <a:lnTo>
                    <a:pt x="157" y="65"/>
                  </a:lnTo>
                  <a:lnTo>
                    <a:pt x="178" y="66"/>
                  </a:lnTo>
                  <a:lnTo>
                    <a:pt x="198" y="65"/>
                  </a:lnTo>
                  <a:lnTo>
                    <a:pt x="217" y="62"/>
                  </a:lnTo>
                  <a:lnTo>
                    <a:pt x="237" y="58"/>
                  </a:lnTo>
                  <a:lnTo>
                    <a:pt x="237" y="42"/>
                  </a:lnTo>
                  <a:lnTo>
                    <a:pt x="236" y="42"/>
                  </a:lnTo>
                  <a:lnTo>
                    <a:pt x="233" y="44"/>
                  </a:lnTo>
                  <a:lnTo>
                    <a:pt x="228" y="45"/>
                  </a:lnTo>
                  <a:lnTo>
                    <a:pt x="220" y="46"/>
                  </a:lnTo>
                  <a:lnTo>
                    <a:pt x="211" y="46"/>
                  </a:lnTo>
                  <a:lnTo>
                    <a:pt x="199" y="48"/>
                  </a:lnTo>
                  <a:lnTo>
                    <a:pt x="186" y="48"/>
                  </a:lnTo>
                  <a:lnTo>
                    <a:pt x="171" y="48"/>
                  </a:lnTo>
                  <a:lnTo>
                    <a:pt x="156" y="46"/>
                  </a:lnTo>
                  <a:lnTo>
                    <a:pt x="137" y="45"/>
                  </a:lnTo>
                  <a:lnTo>
                    <a:pt x="117" y="41"/>
                  </a:lnTo>
                  <a:lnTo>
                    <a:pt x="96" y="37"/>
                  </a:lnTo>
                  <a:lnTo>
                    <a:pt x="74" y="31"/>
                  </a:lnTo>
                  <a:lnTo>
                    <a:pt x="50" y="23"/>
                  </a:lnTo>
                  <a:lnTo>
                    <a:pt x="27" y="12"/>
                  </a:lnTo>
                  <a:lnTo>
                    <a:pt x="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9" name="Freeform 503"/>
            <p:cNvSpPr>
              <a:spLocks/>
            </p:cNvSpPr>
            <p:nvPr/>
          </p:nvSpPr>
          <p:spPr bwMode="auto">
            <a:xfrm>
              <a:off x="2652" y="3623"/>
              <a:ext cx="53" cy="62"/>
            </a:xfrm>
            <a:custGeom>
              <a:avLst/>
              <a:gdLst>
                <a:gd name="T0" fmla="*/ 0 w 216"/>
                <a:gd name="T1" fmla="*/ 0 h 251"/>
                <a:gd name="T2" fmla="*/ 0 w 216"/>
                <a:gd name="T3" fmla="*/ 0 h 251"/>
                <a:gd name="T4" fmla="*/ 0 w 216"/>
                <a:gd name="T5" fmla="*/ 0 h 251"/>
                <a:gd name="T6" fmla="*/ 0 w 216"/>
                <a:gd name="T7" fmla="*/ 0 h 2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 h="251">
                  <a:moveTo>
                    <a:pt x="0" y="0"/>
                  </a:moveTo>
                  <a:lnTo>
                    <a:pt x="0" y="87"/>
                  </a:lnTo>
                  <a:lnTo>
                    <a:pt x="216" y="251"/>
                  </a:lnTo>
                  <a:lnTo>
                    <a:pt x="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sp>
        <p:nvSpPr>
          <p:cNvPr id="110" name="ZoneTexte 109"/>
          <p:cNvSpPr txBox="1"/>
          <p:nvPr/>
        </p:nvSpPr>
        <p:spPr>
          <a:xfrm>
            <a:off x="7335238" y="4050428"/>
            <a:ext cx="1835696" cy="923330"/>
          </a:xfrm>
          <a:prstGeom prst="rect">
            <a:avLst/>
          </a:prstGeom>
          <a:noFill/>
        </p:spPr>
        <p:txBody>
          <a:bodyPr wrap="square" rtlCol="0">
            <a:spAutoFit/>
          </a:bodyPr>
          <a:lstStyle/>
          <a:p>
            <a:r>
              <a:rPr lang="fr-FR" dirty="0" smtClean="0">
                <a:solidFill>
                  <a:schemeClr val="accent5">
                    <a:lumMod val="75000"/>
                  </a:schemeClr>
                </a:solidFill>
              </a:rPr>
              <a:t>Gestion des manquants et validation</a:t>
            </a:r>
            <a:endParaRPr lang="fr-FR" dirty="0">
              <a:solidFill>
                <a:schemeClr val="accent5">
                  <a:lumMod val="75000"/>
                </a:schemeClr>
              </a:solidFill>
            </a:endParaRPr>
          </a:p>
        </p:txBody>
      </p:sp>
    </p:spTree>
    <p:extLst>
      <p:ext uri="{BB962C8B-B14F-4D97-AF65-F5344CB8AC3E}">
        <p14:creationId xmlns:p14="http://schemas.microsoft.com/office/powerpoint/2010/main" val="1577290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4F81D135-329C-4302-B372-ECB4C1DD15C4}" type="slidenum">
              <a:rPr lang="fr-FR" smtClean="0">
                <a:solidFill>
                  <a:prstClr val="black">
                    <a:tint val="75000"/>
                  </a:prstClr>
                </a:solidFill>
              </a:rPr>
              <a:pPr/>
              <a:t>3</a:t>
            </a:fld>
            <a:endParaRPr lang="fr-FR">
              <a:solidFill>
                <a:prstClr val="black">
                  <a:tint val="75000"/>
                </a:prstClr>
              </a:solidFill>
            </a:endParaRPr>
          </a:p>
        </p:txBody>
      </p:sp>
      <p:sp>
        <p:nvSpPr>
          <p:cNvPr id="17" name="Rectangle 2"/>
          <p:cNvSpPr txBox="1">
            <a:spLocks noChangeArrowheads="1"/>
          </p:cNvSpPr>
          <p:nvPr/>
        </p:nvSpPr>
        <p:spPr>
          <a:xfrm>
            <a:off x="251520" y="404664"/>
            <a:ext cx="5779294" cy="396478"/>
          </a:xfrm>
          <a:prstGeom prst="rect">
            <a:avLst/>
          </a:prstGeom>
        </p:spPr>
        <p:txBody>
          <a:bodyPr/>
          <a:lstStyle>
            <a:lvl1pPr algn="l" defTabSz="914400" rtl="0" eaLnBrk="1" latinLnBrk="0" hangingPunct="1">
              <a:spcBef>
                <a:spcPct val="0"/>
              </a:spcBef>
              <a:buNone/>
              <a:defRPr sz="4400" kern="1200">
                <a:solidFill>
                  <a:schemeClr val="tx1">
                    <a:lumMod val="75000"/>
                    <a:lumOff val="25000"/>
                  </a:schemeClr>
                </a:solidFill>
                <a:latin typeface="Century Gothic" panose="020B0502020202020204" pitchFamily="34" charset="0"/>
                <a:ea typeface="+mj-ea"/>
                <a:cs typeface="+mj-cs"/>
              </a:defRPr>
            </a:lvl1pPr>
          </a:lstStyle>
          <a:p>
            <a:r>
              <a:rPr lang="fr-FR" altLang="fr-FR" sz="2400" dirty="0" smtClean="0"/>
              <a:t>Présentation des participants</a:t>
            </a:r>
            <a:endParaRPr lang="fr-FR" altLang="fr-FR" sz="2400" dirty="0"/>
          </a:p>
        </p:txBody>
      </p:sp>
      <p:sp>
        <p:nvSpPr>
          <p:cNvPr id="8" name="Rectangle 7"/>
          <p:cNvSpPr/>
          <p:nvPr/>
        </p:nvSpPr>
        <p:spPr>
          <a:xfrm>
            <a:off x="669776" y="1268760"/>
            <a:ext cx="8124056" cy="3108543"/>
          </a:xfrm>
          <a:prstGeom prst="rect">
            <a:avLst/>
          </a:prstGeom>
        </p:spPr>
        <p:txBody>
          <a:bodyPr wrap="square">
            <a:spAutoFit/>
          </a:bodyPr>
          <a:lstStyle/>
          <a:p>
            <a:r>
              <a:rPr lang="fr-FR" sz="2800" b="1" dirty="0" smtClean="0"/>
              <a:t>Préparation : </a:t>
            </a:r>
            <a:r>
              <a:rPr lang="fr-FR" sz="2800" dirty="0" smtClean="0"/>
              <a:t>15 minutes </a:t>
            </a:r>
          </a:p>
          <a:p>
            <a:r>
              <a:rPr lang="fr-FR" sz="2800" b="1" dirty="0" smtClean="0"/>
              <a:t>Déroulement : </a:t>
            </a:r>
            <a:endParaRPr lang="fr-FR" sz="2800" dirty="0" smtClean="0"/>
          </a:p>
          <a:p>
            <a:r>
              <a:rPr lang="fr-FR" sz="2800" dirty="0" smtClean="0"/>
              <a:t>Se regrouper et présenter une des autres personne : </a:t>
            </a:r>
          </a:p>
          <a:p>
            <a:pPr marL="285750" indent="-285750">
              <a:buFontTx/>
              <a:buChar char="-"/>
            </a:pPr>
            <a:r>
              <a:rPr lang="fr-FR" sz="2800" dirty="0" smtClean="0"/>
              <a:t>Date entrée chez Hardis</a:t>
            </a:r>
          </a:p>
          <a:p>
            <a:pPr marL="285750" indent="-285750">
              <a:buFontTx/>
              <a:buChar char="-"/>
            </a:pPr>
            <a:r>
              <a:rPr lang="fr-FR" sz="2800" dirty="0" smtClean="0"/>
              <a:t>Fonction </a:t>
            </a:r>
          </a:p>
          <a:p>
            <a:pPr marL="285750" indent="-285750">
              <a:buFontTx/>
              <a:buChar char="-"/>
            </a:pPr>
            <a:r>
              <a:rPr lang="fr-FR" sz="2800" dirty="0" smtClean="0"/>
              <a:t>Connaissances du domaine de la logistique ?</a:t>
            </a:r>
          </a:p>
          <a:p>
            <a:pPr marL="285750" indent="-285750">
              <a:buFontTx/>
              <a:buChar char="-"/>
            </a:pPr>
            <a:r>
              <a:rPr lang="fr-FR" sz="2800" dirty="0" smtClean="0"/>
              <a:t>Passions et centres d'intérêt </a:t>
            </a:r>
            <a:endParaRPr lang="fr-FR" sz="2800" dirty="0"/>
          </a:p>
        </p:txBody>
      </p:sp>
    </p:spTree>
    <p:extLst>
      <p:ext uri="{BB962C8B-B14F-4D97-AF65-F5344CB8AC3E}">
        <p14:creationId xmlns:p14="http://schemas.microsoft.com/office/powerpoint/2010/main" val="8694144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a:xfrm>
            <a:off x="6854266" y="6243262"/>
            <a:ext cx="2133600" cy="365125"/>
          </a:xfrm>
        </p:spPr>
        <p:txBody>
          <a:bodyPr/>
          <a:lstStyle/>
          <a:p>
            <a:fld id="{4F81D135-329C-4302-B372-ECB4C1DD15C4}" type="slidenum">
              <a:rPr lang="fr-FR" smtClean="0"/>
              <a:t>30</a:t>
            </a:fld>
            <a:endParaRPr lang="fr-FR"/>
          </a:p>
        </p:txBody>
      </p:sp>
      <p:sp>
        <p:nvSpPr>
          <p:cNvPr id="3" name="Espace réservé du texte 2"/>
          <p:cNvSpPr>
            <a:spLocks noGrp="1"/>
          </p:cNvSpPr>
          <p:nvPr>
            <p:ph type="body" sz="quarter" idx="13"/>
          </p:nvPr>
        </p:nvSpPr>
        <p:spPr/>
        <p:txBody>
          <a:bodyPr/>
          <a:lstStyle/>
          <a:p>
            <a:r>
              <a:rPr lang="fr-FR" dirty="0" smtClean="0"/>
              <a:t>La Réception</a:t>
            </a:r>
          </a:p>
          <a:p>
            <a:r>
              <a:rPr lang="fr-FR" sz="2000" b="0" dirty="0" smtClean="0"/>
              <a:t>Embarqué graphique</a:t>
            </a:r>
            <a:endParaRPr lang="fr-FR" sz="2000" b="0" dirty="0"/>
          </a:p>
        </p:txBody>
      </p:sp>
      <p:pic>
        <p:nvPicPr>
          <p:cNvPr id="5" name="Picture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2335925"/>
            <a:ext cx="1606550" cy="2160588"/>
          </a:xfrm>
          <a:prstGeom prst="rect">
            <a:avLst/>
          </a:prstGeom>
          <a:noFill/>
          <a:ln>
            <a:noFill/>
          </a:ln>
          <a:extLst>
            <a:ext uri="{909E8E84-426E-40DD-AFC4-6F175D3DCCD1}">
              <a14:hiddenFill xmlns:a14="http://schemas.microsoft.com/office/drawing/2010/main">
                <a:solidFill>
                  <a:srgbClr val="0066CC"/>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6"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5729" y="2335925"/>
            <a:ext cx="1617663" cy="2159000"/>
          </a:xfrm>
          <a:prstGeom prst="rect">
            <a:avLst/>
          </a:prstGeom>
          <a:noFill/>
          <a:ln>
            <a:noFill/>
          </a:ln>
          <a:extLst>
            <a:ext uri="{909E8E84-426E-40DD-AFC4-6F175D3DCCD1}">
              <a14:hiddenFill xmlns:a14="http://schemas.microsoft.com/office/drawing/2010/main">
                <a:solidFill>
                  <a:srgbClr val="0066CC"/>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7"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2266" y="2335925"/>
            <a:ext cx="1625600" cy="2160588"/>
          </a:xfrm>
          <a:prstGeom prst="rect">
            <a:avLst/>
          </a:prstGeom>
          <a:noFill/>
          <a:ln>
            <a:noFill/>
          </a:ln>
          <a:extLst>
            <a:ext uri="{909E8E84-426E-40DD-AFC4-6F175D3DCCD1}">
              <a14:hiddenFill xmlns:a14="http://schemas.microsoft.com/office/drawing/2010/main">
                <a:solidFill>
                  <a:srgbClr val="0066CC"/>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8" name="Rectangle 3"/>
          <p:cNvSpPr txBox="1">
            <a:spLocks noChangeArrowheads="1"/>
          </p:cNvSpPr>
          <p:nvPr/>
        </p:nvSpPr>
        <p:spPr>
          <a:xfrm>
            <a:off x="7711" y="1917549"/>
            <a:ext cx="7921625" cy="460912"/>
          </a:xfrm>
          <a:prstGeom prst="rect">
            <a:avLst/>
          </a:prstGeom>
        </p:spPr>
        <p:txBody>
          <a:bodyPr/>
          <a:lstStyle>
            <a:lvl1pPr marL="0" indent="0" algn="l" defTabSz="914400" rtl="0" eaLnBrk="1" latinLnBrk="0" hangingPunct="1">
              <a:spcBef>
                <a:spcPct val="2000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355600" indent="-177800" algn="l" defTabSz="914400" rtl="0" eaLnBrk="1" latinLnBrk="0" hangingPunct="1">
              <a:spcBef>
                <a:spcPct val="20000"/>
              </a:spcBef>
              <a:buClr>
                <a:srgbClr val="0092CF"/>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531813" indent="-176213" algn="l" defTabSz="914400" rtl="0" eaLnBrk="1" latinLnBrk="0" hangingPunct="1">
              <a:spcBef>
                <a:spcPct val="20000"/>
              </a:spcBef>
              <a:buClr>
                <a:srgbClr val="0092CF"/>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23900" indent="-192088" algn="l" defTabSz="914400" rtl="0" eaLnBrk="1" latinLnBrk="0" hangingPunct="1">
              <a:spcBef>
                <a:spcPct val="20000"/>
              </a:spcBef>
              <a:buClr>
                <a:srgbClr val="0092CF"/>
              </a:buClr>
              <a:buFont typeface="Arial" panose="020B0604020202020204" pitchFamily="34" charset="0"/>
              <a:buChar char="–"/>
              <a:defRPr sz="1200" kern="1200">
                <a:solidFill>
                  <a:schemeClr val="tx1">
                    <a:lumMod val="75000"/>
                    <a:lumOff val="25000"/>
                  </a:schemeClr>
                </a:solidFill>
                <a:latin typeface="+mn-lt"/>
                <a:ea typeface="+mn-ea"/>
                <a:cs typeface="+mn-cs"/>
              </a:defRPr>
            </a:lvl4pPr>
            <a:lvl5pPr marL="900113" indent="-176213" algn="l" defTabSz="914400" rtl="0" eaLnBrk="1" latinLnBrk="0" hangingPunct="1">
              <a:spcBef>
                <a:spcPct val="20000"/>
              </a:spcBef>
              <a:buClr>
                <a:srgbClr val="0092CF"/>
              </a:buClr>
              <a:buFont typeface="Wingdings" panose="05000000000000000000" pitchFamily="2" charset="2"/>
              <a:buChar char="Ø"/>
              <a:tabLst>
                <a:tab pos="900113" algn="l"/>
              </a:tabLst>
              <a:defRPr sz="12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fr-FR" altLang="fr-FR" dirty="0" smtClean="0"/>
              <a:t>Mode standard : déclaration support par support</a:t>
            </a:r>
            <a:endParaRPr lang="fr-FR" altLang="fr-FR" dirty="0"/>
          </a:p>
        </p:txBody>
      </p:sp>
      <p:pic>
        <p:nvPicPr>
          <p:cNvPr id="9"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2886" y="2334337"/>
            <a:ext cx="1617663" cy="2160588"/>
          </a:xfrm>
          <a:prstGeom prst="rect">
            <a:avLst/>
          </a:prstGeom>
          <a:noFill/>
          <a:ln>
            <a:noFill/>
          </a:ln>
          <a:extLst>
            <a:ext uri="{909E8E84-426E-40DD-AFC4-6F175D3DCCD1}">
              <a14:hiddenFill xmlns:a14="http://schemas.microsoft.com/office/drawing/2010/main">
                <a:solidFill>
                  <a:srgbClr val="0066CC"/>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10" name="AutoShape 4"/>
          <p:cNvSpPr>
            <a:spLocks noChangeArrowheads="1"/>
          </p:cNvSpPr>
          <p:nvPr/>
        </p:nvSpPr>
        <p:spPr bwMode="auto">
          <a:xfrm>
            <a:off x="7527366" y="4667003"/>
            <a:ext cx="1295400" cy="612775"/>
          </a:xfrm>
          <a:prstGeom prst="flowChartAlternateProcess">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defRPr/>
            </a:pPr>
            <a:r>
              <a:rPr lang="fr-FR" sz="1300" dirty="0">
                <a:solidFill>
                  <a:schemeClr val="bg1"/>
                </a:solidFill>
              </a:rPr>
              <a:t>Déclaration </a:t>
            </a:r>
          </a:p>
          <a:p>
            <a:pPr>
              <a:defRPr/>
            </a:pPr>
            <a:r>
              <a:rPr lang="fr-FR" sz="1300" dirty="0">
                <a:solidFill>
                  <a:schemeClr val="bg1"/>
                </a:solidFill>
              </a:rPr>
              <a:t>Support</a:t>
            </a:r>
          </a:p>
        </p:txBody>
      </p:sp>
      <p:sp>
        <p:nvSpPr>
          <p:cNvPr id="11" name="AutoShape 5"/>
          <p:cNvSpPr>
            <a:spLocks noChangeArrowheads="1"/>
          </p:cNvSpPr>
          <p:nvPr/>
        </p:nvSpPr>
        <p:spPr bwMode="auto">
          <a:xfrm>
            <a:off x="263525" y="4674940"/>
            <a:ext cx="1295400" cy="612775"/>
          </a:xfrm>
          <a:prstGeom prst="flowChartAlternateProcess">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defRPr/>
            </a:pPr>
            <a:r>
              <a:rPr lang="fr-FR" sz="1300" dirty="0">
                <a:solidFill>
                  <a:schemeClr val="bg1"/>
                </a:solidFill>
              </a:rPr>
              <a:t>Déclaration </a:t>
            </a:r>
          </a:p>
          <a:p>
            <a:pPr>
              <a:defRPr/>
            </a:pPr>
            <a:r>
              <a:rPr lang="fr-FR" sz="1300" dirty="0">
                <a:solidFill>
                  <a:schemeClr val="bg1"/>
                </a:solidFill>
              </a:rPr>
              <a:t>Article</a:t>
            </a:r>
          </a:p>
        </p:txBody>
      </p:sp>
      <p:sp>
        <p:nvSpPr>
          <p:cNvPr id="12" name="AutoShape 6"/>
          <p:cNvSpPr>
            <a:spLocks noChangeArrowheads="1"/>
          </p:cNvSpPr>
          <p:nvPr/>
        </p:nvSpPr>
        <p:spPr bwMode="auto">
          <a:xfrm>
            <a:off x="3877077" y="4674940"/>
            <a:ext cx="1295400" cy="612775"/>
          </a:xfrm>
          <a:prstGeom prst="flowChartAlternateProcess">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lvl1pPr eaLnBrk="0" hangingPunct="0">
              <a:defRPr sz="1200" b="1">
                <a:solidFill>
                  <a:srgbClr val="EAEAEA"/>
                </a:solidFill>
                <a:latin typeface="Arial" charset="0"/>
                <a:cs typeface="Arial" charset="0"/>
              </a:defRPr>
            </a:lvl1pPr>
            <a:lvl2pPr marL="742950" indent="-285750" eaLnBrk="0" hangingPunct="0">
              <a:defRPr sz="1200" b="1">
                <a:solidFill>
                  <a:srgbClr val="EAEAEA"/>
                </a:solidFill>
                <a:latin typeface="Arial" charset="0"/>
                <a:cs typeface="Arial" charset="0"/>
              </a:defRPr>
            </a:lvl2pPr>
            <a:lvl3pPr marL="1143000" indent="-228600" eaLnBrk="0" hangingPunct="0">
              <a:defRPr sz="1200" b="1">
                <a:solidFill>
                  <a:srgbClr val="EAEAEA"/>
                </a:solidFill>
                <a:latin typeface="Arial" charset="0"/>
                <a:cs typeface="Arial" charset="0"/>
              </a:defRPr>
            </a:lvl3pPr>
            <a:lvl4pPr marL="1600200" indent="-228600" eaLnBrk="0" hangingPunct="0">
              <a:defRPr sz="1200" b="1">
                <a:solidFill>
                  <a:srgbClr val="EAEAEA"/>
                </a:solidFill>
                <a:latin typeface="Arial" charset="0"/>
                <a:cs typeface="Arial" charset="0"/>
              </a:defRPr>
            </a:lvl4pPr>
            <a:lvl5pPr marL="2057400" indent="-228600" eaLnBrk="0" hangingPunct="0">
              <a:defRPr sz="1200" b="1">
                <a:solidFill>
                  <a:srgbClr val="EAEAEA"/>
                </a:solidFill>
                <a:latin typeface="Arial" charset="0"/>
                <a:cs typeface="Arial" charset="0"/>
              </a:defRPr>
            </a:lvl5pPr>
            <a:lvl6pPr marL="2514600" indent="-228600" algn="ctr" eaLnBrk="0" fontAlgn="base" hangingPunct="0">
              <a:spcBef>
                <a:spcPct val="0"/>
              </a:spcBef>
              <a:spcAft>
                <a:spcPct val="0"/>
              </a:spcAft>
              <a:defRPr sz="1200" b="1">
                <a:solidFill>
                  <a:srgbClr val="EAEAEA"/>
                </a:solidFill>
                <a:latin typeface="Arial" charset="0"/>
                <a:cs typeface="Arial" charset="0"/>
              </a:defRPr>
            </a:lvl6pPr>
            <a:lvl7pPr marL="2971800" indent="-228600" algn="ctr" eaLnBrk="0" fontAlgn="base" hangingPunct="0">
              <a:spcBef>
                <a:spcPct val="0"/>
              </a:spcBef>
              <a:spcAft>
                <a:spcPct val="0"/>
              </a:spcAft>
              <a:defRPr sz="1200" b="1">
                <a:solidFill>
                  <a:srgbClr val="EAEAEA"/>
                </a:solidFill>
                <a:latin typeface="Arial" charset="0"/>
                <a:cs typeface="Arial" charset="0"/>
              </a:defRPr>
            </a:lvl7pPr>
            <a:lvl8pPr marL="3429000" indent="-228600" algn="ctr" eaLnBrk="0" fontAlgn="base" hangingPunct="0">
              <a:spcBef>
                <a:spcPct val="0"/>
              </a:spcBef>
              <a:spcAft>
                <a:spcPct val="0"/>
              </a:spcAft>
              <a:defRPr sz="1200" b="1">
                <a:solidFill>
                  <a:srgbClr val="EAEAEA"/>
                </a:solidFill>
                <a:latin typeface="Arial" charset="0"/>
                <a:cs typeface="Arial" charset="0"/>
              </a:defRPr>
            </a:lvl8pPr>
            <a:lvl9pPr marL="3886200" indent="-228600" algn="ctr" eaLnBrk="0" fontAlgn="base" hangingPunct="0">
              <a:spcBef>
                <a:spcPct val="0"/>
              </a:spcBef>
              <a:spcAft>
                <a:spcPct val="0"/>
              </a:spcAft>
              <a:defRPr sz="1200" b="1">
                <a:solidFill>
                  <a:srgbClr val="EAEAEA"/>
                </a:solidFill>
                <a:latin typeface="Arial" charset="0"/>
                <a:cs typeface="Arial" charset="0"/>
              </a:defRPr>
            </a:lvl9pPr>
          </a:lstStyle>
          <a:p>
            <a:pPr eaLnBrk="1" hangingPunct="1">
              <a:defRPr/>
            </a:pPr>
            <a:r>
              <a:rPr lang="fr-FR" altLang="fr-FR" sz="1300" dirty="0" smtClean="0">
                <a:solidFill>
                  <a:schemeClr val="bg1"/>
                </a:solidFill>
              </a:rPr>
              <a:t>Propriétaire </a:t>
            </a:r>
          </a:p>
          <a:p>
            <a:pPr eaLnBrk="1" hangingPunct="1">
              <a:defRPr/>
            </a:pPr>
            <a:r>
              <a:rPr lang="fr-FR" altLang="fr-FR" sz="1300" dirty="0" smtClean="0">
                <a:solidFill>
                  <a:schemeClr val="bg1"/>
                </a:solidFill>
              </a:rPr>
              <a:t>/ Qualité</a:t>
            </a:r>
          </a:p>
        </p:txBody>
      </p:sp>
      <p:sp>
        <p:nvSpPr>
          <p:cNvPr id="13" name="AutoShape 7"/>
          <p:cNvSpPr>
            <a:spLocks noChangeArrowheads="1"/>
          </p:cNvSpPr>
          <p:nvPr/>
        </p:nvSpPr>
        <p:spPr bwMode="auto">
          <a:xfrm>
            <a:off x="2096860" y="4681960"/>
            <a:ext cx="1295400" cy="612775"/>
          </a:xfrm>
          <a:prstGeom prst="flowChartAlternateProcess">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lvl1pPr eaLnBrk="0" hangingPunct="0">
              <a:defRPr sz="1200" b="1">
                <a:solidFill>
                  <a:srgbClr val="EAEAEA"/>
                </a:solidFill>
                <a:latin typeface="Arial" charset="0"/>
                <a:cs typeface="Arial" charset="0"/>
              </a:defRPr>
            </a:lvl1pPr>
            <a:lvl2pPr marL="742950" indent="-285750" eaLnBrk="0" hangingPunct="0">
              <a:defRPr sz="1200" b="1">
                <a:solidFill>
                  <a:srgbClr val="EAEAEA"/>
                </a:solidFill>
                <a:latin typeface="Arial" charset="0"/>
                <a:cs typeface="Arial" charset="0"/>
              </a:defRPr>
            </a:lvl2pPr>
            <a:lvl3pPr marL="1143000" indent="-228600" eaLnBrk="0" hangingPunct="0">
              <a:defRPr sz="1200" b="1">
                <a:solidFill>
                  <a:srgbClr val="EAEAEA"/>
                </a:solidFill>
                <a:latin typeface="Arial" charset="0"/>
                <a:cs typeface="Arial" charset="0"/>
              </a:defRPr>
            </a:lvl3pPr>
            <a:lvl4pPr marL="1600200" indent="-228600" eaLnBrk="0" hangingPunct="0">
              <a:defRPr sz="1200" b="1">
                <a:solidFill>
                  <a:srgbClr val="EAEAEA"/>
                </a:solidFill>
                <a:latin typeface="Arial" charset="0"/>
                <a:cs typeface="Arial" charset="0"/>
              </a:defRPr>
            </a:lvl4pPr>
            <a:lvl5pPr marL="2057400" indent="-228600" eaLnBrk="0" hangingPunct="0">
              <a:defRPr sz="1200" b="1">
                <a:solidFill>
                  <a:srgbClr val="EAEAEA"/>
                </a:solidFill>
                <a:latin typeface="Arial" charset="0"/>
                <a:cs typeface="Arial" charset="0"/>
              </a:defRPr>
            </a:lvl5pPr>
            <a:lvl6pPr marL="2514600" indent="-228600" algn="ctr" eaLnBrk="0" fontAlgn="base" hangingPunct="0">
              <a:spcBef>
                <a:spcPct val="0"/>
              </a:spcBef>
              <a:spcAft>
                <a:spcPct val="0"/>
              </a:spcAft>
              <a:defRPr sz="1200" b="1">
                <a:solidFill>
                  <a:srgbClr val="EAEAEA"/>
                </a:solidFill>
                <a:latin typeface="Arial" charset="0"/>
                <a:cs typeface="Arial" charset="0"/>
              </a:defRPr>
            </a:lvl6pPr>
            <a:lvl7pPr marL="2971800" indent="-228600" algn="ctr" eaLnBrk="0" fontAlgn="base" hangingPunct="0">
              <a:spcBef>
                <a:spcPct val="0"/>
              </a:spcBef>
              <a:spcAft>
                <a:spcPct val="0"/>
              </a:spcAft>
              <a:defRPr sz="1200" b="1">
                <a:solidFill>
                  <a:srgbClr val="EAEAEA"/>
                </a:solidFill>
                <a:latin typeface="Arial" charset="0"/>
                <a:cs typeface="Arial" charset="0"/>
              </a:defRPr>
            </a:lvl7pPr>
            <a:lvl8pPr marL="3429000" indent="-228600" algn="ctr" eaLnBrk="0" fontAlgn="base" hangingPunct="0">
              <a:spcBef>
                <a:spcPct val="0"/>
              </a:spcBef>
              <a:spcAft>
                <a:spcPct val="0"/>
              </a:spcAft>
              <a:defRPr sz="1200" b="1">
                <a:solidFill>
                  <a:srgbClr val="EAEAEA"/>
                </a:solidFill>
                <a:latin typeface="Arial" charset="0"/>
                <a:cs typeface="Arial" charset="0"/>
              </a:defRPr>
            </a:lvl8pPr>
            <a:lvl9pPr marL="3886200" indent="-228600" algn="ctr" eaLnBrk="0" fontAlgn="base" hangingPunct="0">
              <a:spcBef>
                <a:spcPct val="0"/>
              </a:spcBef>
              <a:spcAft>
                <a:spcPct val="0"/>
              </a:spcAft>
              <a:defRPr sz="1200" b="1">
                <a:solidFill>
                  <a:srgbClr val="EAEAEA"/>
                </a:solidFill>
                <a:latin typeface="Arial" charset="0"/>
                <a:cs typeface="Arial" charset="0"/>
              </a:defRPr>
            </a:lvl9pPr>
          </a:lstStyle>
          <a:p>
            <a:pPr eaLnBrk="1" hangingPunct="1">
              <a:defRPr/>
            </a:pPr>
            <a:r>
              <a:rPr lang="fr-FR" altLang="fr-FR" sz="1300" smtClean="0">
                <a:solidFill>
                  <a:schemeClr val="bg1"/>
                </a:solidFill>
              </a:rPr>
              <a:t>Quantité</a:t>
            </a:r>
          </a:p>
        </p:txBody>
      </p:sp>
      <p:cxnSp>
        <p:nvCxnSpPr>
          <p:cNvPr id="14" name="AutoShape 8"/>
          <p:cNvCxnSpPr>
            <a:cxnSpLocks noChangeShapeType="1"/>
          </p:cNvCxnSpPr>
          <p:nvPr/>
        </p:nvCxnSpPr>
        <p:spPr bwMode="auto">
          <a:xfrm>
            <a:off x="7082837" y="4973390"/>
            <a:ext cx="295275" cy="0"/>
          </a:xfrm>
          <a:prstGeom prst="straightConnector1">
            <a:avLst/>
          </a:prstGeom>
          <a:noFill/>
          <a:ln w="28575">
            <a:solidFill>
              <a:srgbClr val="777777"/>
            </a:solidFill>
            <a:round/>
            <a:headEnd/>
            <a:tailEnd type="triangle" w="med" len="med"/>
          </a:ln>
          <a:extLst>
            <a:ext uri="{909E8E84-426E-40DD-AFC4-6F175D3DCCD1}">
              <a14:hiddenFill xmlns:a14="http://schemas.microsoft.com/office/drawing/2010/main">
                <a:noFill/>
              </a14:hiddenFill>
            </a:ext>
          </a:extLst>
        </p:spPr>
      </p:cxnSp>
      <p:cxnSp>
        <p:nvCxnSpPr>
          <p:cNvPr id="15" name="AutoShape 9"/>
          <p:cNvCxnSpPr>
            <a:cxnSpLocks noChangeShapeType="1"/>
          </p:cNvCxnSpPr>
          <p:nvPr/>
        </p:nvCxnSpPr>
        <p:spPr bwMode="auto">
          <a:xfrm>
            <a:off x="1714500" y="4973390"/>
            <a:ext cx="295275" cy="0"/>
          </a:xfrm>
          <a:prstGeom prst="straightConnector1">
            <a:avLst/>
          </a:prstGeom>
          <a:noFill/>
          <a:ln w="28575">
            <a:solidFill>
              <a:srgbClr val="777777"/>
            </a:solidFill>
            <a:round/>
            <a:headEnd/>
            <a:tailEnd type="triangle" w="med" len="med"/>
          </a:ln>
          <a:extLst>
            <a:ext uri="{909E8E84-426E-40DD-AFC4-6F175D3DCCD1}">
              <a14:hiddenFill xmlns:a14="http://schemas.microsoft.com/office/drawing/2010/main">
                <a:noFill/>
              </a14:hiddenFill>
            </a:ext>
          </a:extLst>
        </p:spPr>
      </p:cxnSp>
      <p:cxnSp>
        <p:nvCxnSpPr>
          <p:cNvPr id="16" name="AutoShape 10"/>
          <p:cNvCxnSpPr>
            <a:cxnSpLocks noChangeShapeType="1"/>
          </p:cNvCxnSpPr>
          <p:nvPr/>
        </p:nvCxnSpPr>
        <p:spPr bwMode="auto">
          <a:xfrm>
            <a:off x="3489598" y="4973390"/>
            <a:ext cx="303213" cy="0"/>
          </a:xfrm>
          <a:prstGeom prst="straightConnector1">
            <a:avLst/>
          </a:prstGeom>
          <a:noFill/>
          <a:ln w="28575">
            <a:solidFill>
              <a:srgbClr val="777777"/>
            </a:solidFill>
            <a:round/>
            <a:headEnd/>
            <a:tailEnd type="triangle" w="med" len="med"/>
          </a:ln>
          <a:extLst>
            <a:ext uri="{909E8E84-426E-40DD-AFC4-6F175D3DCCD1}">
              <a14:hiddenFill xmlns:a14="http://schemas.microsoft.com/office/drawing/2010/main">
                <a:noFill/>
              </a14:hiddenFill>
            </a:ext>
          </a:extLst>
        </p:spPr>
      </p:cxnSp>
      <p:sp>
        <p:nvSpPr>
          <p:cNvPr id="17" name="AutoShape 18"/>
          <p:cNvSpPr>
            <a:spLocks noChangeArrowheads="1"/>
          </p:cNvSpPr>
          <p:nvPr/>
        </p:nvSpPr>
        <p:spPr bwMode="auto">
          <a:xfrm>
            <a:off x="5666245" y="4667003"/>
            <a:ext cx="1295400" cy="612775"/>
          </a:xfrm>
          <a:prstGeom prst="flowChartAlternateProcess">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lvl1pPr eaLnBrk="0" hangingPunct="0">
              <a:defRPr sz="1200" b="1">
                <a:solidFill>
                  <a:srgbClr val="EAEAEA"/>
                </a:solidFill>
                <a:latin typeface="Arial" charset="0"/>
                <a:cs typeface="Arial" charset="0"/>
              </a:defRPr>
            </a:lvl1pPr>
            <a:lvl2pPr marL="742950" indent="-285750" eaLnBrk="0" hangingPunct="0">
              <a:defRPr sz="1200" b="1">
                <a:solidFill>
                  <a:srgbClr val="EAEAEA"/>
                </a:solidFill>
                <a:latin typeface="Arial" charset="0"/>
                <a:cs typeface="Arial" charset="0"/>
              </a:defRPr>
            </a:lvl2pPr>
            <a:lvl3pPr marL="1143000" indent="-228600" eaLnBrk="0" hangingPunct="0">
              <a:defRPr sz="1200" b="1">
                <a:solidFill>
                  <a:srgbClr val="EAEAEA"/>
                </a:solidFill>
                <a:latin typeface="Arial" charset="0"/>
                <a:cs typeface="Arial" charset="0"/>
              </a:defRPr>
            </a:lvl3pPr>
            <a:lvl4pPr marL="1600200" indent="-228600" eaLnBrk="0" hangingPunct="0">
              <a:defRPr sz="1200" b="1">
                <a:solidFill>
                  <a:srgbClr val="EAEAEA"/>
                </a:solidFill>
                <a:latin typeface="Arial" charset="0"/>
                <a:cs typeface="Arial" charset="0"/>
              </a:defRPr>
            </a:lvl4pPr>
            <a:lvl5pPr marL="2057400" indent="-228600" eaLnBrk="0" hangingPunct="0">
              <a:defRPr sz="1200" b="1">
                <a:solidFill>
                  <a:srgbClr val="EAEAEA"/>
                </a:solidFill>
                <a:latin typeface="Arial" charset="0"/>
                <a:cs typeface="Arial" charset="0"/>
              </a:defRPr>
            </a:lvl5pPr>
            <a:lvl6pPr marL="2514600" indent="-228600" algn="ctr" eaLnBrk="0" fontAlgn="base" hangingPunct="0">
              <a:spcBef>
                <a:spcPct val="0"/>
              </a:spcBef>
              <a:spcAft>
                <a:spcPct val="0"/>
              </a:spcAft>
              <a:defRPr sz="1200" b="1">
                <a:solidFill>
                  <a:srgbClr val="EAEAEA"/>
                </a:solidFill>
                <a:latin typeface="Arial" charset="0"/>
                <a:cs typeface="Arial" charset="0"/>
              </a:defRPr>
            </a:lvl6pPr>
            <a:lvl7pPr marL="2971800" indent="-228600" algn="ctr" eaLnBrk="0" fontAlgn="base" hangingPunct="0">
              <a:spcBef>
                <a:spcPct val="0"/>
              </a:spcBef>
              <a:spcAft>
                <a:spcPct val="0"/>
              </a:spcAft>
              <a:defRPr sz="1200" b="1">
                <a:solidFill>
                  <a:srgbClr val="EAEAEA"/>
                </a:solidFill>
                <a:latin typeface="Arial" charset="0"/>
                <a:cs typeface="Arial" charset="0"/>
              </a:defRPr>
            </a:lvl7pPr>
            <a:lvl8pPr marL="3429000" indent="-228600" algn="ctr" eaLnBrk="0" fontAlgn="base" hangingPunct="0">
              <a:spcBef>
                <a:spcPct val="0"/>
              </a:spcBef>
              <a:spcAft>
                <a:spcPct val="0"/>
              </a:spcAft>
              <a:defRPr sz="1200" b="1">
                <a:solidFill>
                  <a:srgbClr val="EAEAEA"/>
                </a:solidFill>
                <a:latin typeface="Arial" charset="0"/>
                <a:cs typeface="Arial" charset="0"/>
              </a:defRPr>
            </a:lvl8pPr>
            <a:lvl9pPr marL="3886200" indent="-228600" algn="ctr" eaLnBrk="0" fontAlgn="base" hangingPunct="0">
              <a:spcBef>
                <a:spcPct val="0"/>
              </a:spcBef>
              <a:spcAft>
                <a:spcPct val="0"/>
              </a:spcAft>
              <a:defRPr sz="1200" b="1">
                <a:solidFill>
                  <a:srgbClr val="EAEAEA"/>
                </a:solidFill>
                <a:latin typeface="Arial" charset="0"/>
                <a:cs typeface="Arial" charset="0"/>
              </a:defRPr>
            </a:lvl9pPr>
          </a:lstStyle>
          <a:p>
            <a:pPr eaLnBrk="1" hangingPunct="1">
              <a:defRPr/>
            </a:pPr>
            <a:r>
              <a:rPr lang="fr-FR" altLang="fr-FR" sz="1300" dirty="0" smtClean="0">
                <a:solidFill>
                  <a:schemeClr val="bg1"/>
                </a:solidFill>
              </a:rPr>
              <a:t>Traçabilité</a:t>
            </a:r>
          </a:p>
        </p:txBody>
      </p:sp>
      <p:cxnSp>
        <p:nvCxnSpPr>
          <p:cNvPr id="18" name="AutoShape 19"/>
          <p:cNvCxnSpPr>
            <a:cxnSpLocks noChangeShapeType="1"/>
          </p:cNvCxnSpPr>
          <p:nvPr/>
        </p:nvCxnSpPr>
        <p:spPr bwMode="auto">
          <a:xfrm>
            <a:off x="5340549" y="4973390"/>
            <a:ext cx="287337" cy="0"/>
          </a:xfrm>
          <a:prstGeom prst="straightConnector1">
            <a:avLst/>
          </a:prstGeom>
          <a:noFill/>
          <a:ln w="28575">
            <a:solidFill>
              <a:srgbClr val="777777"/>
            </a:solidFill>
            <a:round/>
            <a:headEnd/>
            <a:tailEnd type="triangle" w="med" len="med"/>
          </a:ln>
          <a:extLst>
            <a:ext uri="{909E8E84-426E-40DD-AFC4-6F175D3DCCD1}">
              <a14:hiddenFill xmlns:a14="http://schemas.microsoft.com/office/drawing/2010/main">
                <a:noFill/>
              </a14:hiddenFill>
            </a:ext>
          </a:extLst>
        </p:spPr>
      </p:cxnSp>
      <p:pic>
        <p:nvPicPr>
          <p:cNvPr id="19" name="Picture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09683" y="2345260"/>
            <a:ext cx="1607905" cy="2149665"/>
          </a:xfrm>
          <a:prstGeom prst="rect">
            <a:avLst/>
          </a:prstGeom>
          <a:noFill/>
          <a:ln>
            <a:noFill/>
          </a:ln>
          <a:extLst>
            <a:ext uri="{909E8E84-426E-40DD-AFC4-6F175D3DCCD1}">
              <a14:hiddenFill xmlns:a14="http://schemas.microsoft.com/office/drawing/2010/main">
                <a:solidFill>
                  <a:srgbClr val="0066CC"/>
                </a:solidFill>
              </a14:hiddenFill>
            </a:ext>
            <a:ext uri="{91240B29-F687-4F45-9708-019B960494DF}">
              <a14:hiddenLine xmlns:a14="http://schemas.microsoft.com/office/drawing/2010/main" w="9525" algn="ctr">
                <a:solidFill>
                  <a:schemeClr val="tx1"/>
                </a:solidFill>
                <a:miter lim="800000"/>
                <a:headEnd/>
                <a:tailEnd/>
              </a14:hiddenLine>
            </a:ext>
          </a:extLst>
        </p:spPr>
      </p:pic>
      <p:grpSp>
        <p:nvGrpSpPr>
          <p:cNvPr id="20" name="Groupe 19"/>
          <p:cNvGrpSpPr/>
          <p:nvPr/>
        </p:nvGrpSpPr>
        <p:grpSpPr>
          <a:xfrm>
            <a:off x="107950" y="5602288"/>
            <a:ext cx="1208088" cy="1255712"/>
            <a:chOff x="107950" y="5602288"/>
            <a:chExt cx="1208088" cy="1255712"/>
          </a:xfrm>
        </p:grpSpPr>
        <p:pic>
          <p:nvPicPr>
            <p:cNvPr id="21" name="Image 16"/>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7950" y="5602288"/>
              <a:ext cx="1208088"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2588" y="5878513"/>
              <a:ext cx="677862" cy="763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3" name="ZoneTexte 22"/>
          <p:cNvSpPr txBox="1"/>
          <p:nvPr/>
        </p:nvSpPr>
        <p:spPr>
          <a:xfrm>
            <a:off x="3704238" y="5364977"/>
            <a:ext cx="1608336" cy="276999"/>
          </a:xfrm>
          <a:prstGeom prst="rect">
            <a:avLst/>
          </a:prstGeom>
          <a:noFill/>
        </p:spPr>
        <p:txBody>
          <a:bodyPr wrap="square" rtlCol="0">
            <a:spAutoFit/>
          </a:bodyPr>
          <a:lstStyle/>
          <a:p>
            <a:r>
              <a:rPr lang="fr-FR" b="0" i="1" dirty="0" smtClean="0">
                <a:solidFill>
                  <a:schemeClr val="bg1">
                    <a:lumMod val="50000"/>
                  </a:schemeClr>
                </a:solidFill>
              </a:rPr>
              <a:t>facultatif</a:t>
            </a:r>
          </a:p>
        </p:txBody>
      </p:sp>
      <p:sp>
        <p:nvSpPr>
          <p:cNvPr id="24" name="ZoneTexte 23"/>
          <p:cNvSpPr txBox="1"/>
          <p:nvPr/>
        </p:nvSpPr>
        <p:spPr>
          <a:xfrm>
            <a:off x="5509777" y="5364977"/>
            <a:ext cx="1608336" cy="276999"/>
          </a:xfrm>
          <a:prstGeom prst="rect">
            <a:avLst/>
          </a:prstGeom>
          <a:noFill/>
        </p:spPr>
        <p:txBody>
          <a:bodyPr wrap="square" rtlCol="0">
            <a:spAutoFit/>
          </a:bodyPr>
          <a:lstStyle/>
          <a:p>
            <a:r>
              <a:rPr lang="fr-FR" b="0" i="1" dirty="0" smtClean="0">
                <a:solidFill>
                  <a:schemeClr val="bg1">
                    <a:lumMod val="50000"/>
                  </a:schemeClr>
                </a:solidFill>
              </a:rPr>
              <a:t>facultatif</a:t>
            </a:r>
          </a:p>
        </p:txBody>
      </p:sp>
      <p:sp>
        <p:nvSpPr>
          <p:cNvPr id="25" name="Rectangle 24"/>
          <p:cNvSpPr/>
          <p:nvPr/>
        </p:nvSpPr>
        <p:spPr bwMode="auto">
          <a:xfrm>
            <a:off x="3641204" y="2227395"/>
            <a:ext cx="3589270" cy="2353733"/>
          </a:xfrm>
          <a:prstGeom prst="rect">
            <a:avLst/>
          </a:prstGeom>
          <a:solidFill>
            <a:srgbClr val="FFFFFF">
              <a:alpha val="6902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200" b="1" i="0" u="none" strike="noStrike" cap="none" normalizeH="0" baseline="0" smtClean="0">
              <a:ln>
                <a:noFill/>
              </a:ln>
              <a:solidFill>
                <a:srgbClr val="EAEAEA"/>
              </a:solidFill>
              <a:effectLst/>
              <a:latin typeface="Arial" charset="0"/>
            </a:endParaRPr>
          </a:p>
        </p:txBody>
      </p:sp>
    </p:spTree>
    <p:extLst>
      <p:ext uri="{BB962C8B-B14F-4D97-AF65-F5344CB8AC3E}">
        <p14:creationId xmlns:p14="http://schemas.microsoft.com/office/powerpoint/2010/main" val="32232964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a:xfrm>
            <a:off x="5782832" y="5002237"/>
            <a:ext cx="2133600" cy="365125"/>
          </a:xfrm>
        </p:spPr>
        <p:txBody>
          <a:bodyPr/>
          <a:lstStyle/>
          <a:p>
            <a:fld id="{4F81D135-329C-4302-B372-ECB4C1DD15C4}" type="slidenum">
              <a:rPr lang="fr-FR" smtClean="0"/>
              <a:t>31</a:t>
            </a:fld>
            <a:endParaRPr lang="fr-FR"/>
          </a:p>
        </p:txBody>
      </p:sp>
      <p:sp>
        <p:nvSpPr>
          <p:cNvPr id="11" name="Espace réservé du texte 2"/>
          <p:cNvSpPr>
            <a:spLocks noGrp="1"/>
          </p:cNvSpPr>
          <p:nvPr>
            <p:ph type="body" sz="quarter" idx="13"/>
          </p:nvPr>
        </p:nvSpPr>
        <p:spPr>
          <a:xfrm>
            <a:off x="683568" y="692697"/>
            <a:ext cx="4392488" cy="504056"/>
          </a:xfrm>
        </p:spPr>
        <p:txBody>
          <a:bodyPr>
            <a:normAutofit/>
          </a:bodyPr>
          <a:lstStyle/>
          <a:p>
            <a:r>
              <a:rPr lang="fr-FR" sz="2000" dirty="0" smtClean="0"/>
              <a:t>Le matériel de stockage</a:t>
            </a:r>
            <a:endParaRPr lang="fr-FR" sz="1600" b="0" dirty="0"/>
          </a:p>
        </p:txBody>
      </p:sp>
      <p:sp>
        <p:nvSpPr>
          <p:cNvPr id="12" name="Rectangle 4"/>
          <p:cNvSpPr>
            <a:spLocks noChangeArrowheads="1"/>
          </p:cNvSpPr>
          <p:nvPr/>
        </p:nvSpPr>
        <p:spPr bwMode="auto">
          <a:xfrm>
            <a:off x="179512" y="130714"/>
            <a:ext cx="3609553" cy="530868"/>
          </a:xfrm>
          <a:prstGeom prst="roundRect">
            <a:avLst/>
          </a:prstGeom>
          <a:solidFill>
            <a:schemeClr val="accent5">
              <a:lumMod val="40000"/>
              <a:lumOff val="60000"/>
            </a:schemeClr>
          </a:solidFill>
          <a:ln>
            <a:noFill/>
          </a:ln>
          <a:effectLst/>
        </p:spPr>
        <p:txBody>
          <a:bodyPr wrap="none" anchor="ctr"/>
          <a:lstStyle/>
          <a:p>
            <a:pPr marL="257175" indent="-257175">
              <a:spcBef>
                <a:spcPct val="0"/>
              </a:spcBef>
            </a:pPr>
            <a:r>
              <a:rPr lang="fr-FR" altLang="fr-FR" dirty="0">
                <a:solidFill>
                  <a:srgbClr val="777777"/>
                </a:solidFill>
                <a:latin typeface="Arial" panose="020B0604020202020204" pitchFamily="34" charset="0"/>
                <a:cs typeface="Arial" panose="020B0604020202020204" pitchFamily="34" charset="0"/>
              </a:rPr>
              <a:t>L</a:t>
            </a:r>
            <a:r>
              <a:rPr lang="fr-FR" altLang="fr-FR" dirty="0" smtClean="0">
                <a:solidFill>
                  <a:srgbClr val="777777"/>
                </a:solidFill>
                <a:latin typeface="Arial" panose="020B0604020202020204" pitchFamily="34" charset="0"/>
                <a:cs typeface="Arial" panose="020B0604020202020204" pitchFamily="34" charset="0"/>
              </a:rPr>
              <a:t>’entrepôt</a:t>
            </a:r>
            <a:endParaRPr lang="fr-FR" altLang="fr-FR" dirty="0">
              <a:solidFill>
                <a:srgbClr val="777777"/>
              </a:solidFill>
              <a:latin typeface="Arial" panose="020B0604020202020204" pitchFamily="34" charset="0"/>
              <a:cs typeface="Arial" panose="020B0604020202020204" pitchFamily="34" charset="0"/>
            </a:endParaRPr>
          </a:p>
        </p:txBody>
      </p:sp>
      <p:pic>
        <p:nvPicPr>
          <p:cNvPr id="13" name="Image 12"/>
          <p:cNvPicPr>
            <a:picLocks noChangeAspect="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670264" y="3661884"/>
            <a:ext cx="1944216" cy="1970370"/>
          </a:xfrm>
          <a:prstGeom prst="rect">
            <a:avLst/>
          </a:prstGeom>
        </p:spPr>
      </p:pic>
      <p:pic>
        <p:nvPicPr>
          <p:cNvPr id="15" name="Image 14"/>
          <p:cNvPicPr>
            <a:picLocks noChangeAspect="1"/>
          </p:cNvPicPr>
          <p:nvPr/>
        </p:nvPicPr>
        <p:blipFill rotWithShape="1">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rcRect l="3810" r="2748"/>
          <a:stretch/>
        </p:blipFill>
        <p:spPr>
          <a:xfrm>
            <a:off x="670264" y="1484784"/>
            <a:ext cx="1944216" cy="2080709"/>
          </a:xfrm>
          <a:prstGeom prst="rect">
            <a:avLst/>
          </a:prstGeom>
        </p:spPr>
      </p:pic>
      <p:pic>
        <p:nvPicPr>
          <p:cNvPr id="17418" name="Picture 10" descr="http://www.gravittax.fr/wp-content/uploads/2015/03/stockage-dynamique-valises.jpg"/>
          <p:cNvPicPr>
            <a:picLocks noChangeAspect="1" noChangeArrowheads="1"/>
          </p:cNvPicPr>
          <p:nvPr/>
        </p:nvPicPr>
        <p:blipFill rotWithShape="1">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p:blipFill>
        <p:spPr bwMode="auto">
          <a:xfrm>
            <a:off x="2686488" y="1484784"/>
            <a:ext cx="2520280" cy="2081758"/>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http://gondrandroncq.free.fr/images/entrepot1.jpg"/>
          <p:cNvPicPr>
            <a:picLocks noChangeAspect="1" noChangeArrowheads="1"/>
          </p:cNvPicPr>
          <p:nvPr/>
        </p:nvPicPr>
        <p:blipFill rotWithShape="1">
          <a:blip r:embed="rId6"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p:blipFill>
        <p:spPr bwMode="auto">
          <a:xfrm>
            <a:off x="2686487" y="3661884"/>
            <a:ext cx="2974041" cy="2157099"/>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http://www.les-crises.fr/wp-content/uploads/2013/10/entrepot-amazon-3.jpg"/>
          <p:cNvPicPr>
            <a:picLocks noChangeAspect="1" noChangeArrowheads="1"/>
          </p:cNvPicPr>
          <p:nvPr/>
        </p:nvPicPr>
        <p:blipFill>
          <a:blip r:embed="rId7"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305241" y="1484784"/>
            <a:ext cx="3322888" cy="2077645"/>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descr="http://www.shopdisplayshelves.com/photo/pl4602660-loose_cargo_stock_industrial_mezzanine_systems_double_storey_warehouse_platform.jpg"/>
          <p:cNvPicPr>
            <a:picLocks noChangeAspect="1" noChangeArrowheads="1"/>
          </p:cNvPicPr>
          <p:nvPr/>
        </p:nvPicPr>
        <p:blipFill>
          <a:blip r:embed="rId8"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754048" y="3661884"/>
            <a:ext cx="2874081" cy="2157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8521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a:xfrm>
            <a:off x="6547447" y="6189436"/>
            <a:ext cx="2133600" cy="365125"/>
          </a:xfrm>
        </p:spPr>
        <p:txBody>
          <a:bodyPr/>
          <a:lstStyle/>
          <a:p>
            <a:fld id="{4F81D135-329C-4302-B372-ECB4C1DD15C4}" type="slidenum">
              <a:rPr lang="fr-FR" smtClean="0"/>
              <a:t>32</a:t>
            </a:fld>
            <a:endParaRPr lang="fr-FR"/>
          </a:p>
        </p:txBody>
      </p:sp>
      <p:sp>
        <p:nvSpPr>
          <p:cNvPr id="9" name="Espace réservé du texte 2"/>
          <p:cNvSpPr>
            <a:spLocks noGrp="1"/>
          </p:cNvSpPr>
          <p:nvPr>
            <p:ph type="body" sz="quarter" idx="13"/>
          </p:nvPr>
        </p:nvSpPr>
        <p:spPr>
          <a:xfrm>
            <a:off x="683568" y="692697"/>
            <a:ext cx="4392488" cy="504056"/>
          </a:xfrm>
        </p:spPr>
        <p:txBody>
          <a:bodyPr>
            <a:normAutofit/>
          </a:bodyPr>
          <a:lstStyle/>
          <a:p>
            <a:r>
              <a:rPr lang="fr-FR" sz="2000" dirty="0" smtClean="0"/>
              <a:t>Le matériel de manutention</a:t>
            </a:r>
            <a:endParaRPr lang="fr-FR" sz="1600" b="0" dirty="0"/>
          </a:p>
        </p:txBody>
      </p:sp>
      <p:sp>
        <p:nvSpPr>
          <p:cNvPr id="10" name="Rectangle 4"/>
          <p:cNvSpPr>
            <a:spLocks noChangeArrowheads="1"/>
          </p:cNvSpPr>
          <p:nvPr/>
        </p:nvSpPr>
        <p:spPr bwMode="auto">
          <a:xfrm>
            <a:off x="179512" y="130714"/>
            <a:ext cx="3609553" cy="530868"/>
          </a:xfrm>
          <a:prstGeom prst="roundRect">
            <a:avLst/>
          </a:prstGeom>
          <a:solidFill>
            <a:schemeClr val="accent5">
              <a:lumMod val="40000"/>
              <a:lumOff val="60000"/>
            </a:schemeClr>
          </a:solidFill>
          <a:ln>
            <a:noFill/>
          </a:ln>
          <a:effectLst/>
        </p:spPr>
        <p:txBody>
          <a:bodyPr wrap="none" anchor="ctr"/>
          <a:lstStyle/>
          <a:p>
            <a:pPr marL="257175" indent="-257175">
              <a:spcBef>
                <a:spcPct val="0"/>
              </a:spcBef>
            </a:pPr>
            <a:r>
              <a:rPr lang="fr-FR" altLang="fr-FR" dirty="0">
                <a:solidFill>
                  <a:srgbClr val="777777"/>
                </a:solidFill>
                <a:latin typeface="Arial" panose="020B0604020202020204" pitchFamily="34" charset="0"/>
                <a:cs typeface="Arial" panose="020B0604020202020204" pitchFamily="34" charset="0"/>
              </a:rPr>
              <a:t>L</a:t>
            </a:r>
            <a:r>
              <a:rPr lang="fr-FR" altLang="fr-FR" dirty="0" smtClean="0">
                <a:solidFill>
                  <a:srgbClr val="777777"/>
                </a:solidFill>
                <a:latin typeface="Arial" panose="020B0604020202020204" pitchFamily="34" charset="0"/>
                <a:cs typeface="Arial" panose="020B0604020202020204" pitchFamily="34" charset="0"/>
              </a:rPr>
              <a:t>’entrepôt</a:t>
            </a:r>
            <a:endParaRPr lang="fr-FR" altLang="fr-FR" dirty="0">
              <a:solidFill>
                <a:srgbClr val="777777"/>
              </a:solidFill>
              <a:latin typeface="Arial" panose="020B0604020202020204" pitchFamily="34" charset="0"/>
              <a:cs typeface="Arial" panose="020B0604020202020204" pitchFamily="34" charset="0"/>
            </a:endParaRPr>
          </a:p>
        </p:txBody>
      </p:sp>
      <p:pic>
        <p:nvPicPr>
          <p:cNvPr id="20482" name="Picture 2" descr="http://cnfce.files.wordpress.com/2013/11/cariste-permis-cariste.jpg?w=86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403648" y="1268760"/>
            <a:ext cx="7056784" cy="3240360"/>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http://drouotimage.hyria.com/images/perso/full/LOT/167/2390/I111403_7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76256" y="4869160"/>
            <a:ext cx="2122109" cy="1567559"/>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descr="http://i.ytimg.com/vi/K7Te0GqReRQ/maxresdefault.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
          <a:stretch/>
        </p:blipFill>
        <p:spPr bwMode="auto">
          <a:xfrm>
            <a:off x="4520921" y="4869160"/>
            <a:ext cx="1966605" cy="1567558"/>
          </a:xfrm>
          <a:prstGeom prst="rect">
            <a:avLst/>
          </a:prstGeom>
          <a:noFill/>
          <a:extLst>
            <a:ext uri="{909E8E84-426E-40DD-AFC4-6F175D3DCCD1}">
              <a14:hiddenFill xmlns:a14="http://schemas.microsoft.com/office/drawing/2010/main">
                <a:solidFill>
                  <a:srgbClr val="FFFFFF"/>
                </a:solidFill>
              </a14:hiddenFill>
            </a:ext>
          </a:extLst>
        </p:spPr>
      </p:pic>
      <p:pic>
        <p:nvPicPr>
          <p:cNvPr id="20490" name="Picture 10" descr="http://www.packdiscount.com/WebRoot/PACKDDB/Shops/packdiscount/528C/B0CE/4EA8/B2FE/CCD0/51C8/BA13/D0FF/Transpalette-manutention-packdiscount.jpg"/>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176" y="2635686"/>
            <a:ext cx="2184568" cy="1912897"/>
          </a:xfrm>
          <a:prstGeom prst="rect">
            <a:avLst/>
          </a:prstGeom>
          <a:noFill/>
          <a:extLst>
            <a:ext uri="{909E8E84-426E-40DD-AFC4-6F175D3DCCD1}">
              <a14:hiddenFill xmlns:a14="http://schemas.microsoft.com/office/drawing/2010/main">
                <a:solidFill>
                  <a:srgbClr val="FFFFFF"/>
                </a:solidFill>
              </a14:hiddenFill>
            </a:ext>
          </a:extLst>
        </p:spPr>
      </p:pic>
      <p:pic>
        <p:nvPicPr>
          <p:cNvPr id="20492" name="Picture 12" descr="http://img.directindustry.fr/images_di/photo-g/chariot-preparateur-commandes-159215-8678278.jpg"/>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98583" y="4477246"/>
            <a:ext cx="1806068" cy="2232248"/>
          </a:xfrm>
          <a:prstGeom prst="rect">
            <a:avLst/>
          </a:prstGeom>
          <a:noFill/>
          <a:extLst>
            <a:ext uri="{909E8E84-426E-40DD-AFC4-6F175D3DCCD1}">
              <a14:hiddenFill xmlns:a14="http://schemas.microsoft.com/office/drawing/2010/main">
                <a:solidFill>
                  <a:srgbClr val="FFFFFF"/>
                </a:solidFill>
              </a14:hiddenFill>
            </a:ext>
          </a:extLst>
        </p:spPr>
      </p:pic>
      <p:pic>
        <p:nvPicPr>
          <p:cNvPr id="20494" name="Picture 14" descr="http://www.manudepot.com/manutention/chariot-de-magasin/chariot-de-magasin-deux-plateaux-grand.jpg"/>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11760" y="5087776"/>
            <a:ext cx="1472149" cy="139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04632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a:xfrm>
            <a:off x="6732240" y="6299720"/>
            <a:ext cx="2133600" cy="365125"/>
          </a:xfrm>
        </p:spPr>
        <p:txBody>
          <a:bodyPr/>
          <a:lstStyle/>
          <a:p>
            <a:fld id="{4F81D135-329C-4302-B372-ECB4C1DD15C4}" type="slidenum">
              <a:rPr lang="fr-FR" smtClean="0"/>
              <a:t>33</a:t>
            </a:fld>
            <a:endParaRPr lang="fr-FR"/>
          </a:p>
        </p:txBody>
      </p:sp>
      <p:sp>
        <p:nvSpPr>
          <p:cNvPr id="4" name="Espace réservé du texte 3"/>
          <p:cNvSpPr>
            <a:spLocks noGrp="1"/>
          </p:cNvSpPr>
          <p:nvPr>
            <p:ph type="body" sz="quarter" idx="14"/>
          </p:nvPr>
        </p:nvSpPr>
        <p:spPr/>
        <p:txBody>
          <a:bodyPr/>
          <a:lstStyle/>
          <a:p>
            <a:endParaRPr lang="fr-FR"/>
          </a:p>
        </p:txBody>
      </p:sp>
      <p:pic>
        <p:nvPicPr>
          <p:cNvPr id="11266" name="Picture 2" descr="http://bcconcept.pagesperso-orange.fr/entrepo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972608"/>
            <a:ext cx="6767512" cy="504878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467544" y="292586"/>
            <a:ext cx="4752528" cy="400110"/>
          </a:xfrm>
          <a:prstGeom prst="rect">
            <a:avLst/>
          </a:prstGeom>
          <a:noFill/>
        </p:spPr>
        <p:txBody>
          <a:bodyPr wrap="square" rtlCol="0">
            <a:spAutoFit/>
          </a:bodyPr>
          <a:lstStyle/>
          <a:p>
            <a:pPr algn="l"/>
            <a:r>
              <a:rPr lang="fr-FR" sz="2000" b="1" dirty="0" smtClean="0">
                <a:solidFill>
                  <a:schemeClr val="bg1">
                    <a:lumMod val="50000"/>
                  </a:schemeClr>
                </a:solidFill>
              </a:rPr>
              <a:t>Emplacements rack/</a:t>
            </a:r>
            <a:r>
              <a:rPr lang="fr-FR" sz="2000" b="1" dirty="0" err="1" smtClean="0">
                <a:solidFill>
                  <a:schemeClr val="bg1">
                    <a:lumMod val="50000"/>
                  </a:schemeClr>
                </a:solidFill>
              </a:rPr>
              <a:t>palettier</a:t>
            </a:r>
            <a:r>
              <a:rPr lang="fr-FR" sz="2000" b="1" dirty="0" smtClean="0">
                <a:solidFill>
                  <a:schemeClr val="bg1">
                    <a:lumMod val="50000"/>
                  </a:schemeClr>
                </a:solidFill>
              </a:rPr>
              <a:t> (structure)</a:t>
            </a:r>
          </a:p>
        </p:txBody>
      </p:sp>
    </p:spTree>
    <p:extLst>
      <p:ext uri="{BB962C8B-B14F-4D97-AF65-F5344CB8AC3E}">
        <p14:creationId xmlns:p14="http://schemas.microsoft.com/office/powerpoint/2010/main" val="354394691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a:xfrm>
            <a:off x="6732240" y="6299720"/>
            <a:ext cx="2133600" cy="365125"/>
          </a:xfrm>
        </p:spPr>
        <p:txBody>
          <a:bodyPr/>
          <a:lstStyle/>
          <a:p>
            <a:fld id="{4F81D135-329C-4302-B372-ECB4C1DD15C4}" type="slidenum">
              <a:rPr lang="fr-FR" smtClean="0"/>
              <a:t>34</a:t>
            </a:fld>
            <a:endParaRPr lang="fr-FR"/>
          </a:p>
        </p:txBody>
      </p:sp>
      <p:sp>
        <p:nvSpPr>
          <p:cNvPr id="6" name="ZoneTexte 5"/>
          <p:cNvSpPr txBox="1"/>
          <p:nvPr/>
        </p:nvSpPr>
        <p:spPr>
          <a:xfrm>
            <a:off x="467544" y="292586"/>
            <a:ext cx="5672282" cy="400110"/>
          </a:xfrm>
          <a:prstGeom prst="rect">
            <a:avLst/>
          </a:prstGeom>
          <a:noFill/>
        </p:spPr>
        <p:txBody>
          <a:bodyPr wrap="square" rtlCol="0">
            <a:spAutoFit/>
          </a:bodyPr>
          <a:lstStyle/>
          <a:p>
            <a:pPr algn="l"/>
            <a:r>
              <a:rPr lang="fr-FR" sz="2000" b="1" dirty="0" smtClean="0">
                <a:solidFill>
                  <a:schemeClr val="bg1">
                    <a:lumMod val="50000"/>
                  </a:schemeClr>
                </a:solidFill>
              </a:rPr>
              <a:t>Emplacements rack/</a:t>
            </a:r>
            <a:r>
              <a:rPr lang="fr-FR" sz="2000" b="1" dirty="0" err="1" smtClean="0">
                <a:solidFill>
                  <a:schemeClr val="bg1">
                    <a:lumMod val="50000"/>
                  </a:schemeClr>
                </a:solidFill>
              </a:rPr>
              <a:t>palettier</a:t>
            </a:r>
            <a:r>
              <a:rPr lang="fr-FR" sz="2000" b="1" dirty="0" smtClean="0">
                <a:solidFill>
                  <a:schemeClr val="bg1">
                    <a:lumMod val="50000"/>
                  </a:schemeClr>
                </a:solidFill>
              </a:rPr>
              <a:t> mobile (structure)</a:t>
            </a:r>
          </a:p>
        </p:txBody>
      </p:sp>
      <p:pic>
        <p:nvPicPr>
          <p:cNvPr id="3" name="Image 2"/>
          <p:cNvPicPr>
            <a:picLocks noChangeAspect="1"/>
          </p:cNvPicPr>
          <p:nvPr/>
        </p:nvPicPr>
        <p:blipFill>
          <a:blip r:embed="rId2"/>
          <a:stretch>
            <a:fillRect/>
          </a:stretch>
        </p:blipFill>
        <p:spPr>
          <a:xfrm>
            <a:off x="611560" y="1124744"/>
            <a:ext cx="5528266" cy="3698379"/>
          </a:xfrm>
          <a:prstGeom prst="rect">
            <a:avLst/>
          </a:prstGeom>
        </p:spPr>
      </p:pic>
    </p:spTree>
    <p:extLst>
      <p:ext uri="{BB962C8B-B14F-4D97-AF65-F5344CB8AC3E}">
        <p14:creationId xmlns:p14="http://schemas.microsoft.com/office/powerpoint/2010/main" val="17773723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a:xfrm>
            <a:off x="6732240" y="6299720"/>
            <a:ext cx="2133600" cy="365125"/>
          </a:xfrm>
        </p:spPr>
        <p:txBody>
          <a:bodyPr/>
          <a:lstStyle/>
          <a:p>
            <a:fld id="{4F81D135-329C-4302-B372-ECB4C1DD15C4}" type="slidenum">
              <a:rPr lang="fr-FR" smtClean="0"/>
              <a:t>35</a:t>
            </a:fld>
            <a:endParaRPr lang="fr-FR"/>
          </a:p>
        </p:txBody>
      </p:sp>
      <p:sp>
        <p:nvSpPr>
          <p:cNvPr id="6" name="ZoneTexte 5"/>
          <p:cNvSpPr txBox="1"/>
          <p:nvPr/>
        </p:nvSpPr>
        <p:spPr>
          <a:xfrm>
            <a:off x="467544" y="292586"/>
            <a:ext cx="5672282" cy="400110"/>
          </a:xfrm>
          <a:prstGeom prst="rect">
            <a:avLst/>
          </a:prstGeom>
          <a:noFill/>
        </p:spPr>
        <p:txBody>
          <a:bodyPr wrap="square" rtlCol="0">
            <a:spAutoFit/>
          </a:bodyPr>
          <a:lstStyle/>
          <a:p>
            <a:pPr algn="l"/>
            <a:r>
              <a:rPr lang="fr-FR" sz="2000" b="1" dirty="0" smtClean="0">
                <a:solidFill>
                  <a:schemeClr val="bg1">
                    <a:lumMod val="50000"/>
                  </a:schemeClr>
                </a:solidFill>
              </a:rPr>
              <a:t>Emplacements accumulation</a:t>
            </a:r>
          </a:p>
        </p:txBody>
      </p:sp>
      <p:pic>
        <p:nvPicPr>
          <p:cNvPr id="4" name="Image 3"/>
          <p:cNvPicPr>
            <a:picLocks noChangeAspect="1"/>
          </p:cNvPicPr>
          <p:nvPr/>
        </p:nvPicPr>
        <p:blipFill>
          <a:blip r:embed="rId2"/>
          <a:stretch>
            <a:fillRect/>
          </a:stretch>
        </p:blipFill>
        <p:spPr>
          <a:xfrm>
            <a:off x="611560" y="1196752"/>
            <a:ext cx="5400675" cy="4324350"/>
          </a:xfrm>
          <a:prstGeom prst="rect">
            <a:avLst/>
          </a:prstGeom>
        </p:spPr>
      </p:pic>
    </p:spTree>
    <p:extLst>
      <p:ext uri="{BB962C8B-B14F-4D97-AF65-F5344CB8AC3E}">
        <p14:creationId xmlns:p14="http://schemas.microsoft.com/office/powerpoint/2010/main" val="114907961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a:xfrm>
            <a:off x="6693539" y="6173787"/>
            <a:ext cx="2133600" cy="365125"/>
          </a:xfrm>
        </p:spPr>
        <p:txBody>
          <a:bodyPr/>
          <a:lstStyle/>
          <a:p>
            <a:fld id="{4F81D135-329C-4302-B372-ECB4C1DD15C4}" type="slidenum">
              <a:rPr lang="fr-FR" smtClean="0"/>
              <a:t>36</a:t>
            </a:fld>
            <a:endParaRPr lang="fr-FR"/>
          </a:p>
        </p:txBody>
      </p:sp>
      <p:sp>
        <p:nvSpPr>
          <p:cNvPr id="3" name="Espace réservé du texte 2"/>
          <p:cNvSpPr>
            <a:spLocks noGrp="1"/>
          </p:cNvSpPr>
          <p:nvPr>
            <p:ph type="body" sz="quarter" idx="13"/>
          </p:nvPr>
        </p:nvSpPr>
        <p:spPr/>
        <p:txBody>
          <a:bodyPr/>
          <a:lstStyle/>
          <a:p>
            <a:r>
              <a:rPr lang="fr-FR" dirty="0" smtClean="0"/>
              <a:t>Le dépôt Physique</a:t>
            </a:r>
          </a:p>
          <a:p>
            <a:r>
              <a:rPr lang="fr-FR" sz="1800" b="0" dirty="0" smtClean="0"/>
              <a:t>Les Type d’emplacements</a:t>
            </a:r>
            <a:endParaRPr lang="fr-FR" sz="1800" b="0" dirty="0"/>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6433" y="2277633"/>
            <a:ext cx="1647553" cy="1647553"/>
          </a:xfrm>
          <a:prstGeom prst="rect">
            <a:avLst/>
          </a:prstGeom>
        </p:spPr>
      </p:pic>
      <p:sp>
        <p:nvSpPr>
          <p:cNvPr id="7" name="ZoneTexte 6"/>
          <p:cNvSpPr txBox="1"/>
          <p:nvPr/>
        </p:nvSpPr>
        <p:spPr>
          <a:xfrm>
            <a:off x="683568" y="1722644"/>
            <a:ext cx="3133725" cy="461665"/>
          </a:xfrm>
          <a:prstGeom prst="rect">
            <a:avLst/>
          </a:prstGeom>
          <a:noFill/>
        </p:spPr>
        <p:txBody>
          <a:bodyPr wrap="square" rtlCol="0">
            <a:spAutoFit/>
          </a:bodyPr>
          <a:lstStyle/>
          <a:p>
            <a:pPr algn="l"/>
            <a:r>
              <a:rPr lang="fr-FR" sz="2400" b="1" dirty="0" smtClean="0">
                <a:solidFill>
                  <a:schemeClr val="bg1">
                    <a:lumMod val="50000"/>
                  </a:schemeClr>
                </a:solidFill>
              </a:rPr>
              <a:t>Emplacements masse</a:t>
            </a: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3145" y="4573498"/>
            <a:ext cx="1496235" cy="1516363"/>
          </a:xfrm>
          <a:prstGeom prst="rect">
            <a:avLst/>
          </a:prstGeom>
        </p:spPr>
      </p:pic>
      <p:pic>
        <p:nvPicPr>
          <p:cNvPr id="11" name="Image 10"/>
          <p:cNvPicPr>
            <a:picLocks noChangeAspect="1"/>
          </p:cNvPicPr>
          <p:nvPr/>
        </p:nvPicPr>
        <p:blipFill rotWithShape="1">
          <a:blip r:embed="rId4">
            <a:extLst>
              <a:ext uri="{28A0092B-C50C-407E-A947-70E740481C1C}">
                <a14:useLocalDpi xmlns:a14="http://schemas.microsoft.com/office/drawing/2010/main" val="0"/>
              </a:ext>
            </a:extLst>
          </a:blip>
          <a:srcRect t="7983" b="1465"/>
          <a:stretch/>
        </p:blipFill>
        <p:spPr>
          <a:xfrm>
            <a:off x="2699792" y="2324663"/>
            <a:ext cx="3644614" cy="4031687"/>
          </a:xfrm>
          <a:prstGeom prst="rect">
            <a:avLst/>
          </a:prstGeom>
        </p:spPr>
      </p:pic>
    </p:spTree>
    <p:extLst>
      <p:ext uri="{BB962C8B-B14F-4D97-AF65-F5344CB8AC3E}">
        <p14:creationId xmlns:p14="http://schemas.microsoft.com/office/powerpoint/2010/main" val="27234080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a:xfrm>
            <a:off x="6732240" y="6237312"/>
            <a:ext cx="2133600" cy="365125"/>
          </a:xfrm>
        </p:spPr>
        <p:txBody>
          <a:bodyPr/>
          <a:lstStyle/>
          <a:p>
            <a:fld id="{4F81D135-329C-4302-B372-ECB4C1DD15C4}" type="slidenum">
              <a:rPr lang="fr-FR" smtClean="0"/>
              <a:t>37</a:t>
            </a:fld>
            <a:endParaRPr lang="fr-FR"/>
          </a:p>
        </p:txBody>
      </p:sp>
      <p:sp>
        <p:nvSpPr>
          <p:cNvPr id="3" name="Espace réservé du texte 2"/>
          <p:cNvSpPr>
            <a:spLocks noGrp="1"/>
          </p:cNvSpPr>
          <p:nvPr>
            <p:ph type="body" sz="quarter" idx="13"/>
          </p:nvPr>
        </p:nvSpPr>
        <p:spPr/>
        <p:txBody>
          <a:bodyPr/>
          <a:lstStyle/>
          <a:p>
            <a:r>
              <a:rPr lang="fr-FR" dirty="0" smtClean="0"/>
              <a:t>Le dépôt Physique</a:t>
            </a:r>
          </a:p>
          <a:p>
            <a:r>
              <a:rPr lang="fr-FR" sz="1800" b="0" dirty="0" smtClean="0"/>
              <a:t>Les Type d’emplacements</a:t>
            </a:r>
            <a:endParaRPr lang="fr-FR" sz="1800" b="0" dirty="0"/>
          </a:p>
        </p:txBody>
      </p:sp>
      <p:sp>
        <p:nvSpPr>
          <p:cNvPr id="9" name="ZoneTexte 8"/>
          <p:cNvSpPr txBox="1"/>
          <p:nvPr/>
        </p:nvSpPr>
        <p:spPr>
          <a:xfrm>
            <a:off x="683568" y="1765113"/>
            <a:ext cx="3133725" cy="400110"/>
          </a:xfrm>
          <a:prstGeom prst="rect">
            <a:avLst/>
          </a:prstGeom>
          <a:noFill/>
        </p:spPr>
        <p:txBody>
          <a:bodyPr wrap="square" rtlCol="0">
            <a:spAutoFit/>
          </a:bodyPr>
          <a:lstStyle/>
          <a:p>
            <a:pPr algn="l"/>
            <a:r>
              <a:rPr lang="fr-FR" sz="2000" b="1" dirty="0" smtClean="0">
                <a:solidFill>
                  <a:schemeClr val="bg1">
                    <a:lumMod val="50000"/>
                  </a:schemeClr>
                </a:solidFill>
              </a:rPr>
              <a:t>Emplacements sol</a:t>
            </a:r>
          </a:p>
        </p:txBody>
      </p:sp>
      <p:pic>
        <p:nvPicPr>
          <p:cNvPr id="10" name="Image 9"/>
          <p:cNvPicPr>
            <a:picLocks noChangeAspect="1"/>
          </p:cNvPicPr>
          <p:nvPr/>
        </p:nvPicPr>
        <p:blipFill rotWithShape="1">
          <a:blip r:embed="rId2">
            <a:extLst>
              <a:ext uri="{28A0092B-C50C-407E-A947-70E740481C1C}">
                <a14:useLocalDpi xmlns:a14="http://schemas.microsoft.com/office/drawing/2010/main" val="0"/>
              </a:ext>
            </a:extLst>
          </a:blip>
          <a:srcRect l="3202" r="16628"/>
          <a:stretch/>
        </p:blipFill>
        <p:spPr>
          <a:xfrm>
            <a:off x="2573399" y="2701126"/>
            <a:ext cx="4734905" cy="3392170"/>
          </a:xfrm>
          <a:prstGeom prst="rect">
            <a:avLst/>
          </a:prstGeom>
        </p:spPr>
      </p:pic>
    </p:spTree>
    <p:extLst>
      <p:ext uri="{BB962C8B-B14F-4D97-AF65-F5344CB8AC3E}">
        <p14:creationId xmlns:p14="http://schemas.microsoft.com/office/powerpoint/2010/main" val="384965069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13"/>
          </p:nvPr>
        </p:nvSpPr>
        <p:spPr/>
        <p:txBody>
          <a:bodyPr/>
          <a:lstStyle/>
          <a:p>
            <a:r>
              <a:rPr lang="fr-FR" dirty="0" smtClean="0"/>
              <a:t>Le dépôt Physique</a:t>
            </a:r>
          </a:p>
          <a:p>
            <a:r>
              <a:rPr lang="fr-FR" sz="1800" b="0" dirty="0" smtClean="0"/>
              <a:t>Les Type d’emplacements</a:t>
            </a:r>
            <a:endParaRPr lang="fr-FR" sz="1800" b="0" dirty="0"/>
          </a:p>
        </p:txBody>
      </p:sp>
      <p:pic>
        <p:nvPicPr>
          <p:cNvPr id="9" name="Image 8"/>
          <p:cNvPicPr>
            <a:picLocks noChangeAspect="1"/>
          </p:cNvPicPr>
          <p:nvPr/>
        </p:nvPicPr>
        <p:blipFill rotWithShape="1">
          <a:blip r:embed="rId3">
            <a:extLst>
              <a:ext uri="{28A0092B-C50C-407E-A947-70E740481C1C}">
                <a14:useLocalDpi xmlns:a14="http://schemas.microsoft.com/office/drawing/2010/main" val="0"/>
              </a:ext>
            </a:extLst>
          </a:blip>
          <a:srcRect l="6146" r="10149"/>
          <a:stretch/>
        </p:blipFill>
        <p:spPr>
          <a:xfrm>
            <a:off x="2455544" y="2697167"/>
            <a:ext cx="4453157" cy="3540145"/>
          </a:xfrm>
          <a:prstGeom prst="rect">
            <a:avLst/>
          </a:prstGeom>
          <a:ln w="28575">
            <a:noFill/>
          </a:ln>
        </p:spPr>
      </p:pic>
      <p:sp>
        <p:nvSpPr>
          <p:cNvPr id="10" name="ZoneTexte 9"/>
          <p:cNvSpPr txBox="1"/>
          <p:nvPr/>
        </p:nvSpPr>
        <p:spPr>
          <a:xfrm>
            <a:off x="662590" y="1963189"/>
            <a:ext cx="4971256" cy="461665"/>
          </a:xfrm>
          <a:prstGeom prst="rect">
            <a:avLst/>
          </a:prstGeom>
          <a:noFill/>
        </p:spPr>
        <p:txBody>
          <a:bodyPr wrap="square" rtlCol="0">
            <a:spAutoFit/>
          </a:bodyPr>
          <a:lstStyle/>
          <a:p>
            <a:pPr algn="l"/>
            <a:r>
              <a:rPr lang="fr-FR" sz="2400" b="1" dirty="0" smtClean="0">
                <a:solidFill>
                  <a:schemeClr val="bg1">
                    <a:lumMod val="75000"/>
                  </a:schemeClr>
                </a:solidFill>
              </a:rPr>
              <a:t>Quais de réception et d’expédition</a:t>
            </a:r>
          </a:p>
        </p:txBody>
      </p:sp>
      <p:sp>
        <p:nvSpPr>
          <p:cNvPr id="12" name="Espace réservé du numéro de diapositive 1"/>
          <p:cNvSpPr>
            <a:spLocks noGrp="1"/>
          </p:cNvSpPr>
          <p:nvPr>
            <p:ph type="sldNum" sz="quarter" idx="12"/>
          </p:nvPr>
        </p:nvSpPr>
        <p:spPr>
          <a:xfrm>
            <a:off x="6553200" y="6356350"/>
            <a:ext cx="2133600" cy="365125"/>
          </a:xfrm>
        </p:spPr>
        <p:txBody>
          <a:bodyPr/>
          <a:lstStyle/>
          <a:p>
            <a:r>
              <a:rPr lang="fr-FR" dirty="0" smtClean="0"/>
              <a:t>95</a:t>
            </a:r>
            <a:endParaRPr lang="fr-FR" dirty="0"/>
          </a:p>
        </p:txBody>
      </p:sp>
    </p:spTree>
    <p:extLst>
      <p:ext uri="{BB962C8B-B14F-4D97-AF65-F5344CB8AC3E}">
        <p14:creationId xmlns:p14="http://schemas.microsoft.com/office/powerpoint/2010/main" val="33316115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13"/>
          </p:nvPr>
        </p:nvSpPr>
        <p:spPr/>
        <p:txBody>
          <a:bodyPr/>
          <a:lstStyle/>
          <a:p>
            <a:r>
              <a:rPr lang="fr-FR" dirty="0" smtClean="0"/>
              <a:t>La fonction stockage</a:t>
            </a:r>
            <a:endParaRPr lang="fr-FR" dirty="0"/>
          </a:p>
          <a:p>
            <a:endParaRPr lang="fr-FR" dirty="0"/>
          </a:p>
        </p:txBody>
      </p:sp>
      <p:graphicFrame>
        <p:nvGraphicFramePr>
          <p:cNvPr id="5" name="Diagramme 4"/>
          <p:cNvGraphicFramePr/>
          <p:nvPr>
            <p:extLst/>
          </p:nvPr>
        </p:nvGraphicFramePr>
        <p:xfrm>
          <a:off x="816292" y="1484784"/>
          <a:ext cx="7668768" cy="31360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Connecteur droit 6"/>
          <p:cNvCxnSpPr/>
          <p:nvPr/>
        </p:nvCxnSpPr>
        <p:spPr bwMode="auto">
          <a:xfrm>
            <a:off x="749395" y="3992563"/>
            <a:ext cx="7669213" cy="0"/>
          </a:xfrm>
          <a:prstGeom prst="line">
            <a:avLst/>
          </a:prstGeom>
          <a:solidFill>
            <a:schemeClr val="accent1"/>
          </a:solidFill>
          <a:ln w="41275" cap="flat" cmpd="sng" algn="ctr">
            <a:solidFill>
              <a:schemeClr val="bg1">
                <a:lumMod val="65000"/>
              </a:schemeClr>
            </a:solidFill>
            <a:prstDash val="lgDash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 name="Picture 306" descr="Inventaire-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23980" y="4149725"/>
            <a:ext cx="1854200"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7" descr="Charriot-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98936" y="4620858"/>
            <a:ext cx="1703479" cy="173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8" descr="http://www.solutys.com/wp-content/uploads/2013/07/ordinateur-embarque-VC5090-Motorola-3.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auto">
          <a:xfrm>
            <a:off x="1105603" y="4769194"/>
            <a:ext cx="1437361" cy="1439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240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4F81D135-329C-4302-B372-ECB4C1DD15C4}" type="slidenum">
              <a:rPr lang="fr-FR" smtClean="0">
                <a:solidFill>
                  <a:prstClr val="black">
                    <a:tint val="75000"/>
                  </a:prstClr>
                </a:solidFill>
              </a:rPr>
              <a:pPr/>
              <a:t>4</a:t>
            </a:fld>
            <a:endParaRPr lang="fr-FR">
              <a:solidFill>
                <a:prstClr val="black">
                  <a:tint val="75000"/>
                </a:prstClr>
              </a:solidFill>
            </a:endParaRPr>
          </a:p>
        </p:txBody>
      </p:sp>
      <p:sp>
        <p:nvSpPr>
          <p:cNvPr id="17" name="Rectangle 2"/>
          <p:cNvSpPr txBox="1">
            <a:spLocks noChangeArrowheads="1"/>
          </p:cNvSpPr>
          <p:nvPr/>
        </p:nvSpPr>
        <p:spPr>
          <a:xfrm>
            <a:off x="251520" y="404664"/>
            <a:ext cx="5779294" cy="396478"/>
          </a:xfrm>
          <a:prstGeom prst="rect">
            <a:avLst/>
          </a:prstGeom>
        </p:spPr>
        <p:txBody>
          <a:bodyPr/>
          <a:lstStyle>
            <a:lvl1pPr algn="l" defTabSz="914400" rtl="0" eaLnBrk="1" latinLnBrk="0" hangingPunct="1">
              <a:spcBef>
                <a:spcPct val="0"/>
              </a:spcBef>
              <a:buNone/>
              <a:defRPr sz="4400" kern="1200">
                <a:solidFill>
                  <a:schemeClr val="tx1">
                    <a:lumMod val="75000"/>
                    <a:lumOff val="25000"/>
                  </a:schemeClr>
                </a:solidFill>
                <a:latin typeface="Century Gothic" panose="020B0502020202020204" pitchFamily="34" charset="0"/>
                <a:ea typeface="+mj-ea"/>
                <a:cs typeface="+mj-cs"/>
              </a:defRPr>
            </a:lvl1pPr>
          </a:lstStyle>
          <a:p>
            <a:r>
              <a:rPr lang="fr-FR" altLang="fr-FR" sz="2400" dirty="0" smtClean="0"/>
              <a:t>Exercice 1</a:t>
            </a:r>
            <a:endParaRPr lang="fr-FR" altLang="fr-FR" sz="2400" dirty="0"/>
          </a:p>
        </p:txBody>
      </p:sp>
      <p:sp>
        <p:nvSpPr>
          <p:cNvPr id="5" name="Rectangle 4"/>
          <p:cNvSpPr/>
          <p:nvPr/>
        </p:nvSpPr>
        <p:spPr>
          <a:xfrm>
            <a:off x="251520" y="1196752"/>
            <a:ext cx="8124056" cy="4801314"/>
          </a:xfrm>
          <a:prstGeom prst="rect">
            <a:avLst/>
          </a:prstGeom>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b="1" dirty="0" smtClean="0"/>
              <a:t>Préparation : </a:t>
            </a:r>
            <a:r>
              <a:rPr lang="fr-FR" dirty="0" smtClean="0"/>
              <a:t>10 minutes </a:t>
            </a:r>
          </a:p>
          <a:p>
            <a:r>
              <a:rPr lang="fr-FR" b="1" dirty="0" smtClean="0"/>
              <a:t>Déroulement : </a:t>
            </a:r>
            <a:endParaRPr lang="fr-FR" dirty="0" smtClean="0"/>
          </a:p>
          <a:p>
            <a:r>
              <a:rPr lang="fr-FR" dirty="0" smtClean="0"/>
              <a:t>Se regrouper par binôme, proposer :</a:t>
            </a:r>
          </a:p>
          <a:p>
            <a:r>
              <a:rPr lang="fr-FR" dirty="0"/>
              <a:t>	</a:t>
            </a:r>
            <a:r>
              <a:rPr lang="fr-FR" dirty="0" smtClean="0"/>
              <a:t>- Définition de la logistique (Quoi/Pourquoi ) ?</a:t>
            </a:r>
          </a:p>
          <a:p>
            <a:endParaRPr lang="fr-FR" dirty="0"/>
          </a:p>
          <a:p>
            <a:endParaRPr lang="fr-FR" dirty="0" smtClean="0"/>
          </a:p>
          <a:p>
            <a:r>
              <a:rPr lang="fr-FR" dirty="0"/>
              <a:t>Ensemble des techniques et des moyens visant à obtenir une gestion optimale des flux de produits, des flux d'individus, des flux financiers et des flux d'</a:t>
            </a:r>
            <a:r>
              <a:rPr lang="fr-FR" dirty="0" err="1"/>
              <a:t>informations,en</a:t>
            </a:r>
            <a:r>
              <a:rPr lang="fr-FR" dirty="0"/>
              <a:t> organisant, rationalisant, </a:t>
            </a:r>
            <a:r>
              <a:rPr lang="fr-FR" dirty="0" err="1"/>
              <a:t>hiérarchisant,régulant</a:t>
            </a:r>
            <a:r>
              <a:rPr lang="fr-FR" dirty="0"/>
              <a:t> et coordonnant l'ensemble de ces flux de manière à réduire au maximum leur nombre, leur durée et leur coût.</a:t>
            </a:r>
          </a:p>
          <a:p>
            <a:endParaRPr lang="fr-FR" dirty="0"/>
          </a:p>
          <a:p>
            <a:endParaRPr lang="fr-FR" dirty="0" smtClean="0"/>
          </a:p>
          <a:p>
            <a:endParaRPr lang="fr-FR" dirty="0"/>
          </a:p>
          <a:p>
            <a:endParaRPr lang="fr-FR" dirty="0"/>
          </a:p>
          <a:p>
            <a:r>
              <a:rPr lang="fr-FR" dirty="0"/>
              <a:t>	</a:t>
            </a:r>
            <a:r>
              <a:rPr lang="fr-FR" dirty="0" smtClean="0"/>
              <a:t>	 </a:t>
            </a:r>
          </a:p>
          <a:p>
            <a:r>
              <a:rPr lang="fr-FR" dirty="0"/>
              <a:t>	</a:t>
            </a:r>
            <a:r>
              <a:rPr lang="fr-FR" dirty="0" smtClean="0"/>
              <a:t>- Acteurs (Qui ?)</a:t>
            </a:r>
          </a:p>
          <a:p>
            <a:r>
              <a:rPr lang="fr-FR" dirty="0"/>
              <a:t>	</a:t>
            </a:r>
            <a:endParaRPr lang="fr-FR" dirty="0" smtClean="0"/>
          </a:p>
        </p:txBody>
      </p:sp>
    </p:spTree>
    <p:extLst>
      <p:ext uri="{BB962C8B-B14F-4D97-AF65-F5344CB8AC3E}">
        <p14:creationId xmlns:p14="http://schemas.microsoft.com/office/powerpoint/2010/main" val="18869756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itre 1"/>
          <p:cNvSpPr txBox="1">
            <a:spLocks/>
          </p:cNvSpPr>
          <p:nvPr/>
        </p:nvSpPr>
        <p:spPr>
          <a:xfrm>
            <a:off x="1438275" y="106900"/>
            <a:ext cx="7705725" cy="569912"/>
          </a:xfrm>
          <a:prstGeom prst="rect">
            <a:avLst/>
          </a:prstGeom>
        </p:spPr>
        <p:txBody>
          <a:bodyPr/>
          <a:lstStyle>
            <a:lvl1pPr algn="l" defTabSz="914400" rtl="0" eaLnBrk="1" latinLnBrk="0" hangingPunct="1">
              <a:spcBef>
                <a:spcPct val="0"/>
              </a:spcBef>
              <a:buNone/>
              <a:defRPr sz="4400" kern="1200">
                <a:solidFill>
                  <a:schemeClr val="tx1">
                    <a:lumMod val="75000"/>
                    <a:lumOff val="25000"/>
                  </a:schemeClr>
                </a:solidFill>
                <a:latin typeface="Century Gothic" panose="020B0502020202020204" pitchFamily="34" charset="0"/>
                <a:ea typeface="+mj-ea"/>
                <a:cs typeface="+mj-cs"/>
              </a:defRPr>
            </a:lvl1pPr>
          </a:lstStyle>
          <a:p>
            <a:endParaRPr lang="fr-FR" dirty="0"/>
          </a:p>
        </p:txBody>
      </p:sp>
      <p:sp>
        <p:nvSpPr>
          <p:cNvPr id="14" name="Rectangle 4"/>
          <p:cNvSpPr>
            <a:spLocks noChangeArrowheads="1"/>
          </p:cNvSpPr>
          <p:nvPr/>
        </p:nvSpPr>
        <p:spPr bwMode="auto">
          <a:xfrm>
            <a:off x="179512" y="130714"/>
            <a:ext cx="3609553" cy="530868"/>
          </a:xfrm>
          <a:prstGeom prst="roundRect">
            <a:avLst/>
          </a:prstGeom>
          <a:solidFill>
            <a:schemeClr val="accent5">
              <a:lumMod val="40000"/>
              <a:lumOff val="60000"/>
            </a:schemeClr>
          </a:solidFill>
          <a:ln>
            <a:noFill/>
          </a:ln>
          <a:effectLst/>
        </p:spPr>
        <p:txBody>
          <a:bodyPr wrap="none" anchor="ctr"/>
          <a:lstStyle/>
          <a:p>
            <a:pPr marL="257175" indent="-257175">
              <a:spcBef>
                <a:spcPct val="0"/>
              </a:spcBef>
            </a:pPr>
            <a:r>
              <a:rPr lang="fr-FR" altLang="fr-FR" dirty="0">
                <a:solidFill>
                  <a:srgbClr val="777777"/>
                </a:solidFill>
                <a:latin typeface="Arial" panose="020B0604020202020204" pitchFamily="34" charset="0"/>
                <a:cs typeface="Arial" panose="020B0604020202020204" pitchFamily="34" charset="0"/>
              </a:rPr>
              <a:t>L</a:t>
            </a:r>
            <a:r>
              <a:rPr lang="fr-FR" altLang="fr-FR" dirty="0" smtClean="0">
                <a:solidFill>
                  <a:srgbClr val="777777"/>
                </a:solidFill>
                <a:latin typeface="Arial" panose="020B0604020202020204" pitchFamily="34" charset="0"/>
                <a:cs typeface="Arial" panose="020B0604020202020204" pitchFamily="34" charset="0"/>
              </a:rPr>
              <a:t>’entrepôt</a:t>
            </a:r>
            <a:endParaRPr lang="fr-FR" altLang="fr-FR" dirty="0">
              <a:solidFill>
                <a:srgbClr val="777777"/>
              </a:solidFill>
              <a:latin typeface="Arial" panose="020B0604020202020204" pitchFamily="34" charset="0"/>
              <a:cs typeface="Arial" panose="020B0604020202020204" pitchFamily="34" charset="0"/>
            </a:endParaRPr>
          </a:p>
        </p:txBody>
      </p:sp>
      <p:pic>
        <p:nvPicPr>
          <p:cNvPr id="16" name="Image 15"/>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854507" y="1124744"/>
            <a:ext cx="2479682" cy="1800200"/>
          </a:xfrm>
          <a:prstGeom prst="rect">
            <a:avLst/>
          </a:prstGeom>
        </p:spPr>
      </p:pic>
      <p:pic>
        <p:nvPicPr>
          <p:cNvPr id="17" name="Image 16"/>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t="-6085"/>
          <a:stretch/>
        </p:blipFill>
        <p:spPr>
          <a:xfrm>
            <a:off x="1854507" y="4939360"/>
            <a:ext cx="3203848" cy="1657992"/>
          </a:xfrm>
          <a:prstGeom prst="rect">
            <a:avLst/>
          </a:prstGeom>
        </p:spPr>
      </p:pic>
      <p:sp>
        <p:nvSpPr>
          <p:cNvPr id="18" name="Espace réservé du texte 2"/>
          <p:cNvSpPr>
            <a:spLocks noGrp="1"/>
          </p:cNvSpPr>
          <p:nvPr>
            <p:ph type="body" sz="quarter" idx="13"/>
          </p:nvPr>
        </p:nvSpPr>
        <p:spPr>
          <a:xfrm>
            <a:off x="683568" y="692697"/>
            <a:ext cx="3816424" cy="504056"/>
          </a:xfrm>
        </p:spPr>
        <p:txBody>
          <a:bodyPr>
            <a:normAutofit/>
          </a:bodyPr>
          <a:lstStyle/>
          <a:p>
            <a:r>
              <a:rPr lang="fr-FR" sz="2000" dirty="0" smtClean="0"/>
              <a:t>Les structures d’entrepôt</a:t>
            </a:r>
            <a:endParaRPr lang="fr-FR" sz="1600" b="0" dirty="0"/>
          </a:p>
        </p:txBody>
      </p:sp>
      <p:sp>
        <p:nvSpPr>
          <p:cNvPr id="6" name="Rectangle 5"/>
          <p:cNvSpPr/>
          <p:nvPr/>
        </p:nvSpPr>
        <p:spPr>
          <a:xfrm>
            <a:off x="5223332" y="1286180"/>
            <a:ext cx="2012963" cy="523220"/>
          </a:xfrm>
          <a:prstGeom prst="rect">
            <a:avLst/>
          </a:prstGeom>
        </p:spPr>
        <p:txBody>
          <a:bodyPr wrap="square">
            <a:spAutoFit/>
          </a:bodyPr>
          <a:lstStyle/>
          <a:p>
            <a:pPr lvl="0"/>
            <a:r>
              <a:rPr lang="fr-FR" sz="1400" dirty="0" smtClean="0"/>
              <a:t>Stockage faible rotation (voir production)</a:t>
            </a:r>
            <a:endParaRPr lang="fr-FR" sz="1400" dirty="0"/>
          </a:p>
        </p:txBody>
      </p:sp>
      <p:pic>
        <p:nvPicPr>
          <p:cNvPr id="15" name="Image 14"/>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2393190" y="3032509"/>
            <a:ext cx="1872208" cy="1764643"/>
          </a:xfrm>
          <a:prstGeom prst="rect">
            <a:avLst/>
          </a:prstGeom>
        </p:spPr>
      </p:pic>
      <p:sp>
        <p:nvSpPr>
          <p:cNvPr id="22" name="Rectangle 21"/>
          <p:cNvSpPr/>
          <p:nvPr/>
        </p:nvSpPr>
        <p:spPr>
          <a:xfrm>
            <a:off x="5269454" y="3914830"/>
            <a:ext cx="1462786" cy="307777"/>
          </a:xfrm>
          <a:prstGeom prst="rect">
            <a:avLst/>
          </a:prstGeom>
        </p:spPr>
        <p:txBody>
          <a:bodyPr wrap="square">
            <a:spAutoFit/>
          </a:bodyPr>
          <a:lstStyle/>
          <a:p>
            <a:pPr lvl="0"/>
            <a:r>
              <a:rPr lang="fr-FR" sz="1400" dirty="0" smtClean="0"/>
              <a:t>Prestataire</a:t>
            </a:r>
            <a:endParaRPr lang="fr-FR" sz="1400" dirty="0"/>
          </a:p>
        </p:txBody>
      </p:sp>
      <p:sp>
        <p:nvSpPr>
          <p:cNvPr id="23" name="Rectangle 22"/>
          <p:cNvSpPr/>
          <p:nvPr/>
        </p:nvSpPr>
        <p:spPr>
          <a:xfrm>
            <a:off x="5223333" y="5710206"/>
            <a:ext cx="1462786" cy="523220"/>
          </a:xfrm>
          <a:prstGeom prst="rect">
            <a:avLst/>
          </a:prstGeom>
        </p:spPr>
        <p:txBody>
          <a:bodyPr wrap="square">
            <a:spAutoFit/>
          </a:bodyPr>
          <a:lstStyle/>
          <a:p>
            <a:pPr lvl="0"/>
            <a:r>
              <a:rPr lang="fr-FR" sz="1400" dirty="0" smtClean="0"/>
              <a:t>Stockage forte rotation</a:t>
            </a:r>
            <a:endParaRPr lang="fr-FR" sz="1400" dirty="0"/>
          </a:p>
        </p:txBody>
      </p:sp>
    </p:spTree>
    <p:extLst>
      <p:ext uri="{BB962C8B-B14F-4D97-AF65-F5344CB8AC3E}">
        <p14:creationId xmlns:p14="http://schemas.microsoft.com/office/powerpoint/2010/main" val="16814096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4F81D135-329C-4302-B372-ECB4C1DD15C4}" type="slidenum">
              <a:rPr lang="fr-FR" smtClean="0"/>
              <a:t>41</a:t>
            </a:fld>
            <a:endParaRPr lang="fr-FR"/>
          </a:p>
        </p:txBody>
      </p:sp>
      <p:sp>
        <p:nvSpPr>
          <p:cNvPr id="5" name="Rectangle 4"/>
          <p:cNvSpPr>
            <a:spLocks noChangeArrowheads="1"/>
          </p:cNvSpPr>
          <p:nvPr/>
        </p:nvSpPr>
        <p:spPr bwMode="auto">
          <a:xfrm>
            <a:off x="179512" y="126422"/>
            <a:ext cx="3609553" cy="530868"/>
          </a:xfrm>
          <a:prstGeom prst="roundRect">
            <a:avLst/>
          </a:prstGeom>
          <a:solidFill>
            <a:schemeClr val="accent5">
              <a:lumMod val="40000"/>
              <a:lumOff val="60000"/>
            </a:schemeClr>
          </a:solidFill>
          <a:ln>
            <a:noFill/>
          </a:ln>
          <a:effectLst/>
        </p:spPr>
        <p:txBody>
          <a:bodyPr wrap="none" anchor="ctr"/>
          <a:lstStyle/>
          <a:p>
            <a:pPr marL="257175" indent="-257175">
              <a:spcBef>
                <a:spcPct val="0"/>
              </a:spcBef>
            </a:pPr>
            <a:r>
              <a:rPr lang="fr-FR" altLang="fr-FR" dirty="0" smtClean="0">
                <a:solidFill>
                  <a:srgbClr val="777777"/>
                </a:solidFill>
                <a:latin typeface="Arial" panose="020B0604020202020204" pitchFamily="34" charset="0"/>
                <a:cs typeface="Arial" panose="020B0604020202020204" pitchFamily="34" charset="0"/>
              </a:rPr>
              <a:t>Classes de rotation</a:t>
            </a:r>
            <a:endParaRPr lang="fr-FR" altLang="fr-FR" dirty="0">
              <a:solidFill>
                <a:srgbClr val="777777"/>
              </a:solidFill>
              <a:latin typeface="Arial" panose="020B0604020202020204" pitchFamily="34" charset="0"/>
              <a:cs typeface="Arial" panose="020B0604020202020204" pitchFamily="34" charset="0"/>
            </a:endParaRPr>
          </a:p>
        </p:txBody>
      </p:sp>
      <p:sp>
        <p:nvSpPr>
          <p:cNvPr id="6" name="Espace réservé du contenu 2"/>
          <p:cNvSpPr txBox="1">
            <a:spLocks/>
          </p:cNvSpPr>
          <p:nvPr/>
        </p:nvSpPr>
        <p:spPr>
          <a:xfrm>
            <a:off x="683568" y="980728"/>
            <a:ext cx="7921625" cy="4445000"/>
          </a:xfrm>
          <a:prstGeom prst="rect">
            <a:avLst/>
          </a:prstGeom>
        </p:spPr>
        <p:txBody>
          <a:bodyPr/>
          <a:lstStyle>
            <a:lvl1pPr marL="0" indent="0" algn="l" defTabSz="914400" rtl="0" eaLnBrk="1" latinLnBrk="0" hangingPunct="1">
              <a:spcBef>
                <a:spcPct val="2000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355600" indent="-177800" algn="l" defTabSz="914400" rtl="0" eaLnBrk="1" latinLnBrk="0" hangingPunct="1">
              <a:spcBef>
                <a:spcPct val="20000"/>
              </a:spcBef>
              <a:buClr>
                <a:srgbClr val="0092CF"/>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531813" indent="-176213" algn="l" defTabSz="914400" rtl="0" eaLnBrk="1" latinLnBrk="0" hangingPunct="1">
              <a:spcBef>
                <a:spcPct val="20000"/>
              </a:spcBef>
              <a:buClr>
                <a:srgbClr val="0092CF"/>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23900" indent="-192088" algn="l" defTabSz="914400" rtl="0" eaLnBrk="1" latinLnBrk="0" hangingPunct="1">
              <a:spcBef>
                <a:spcPct val="20000"/>
              </a:spcBef>
              <a:buClr>
                <a:srgbClr val="0092CF"/>
              </a:buClr>
              <a:buFont typeface="Arial" panose="020B0604020202020204" pitchFamily="34" charset="0"/>
              <a:buChar char="–"/>
              <a:defRPr sz="1200" kern="1200">
                <a:solidFill>
                  <a:schemeClr val="tx1">
                    <a:lumMod val="75000"/>
                    <a:lumOff val="25000"/>
                  </a:schemeClr>
                </a:solidFill>
                <a:latin typeface="+mn-lt"/>
                <a:ea typeface="+mn-ea"/>
                <a:cs typeface="+mn-cs"/>
              </a:defRPr>
            </a:lvl4pPr>
            <a:lvl5pPr marL="900113" indent="-176213" algn="l" defTabSz="914400" rtl="0" eaLnBrk="1" latinLnBrk="0" hangingPunct="1">
              <a:spcBef>
                <a:spcPct val="20000"/>
              </a:spcBef>
              <a:buClr>
                <a:srgbClr val="0092CF"/>
              </a:buClr>
              <a:buFont typeface="Wingdings" panose="05000000000000000000" pitchFamily="2" charset="2"/>
              <a:buChar char="Ø"/>
              <a:tabLst>
                <a:tab pos="900113" algn="l"/>
              </a:tabLst>
              <a:defRPr sz="12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fr-FR" b="1" smtClean="0"/>
              <a:t>Pareto des prélèvements</a:t>
            </a:r>
          </a:p>
          <a:p>
            <a:endParaRPr lang="fr-FR" smtClean="0"/>
          </a:p>
          <a:p>
            <a:endParaRPr lang="fr-FR" smtClean="0"/>
          </a:p>
          <a:p>
            <a:endParaRPr lang="fr-FR" smtClean="0"/>
          </a:p>
          <a:p>
            <a:endParaRPr lang="fr-FR" smtClean="0"/>
          </a:p>
          <a:p>
            <a:endParaRPr lang="fr-FR" smtClean="0"/>
          </a:p>
          <a:p>
            <a:endParaRPr lang="fr-FR" smtClean="0"/>
          </a:p>
          <a:p>
            <a:endParaRPr lang="fr-FR" smtClean="0"/>
          </a:p>
          <a:p>
            <a:endParaRPr lang="fr-FR" smtClean="0"/>
          </a:p>
          <a:p>
            <a:endParaRPr lang="fr-FR" b="1" smtClean="0"/>
          </a:p>
          <a:p>
            <a:r>
              <a:rPr lang="fr-FR" sz="1600" b="1" smtClean="0">
                <a:solidFill>
                  <a:schemeClr val="tx1"/>
                </a:solidFill>
                <a:latin typeface="Arial" charset="0"/>
                <a:cs typeface="Arial" charset="0"/>
              </a:rPr>
              <a:t>Prévisionnel</a:t>
            </a:r>
          </a:p>
          <a:p>
            <a:r>
              <a:rPr lang="fr-FR" sz="1600" smtClean="0">
                <a:solidFill>
                  <a:schemeClr val="tx1"/>
                </a:solidFill>
                <a:latin typeface="Arial" charset="0"/>
                <a:cs typeface="Arial" charset="0"/>
              </a:rPr>
              <a:t>En relation avec le service commercial, il est nécessaire de connaitre le </a:t>
            </a:r>
            <a:r>
              <a:rPr lang="fr-FR" sz="1600" b="1" smtClean="0">
                <a:solidFill>
                  <a:schemeClr val="tx1"/>
                </a:solidFill>
                <a:latin typeface="Arial" charset="0"/>
                <a:cs typeface="Arial" charset="0"/>
              </a:rPr>
              <a:t>prévisionnel</a:t>
            </a:r>
            <a:r>
              <a:rPr lang="fr-FR" sz="1600" smtClean="0">
                <a:solidFill>
                  <a:schemeClr val="tx1"/>
                </a:solidFill>
                <a:latin typeface="Arial" charset="0"/>
                <a:cs typeface="Arial" charset="0"/>
              </a:rPr>
              <a:t> afin d’anticiper l’implantation des articles dans le dépôt.</a:t>
            </a:r>
            <a:endParaRPr lang="fr-FR" sz="1600" dirty="0">
              <a:solidFill>
                <a:schemeClr val="tx1"/>
              </a:solidFill>
              <a:latin typeface="Arial" charset="0"/>
              <a:cs typeface="Arial" charset="0"/>
            </a:endParaRPr>
          </a:p>
        </p:txBody>
      </p:sp>
      <p:graphicFrame>
        <p:nvGraphicFramePr>
          <p:cNvPr id="7" name="Objet 5"/>
          <p:cNvGraphicFramePr>
            <a:graphicFrameLocks/>
          </p:cNvGraphicFramePr>
          <p:nvPr>
            <p:extLst/>
          </p:nvPr>
        </p:nvGraphicFramePr>
        <p:xfrm>
          <a:off x="80317" y="1545878"/>
          <a:ext cx="3920067" cy="2193977"/>
        </p:xfrm>
        <a:graphic>
          <a:graphicData uri="http://schemas.openxmlformats.org/drawingml/2006/chart">
            <c:chart xmlns:c="http://schemas.openxmlformats.org/drawingml/2006/chart" xmlns:r="http://schemas.openxmlformats.org/officeDocument/2006/relationships" r:id="rId2"/>
          </a:graphicData>
        </a:graphic>
      </p:graphicFrame>
      <p:sp>
        <p:nvSpPr>
          <p:cNvPr id="8" name="Rectangle 3"/>
          <p:cNvSpPr>
            <a:spLocks noChangeArrowheads="1"/>
          </p:cNvSpPr>
          <p:nvPr/>
        </p:nvSpPr>
        <p:spPr bwMode="auto">
          <a:xfrm>
            <a:off x="-72082" y="106010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9" name="Rectangle 8"/>
          <p:cNvSpPr/>
          <p:nvPr/>
        </p:nvSpPr>
        <p:spPr>
          <a:xfrm>
            <a:off x="4000385" y="1578571"/>
            <a:ext cx="4952999" cy="1569660"/>
          </a:xfrm>
          <a:prstGeom prst="rect">
            <a:avLst/>
          </a:prstGeom>
        </p:spPr>
        <p:txBody>
          <a:bodyPr wrap="square">
            <a:spAutoFit/>
          </a:bodyPr>
          <a:lstStyle/>
          <a:p>
            <a:pPr algn="just"/>
            <a:r>
              <a:rPr lang="fr-FR" sz="1600" b="0" dirty="0">
                <a:solidFill>
                  <a:schemeClr val="tx1"/>
                </a:solidFill>
              </a:rPr>
              <a:t>Pour chaque </a:t>
            </a:r>
            <a:r>
              <a:rPr lang="fr-FR" sz="1600" b="0" dirty="0" smtClean="0">
                <a:solidFill>
                  <a:schemeClr val="tx1"/>
                </a:solidFill>
              </a:rPr>
              <a:t>article </a:t>
            </a:r>
            <a:r>
              <a:rPr lang="fr-FR" sz="1600" b="0" dirty="0">
                <a:solidFill>
                  <a:schemeClr val="tx1"/>
                </a:solidFill>
              </a:rPr>
              <a:t> :</a:t>
            </a:r>
          </a:p>
          <a:p>
            <a:pPr algn="just"/>
            <a:r>
              <a:rPr lang="fr-FR" sz="1600" b="0" dirty="0">
                <a:solidFill>
                  <a:schemeClr val="tx1"/>
                </a:solidFill>
              </a:rPr>
              <a:t>Nombre de prélèvements mensuels par </a:t>
            </a:r>
            <a:r>
              <a:rPr lang="fr-FR" sz="1600" b="0" dirty="0" smtClean="0">
                <a:solidFill>
                  <a:schemeClr val="tx1"/>
                </a:solidFill>
              </a:rPr>
              <a:t>référence</a:t>
            </a:r>
          </a:p>
          <a:p>
            <a:pPr algn="just"/>
            <a:endParaRPr lang="fr-FR" sz="1600" b="0" dirty="0">
              <a:solidFill>
                <a:schemeClr val="tx1"/>
              </a:solidFill>
            </a:endParaRPr>
          </a:p>
          <a:p>
            <a:pPr algn="just"/>
            <a:r>
              <a:rPr lang="fr-FR" sz="1600" b="0" dirty="0">
                <a:solidFill>
                  <a:schemeClr val="tx1"/>
                </a:solidFill>
              </a:rPr>
              <a:t>Ces données nous permettront de </a:t>
            </a:r>
            <a:r>
              <a:rPr lang="fr-FR" sz="1600" b="0" dirty="0" smtClean="0">
                <a:solidFill>
                  <a:schemeClr val="tx1"/>
                </a:solidFill>
              </a:rPr>
              <a:t>créer</a:t>
            </a:r>
          </a:p>
          <a:p>
            <a:pPr algn="just"/>
            <a:r>
              <a:rPr lang="fr-FR" sz="1600" b="0" dirty="0" smtClean="0">
                <a:solidFill>
                  <a:schemeClr val="tx1"/>
                </a:solidFill>
              </a:rPr>
              <a:t>un </a:t>
            </a:r>
            <a:r>
              <a:rPr lang="fr-FR" sz="1600" b="0" dirty="0" err="1">
                <a:solidFill>
                  <a:schemeClr val="tx1"/>
                </a:solidFill>
              </a:rPr>
              <a:t>pareto</a:t>
            </a:r>
            <a:r>
              <a:rPr lang="fr-FR" sz="1600" b="0" dirty="0">
                <a:solidFill>
                  <a:schemeClr val="tx1"/>
                </a:solidFill>
              </a:rPr>
              <a:t> 20/80 </a:t>
            </a:r>
            <a:r>
              <a:rPr lang="fr-FR" sz="1600" b="0" dirty="0" smtClean="0">
                <a:solidFill>
                  <a:schemeClr val="tx1"/>
                </a:solidFill>
              </a:rPr>
              <a:t>pour catégoriser </a:t>
            </a:r>
            <a:r>
              <a:rPr lang="fr-FR" sz="1600" b="0" dirty="0">
                <a:solidFill>
                  <a:schemeClr val="tx1"/>
                </a:solidFill>
              </a:rPr>
              <a:t>le </a:t>
            </a:r>
            <a:r>
              <a:rPr lang="fr-FR" sz="1600" b="0" dirty="0" smtClean="0">
                <a:solidFill>
                  <a:schemeClr val="tx1"/>
                </a:solidFill>
              </a:rPr>
              <a:t>flux</a:t>
            </a:r>
          </a:p>
          <a:p>
            <a:pPr algn="just"/>
            <a:r>
              <a:rPr lang="fr-FR" sz="1600" b="0" dirty="0" smtClean="0">
                <a:solidFill>
                  <a:schemeClr val="tx1"/>
                </a:solidFill>
              </a:rPr>
              <a:t>de la zone</a:t>
            </a:r>
            <a:r>
              <a:rPr lang="fr-FR" sz="1600" b="0" dirty="0">
                <a:solidFill>
                  <a:schemeClr val="tx1"/>
                </a:solidFill>
              </a:rPr>
              <a:t> </a:t>
            </a:r>
            <a:r>
              <a:rPr lang="fr-FR" sz="1600" b="0" dirty="0" smtClean="0">
                <a:solidFill>
                  <a:schemeClr val="tx1"/>
                </a:solidFill>
              </a:rPr>
              <a:t>: [</a:t>
            </a:r>
            <a:r>
              <a:rPr lang="fr-FR" sz="1600" b="0" dirty="0">
                <a:solidFill>
                  <a:schemeClr val="tx1"/>
                </a:solidFill>
              </a:rPr>
              <a:t>ABC] ou uniforme</a:t>
            </a:r>
            <a:r>
              <a:rPr lang="fr-FR" sz="1600" b="0" dirty="0" smtClean="0">
                <a:solidFill>
                  <a:schemeClr val="tx1"/>
                </a:solidFill>
              </a:rPr>
              <a:t>.</a:t>
            </a:r>
            <a:endParaRPr lang="fr-FR" sz="1600" b="0" dirty="0">
              <a:solidFill>
                <a:schemeClr val="tx1"/>
              </a:solidFill>
            </a:endParaRPr>
          </a:p>
        </p:txBody>
      </p:sp>
      <p:pic>
        <p:nvPicPr>
          <p:cNvPr id="10" name="Image 26"/>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057799" y="3500938"/>
            <a:ext cx="477838"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4609986" y="3447468"/>
            <a:ext cx="4004730" cy="584775"/>
          </a:xfrm>
          <a:prstGeom prst="rect">
            <a:avLst/>
          </a:prstGeom>
        </p:spPr>
        <p:txBody>
          <a:bodyPr wrap="square">
            <a:spAutoFit/>
          </a:bodyPr>
          <a:lstStyle/>
          <a:p>
            <a:pPr algn="just"/>
            <a:r>
              <a:rPr lang="fr-FR" sz="1600" b="0" dirty="0" smtClean="0">
                <a:solidFill>
                  <a:schemeClr val="tx1"/>
                </a:solidFill>
              </a:rPr>
              <a:t>Le </a:t>
            </a:r>
            <a:r>
              <a:rPr lang="fr-FR" sz="1600" b="0" dirty="0">
                <a:solidFill>
                  <a:schemeClr val="tx1"/>
                </a:solidFill>
              </a:rPr>
              <a:t>calcul de l’</a:t>
            </a:r>
            <a:r>
              <a:rPr lang="fr-FR" sz="1600" dirty="0">
                <a:solidFill>
                  <a:schemeClr val="tx1"/>
                </a:solidFill>
              </a:rPr>
              <a:t>indice de GINI</a:t>
            </a:r>
            <a:r>
              <a:rPr lang="fr-FR" sz="1600" b="0" dirty="0">
                <a:solidFill>
                  <a:schemeClr val="tx1"/>
                </a:solidFill>
              </a:rPr>
              <a:t> permet de valider la pertinence des classes [ABC].</a:t>
            </a:r>
          </a:p>
        </p:txBody>
      </p:sp>
      <p:sp>
        <p:nvSpPr>
          <p:cNvPr id="13" name="ZoneTexte 12"/>
          <p:cNvSpPr txBox="1"/>
          <p:nvPr/>
        </p:nvSpPr>
        <p:spPr>
          <a:xfrm>
            <a:off x="683568" y="5425728"/>
            <a:ext cx="4176464" cy="1200329"/>
          </a:xfrm>
          <a:prstGeom prst="rect">
            <a:avLst/>
          </a:prstGeom>
          <a:noFill/>
        </p:spPr>
        <p:txBody>
          <a:bodyPr wrap="square" rtlCol="0">
            <a:spAutoFit/>
          </a:bodyPr>
          <a:lstStyle/>
          <a:p>
            <a:r>
              <a:rPr lang="fr-FR" b="1" dirty="0" smtClean="0"/>
              <a:t>Exemple</a:t>
            </a:r>
          </a:p>
          <a:p>
            <a:r>
              <a:rPr lang="fr-FR" dirty="0" smtClean="0"/>
              <a:t>Classe A : 20% articles, 80% ventes</a:t>
            </a:r>
          </a:p>
          <a:p>
            <a:r>
              <a:rPr lang="fr-FR" dirty="0" smtClean="0"/>
              <a:t>Classe B : 30% articles, 15%ventes</a:t>
            </a:r>
          </a:p>
          <a:p>
            <a:r>
              <a:rPr lang="fr-FR" dirty="0" smtClean="0"/>
              <a:t>Classe C : 50% articles, 5% ventes</a:t>
            </a:r>
            <a:endParaRPr lang="fr-FR" dirty="0"/>
          </a:p>
        </p:txBody>
      </p:sp>
    </p:spTree>
    <p:extLst>
      <p:ext uri="{BB962C8B-B14F-4D97-AF65-F5344CB8AC3E}">
        <p14:creationId xmlns:p14="http://schemas.microsoft.com/office/powerpoint/2010/main" val="306807284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4F81D135-329C-4302-B372-ECB4C1DD15C4}" type="slidenum">
              <a:rPr lang="fr-FR" smtClean="0"/>
              <a:t>42</a:t>
            </a:fld>
            <a:endParaRPr lang="fr-FR"/>
          </a:p>
        </p:txBody>
      </p:sp>
      <p:sp>
        <p:nvSpPr>
          <p:cNvPr id="5" name="Espace réservé du texte 2"/>
          <p:cNvSpPr>
            <a:spLocks noGrp="1"/>
          </p:cNvSpPr>
          <p:nvPr>
            <p:ph type="body" sz="quarter" idx="13"/>
          </p:nvPr>
        </p:nvSpPr>
        <p:spPr>
          <a:xfrm>
            <a:off x="683568" y="692697"/>
            <a:ext cx="6767512" cy="504056"/>
          </a:xfrm>
        </p:spPr>
        <p:txBody>
          <a:bodyPr/>
          <a:lstStyle/>
          <a:p>
            <a:r>
              <a:rPr lang="fr-FR" sz="2000" dirty="0" smtClean="0">
                <a:solidFill>
                  <a:sysClr val="windowText" lastClr="000000"/>
                </a:solidFill>
              </a:rPr>
              <a:t>Mode opératoire</a:t>
            </a:r>
          </a:p>
        </p:txBody>
      </p:sp>
      <p:sp>
        <p:nvSpPr>
          <p:cNvPr id="6" name="Rectangle 4"/>
          <p:cNvSpPr>
            <a:spLocks noChangeArrowheads="1"/>
          </p:cNvSpPr>
          <p:nvPr/>
        </p:nvSpPr>
        <p:spPr bwMode="auto">
          <a:xfrm>
            <a:off x="179512" y="126422"/>
            <a:ext cx="3609553" cy="530868"/>
          </a:xfrm>
          <a:prstGeom prst="roundRect">
            <a:avLst/>
          </a:prstGeom>
          <a:solidFill>
            <a:schemeClr val="accent5">
              <a:lumMod val="40000"/>
              <a:lumOff val="60000"/>
            </a:schemeClr>
          </a:solidFill>
          <a:ln>
            <a:noFill/>
          </a:ln>
          <a:effectLst/>
        </p:spPr>
        <p:txBody>
          <a:bodyPr wrap="none" anchor="ctr"/>
          <a:lstStyle/>
          <a:p>
            <a:pPr marL="257175" indent="-257175">
              <a:spcBef>
                <a:spcPct val="0"/>
              </a:spcBef>
            </a:pPr>
            <a:r>
              <a:rPr lang="fr-FR" altLang="fr-FR" dirty="0" smtClean="0">
                <a:solidFill>
                  <a:srgbClr val="777777"/>
                </a:solidFill>
                <a:latin typeface="Arial" panose="020B0604020202020204" pitchFamily="34" charset="0"/>
                <a:cs typeface="Arial" panose="020B0604020202020204" pitchFamily="34" charset="0"/>
              </a:rPr>
              <a:t>Illustration</a:t>
            </a:r>
            <a:endParaRPr lang="fr-FR" altLang="fr-FR" dirty="0">
              <a:solidFill>
                <a:srgbClr val="777777"/>
              </a:solidFill>
              <a:latin typeface="Arial" panose="020B0604020202020204" pitchFamily="34" charset="0"/>
              <a:cs typeface="Arial" panose="020B0604020202020204" pitchFamily="34" charset="0"/>
            </a:endParaRPr>
          </a:p>
        </p:txBody>
      </p:sp>
      <p:pic>
        <p:nvPicPr>
          <p:cNvPr id="8" name="Image 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971600" y="1232160"/>
            <a:ext cx="7726458" cy="5328592"/>
          </a:xfrm>
          <a:prstGeom prst="rect">
            <a:avLst/>
          </a:prstGeom>
        </p:spPr>
      </p:pic>
    </p:spTree>
    <p:extLst>
      <p:ext uri="{BB962C8B-B14F-4D97-AF65-F5344CB8AC3E}">
        <p14:creationId xmlns:p14="http://schemas.microsoft.com/office/powerpoint/2010/main" val="405800972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4F81D135-329C-4302-B372-ECB4C1DD15C4}" type="slidenum">
              <a:rPr lang="fr-FR" smtClean="0"/>
              <a:t>43</a:t>
            </a:fld>
            <a:endParaRPr lang="fr-FR"/>
          </a:p>
        </p:txBody>
      </p:sp>
      <p:sp>
        <p:nvSpPr>
          <p:cNvPr id="6" name="Text Box 10"/>
          <p:cNvSpPr txBox="1">
            <a:spLocks noChangeArrowheads="1"/>
          </p:cNvSpPr>
          <p:nvPr/>
        </p:nvSpPr>
        <p:spPr bwMode="auto">
          <a:xfrm>
            <a:off x="3073821" y="3782442"/>
            <a:ext cx="1800225" cy="425450"/>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anchor="ctr"/>
          <a:lstStyle/>
          <a:p>
            <a:pPr algn="ctr">
              <a:defRPr/>
            </a:pPr>
            <a:r>
              <a:rPr lang="fr-FR" sz="1000" dirty="0">
                <a:solidFill>
                  <a:schemeClr val="tx1"/>
                </a:solidFill>
              </a:rPr>
              <a:t>Procédure de gestion d’anomalie</a:t>
            </a:r>
          </a:p>
        </p:txBody>
      </p:sp>
      <p:sp>
        <p:nvSpPr>
          <p:cNvPr id="7" name="AutoShape 12"/>
          <p:cNvSpPr>
            <a:spLocks noChangeArrowheads="1"/>
          </p:cNvSpPr>
          <p:nvPr/>
        </p:nvSpPr>
        <p:spPr bwMode="auto">
          <a:xfrm>
            <a:off x="3086521" y="1777816"/>
            <a:ext cx="1787525" cy="516270"/>
          </a:xfrm>
          <a:prstGeom prst="flowChartAlternateProcess">
            <a:avLst/>
          </a:prstGeom>
          <a:ln>
            <a:headEnd/>
            <a:tailEnd/>
          </a:ln>
        </p:spPr>
        <p:style>
          <a:lnRef idx="1">
            <a:schemeClr val="accent5"/>
          </a:lnRef>
          <a:fillRef idx="3">
            <a:schemeClr val="accent5"/>
          </a:fillRef>
          <a:effectRef idx="2">
            <a:schemeClr val="accent5"/>
          </a:effectRef>
          <a:fontRef idx="minor">
            <a:schemeClr val="lt1"/>
          </a:fontRef>
        </p:style>
        <p:txBody>
          <a:bodyPr anchor="ctr"/>
          <a:lstStyle/>
          <a:p>
            <a:pPr algn="ctr" eaLnBrk="1" hangingPunct="1">
              <a:defRPr/>
            </a:pPr>
            <a:r>
              <a:rPr lang="fr-FR" sz="1000" dirty="0" smtClean="0">
                <a:solidFill>
                  <a:schemeClr val="bg1"/>
                </a:solidFill>
              </a:rPr>
              <a:t>Inventaire fiscal annuel / tournant</a:t>
            </a:r>
          </a:p>
          <a:p>
            <a:pPr algn="ctr" eaLnBrk="1" hangingPunct="1">
              <a:defRPr/>
            </a:pPr>
            <a:r>
              <a:rPr lang="fr-FR" sz="1000" dirty="0" smtClean="0">
                <a:solidFill>
                  <a:schemeClr val="bg1"/>
                </a:solidFill>
              </a:rPr>
              <a:t>Inventaire à la demande</a:t>
            </a:r>
            <a:endParaRPr lang="fr-FR" sz="1000" dirty="0">
              <a:solidFill>
                <a:schemeClr val="bg1"/>
              </a:solidFill>
            </a:endParaRPr>
          </a:p>
        </p:txBody>
      </p:sp>
      <p:sp>
        <p:nvSpPr>
          <p:cNvPr id="8" name="AutoShape 13"/>
          <p:cNvSpPr>
            <a:spLocks noChangeArrowheads="1"/>
          </p:cNvSpPr>
          <p:nvPr/>
        </p:nvSpPr>
        <p:spPr bwMode="auto">
          <a:xfrm>
            <a:off x="3080677" y="5126186"/>
            <a:ext cx="1787525" cy="449263"/>
          </a:xfrm>
          <a:prstGeom prst="flowChartAlternateProcess">
            <a:avLst/>
          </a:prstGeom>
          <a:ln>
            <a:headEnd/>
            <a:tailEnd/>
          </a:ln>
        </p:spPr>
        <p:style>
          <a:lnRef idx="1">
            <a:schemeClr val="accent5"/>
          </a:lnRef>
          <a:fillRef idx="3">
            <a:schemeClr val="accent5"/>
          </a:fillRef>
          <a:effectRef idx="2">
            <a:schemeClr val="accent5"/>
          </a:effectRef>
          <a:fontRef idx="minor">
            <a:schemeClr val="lt1"/>
          </a:fontRef>
        </p:style>
        <p:txBody>
          <a:bodyPr anchor="ctr"/>
          <a:lstStyle/>
          <a:p>
            <a:pPr algn="ctr" eaLnBrk="1" hangingPunct="1">
              <a:defRPr/>
            </a:pPr>
            <a:r>
              <a:rPr lang="fr-FR" sz="1000" dirty="0">
                <a:solidFill>
                  <a:schemeClr val="bg1"/>
                </a:solidFill>
              </a:rPr>
              <a:t>Interface </a:t>
            </a:r>
            <a:r>
              <a:rPr lang="fr-FR" sz="1000" dirty="0" smtClean="0">
                <a:solidFill>
                  <a:schemeClr val="bg1"/>
                </a:solidFill>
              </a:rPr>
              <a:t>stock</a:t>
            </a:r>
            <a:endParaRPr lang="fr-FR" sz="1000" dirty="0">
              <a:solidFill>
                <a:schemeClr val="bg1"/>
              </a:solidFill>
            </a:endParaRPr>
          </a:p>
        </p:txBody>
      </p:sp>
      <p:cxnSp>
        <p:nvCxnSpPr>
          <p:cNvPr id="9" name="AutoShape 15"/>
          <p:cNvCxnSpPr>
            <a:cxnSpLocks noChangeShapeType="1"/>
            <a:stCxn id="7" idx="2"/>
            <a:endCxn id="14" idx="0"/>
          </p:cNvCxnSpPr>
          <p:nvPr/>
        </p:nvCxnSpPr>
        <p:spPr bwMode="auto">
          <a:xfrm flipH="1">
            <a:off x="3980283" y="2294086"/>
            <a:ext cx="1" cy="291132"/>
          </a:xfrm>
          <a:prstGeom prst="straightConnector1">
            <a:avLst/>
          </a:prstGeom>
          <a:noFill/>
          <a:ln w="28575">
            <a:solidFill>
              <a:srgbClr val="777777"/>
            </a:solidFill>
            <a:round/>
            <a:headEnd/>
            <a:tailEnd type="triangle" w="med" len="med"/>
          </a:ln>
          <a:extLst>
            <a:ext uri="{909E8E84-426E-40DD-AFC4-6F175D3DCCD1}">
              <a14:hiddenFill xmlns:a14="http://schemas.microsoft.com/office/drawing/2010/main">
                <a:noFill/>
              </a14:hiddenFill>
            </a:ext>
          </a:extLst>
        </p:spPr>
      </p:cxnSp>
      <p:sp>
        <p:nvSpPr>
          <p:cNvPr id="13" name="Line 26"/>
          <p:cNvSpPr>
            <a:spLocks noChangeShapeType="1"/>
          </p:cNvSpPr>
          <p:nvPr/>
        </p:nvSpPr>
        <p:spPr bwMode="auto">
          <a:xfrm>
            <a:off x="323528" y="2420888"/>
            <a:ext cx="7993063" cy="0"/>
          </a:xfrm>
          <a:prstGeom prst="line">
            <a:avLst/>
          </a:prstGeom>
          <a:noFill/>
          <a:ln w="19050">
            <a:solidFill>
              <a:schemeClr val="tx1"/>
            </a:solidFill>
            <a:prstDash val="dashDot"/>
            <a:round/>
            <a:headEnd/>
            <a:tailEnd/>
          </a:ln>
          <a:extLst>
            <a:ext uri="{909E8E84-426E-40DD-AFC4-6F175D3DCCD1}">
              <a14:hiddenFill xmlns:a14="http://schemas.microsoft.com/office/drawing/2010/main">
                <a:noFill/>
              </a14:hiddenFill>
            </a:ext>
          </a:extLst>
        </p:spPr>
        <p:txBody>
          <a:bodyPr/>
          <a:lstStyle/>
          <a:p>
            <a:endParaRPr lang="fr-FR"/>
          </a:p>
        </p:txBody>
      </p:sp>
      <p:sp>
        <p:nvSpPr>
          <p:cNvPr id="14" name="AutoShape 27"/>
          <p:cNvSpPr>
            <a:spLocks noChangeArrowheads="1"/>
          </p:cNvSpPr>
          <p:nvPr/>
        </p:nvSpPr>
        <p:spPr bwMode="auto">
          <a:xfrm>
            <a:off x="3086520" y="2585218"/>
            <a:ext cx="1787525" cy="449263"/>
          </a:xfrm>
          <a:prstGeom prst="flowChartAlternateProcess">
            <a:avLst/>
          </a:prstGeom>
          <a:ln>
            <a:headEnd/>
            <a:tailEnd/>
          </a:ln>
        </p:spPr>
        <p:style>
          <a:lnRef idx="0">
            <a:schemeClr val="accent5"/>
          </a:lnRef>
          <a:fillRef idx="3">
            <a:schemeClr val="accent5"/>
          </a:fillRef>
          <a:effectRef idx="3">
            <a:schemeClr val="accent5"/>
          </a:effectRef>
          <a:fontRef idx="minor">
            <a:schemeClr val="lt1"/>
          </a:fontRef>
        </p:style>
        <p:txBody>
          <a:bodyPr anchor="ctr"/>
          <a:lstStyle/>
          <a:p>
            <a:pPr algn="ctr" eaLnBrk="1" hangingPunct="1">
              <a:defRPr/>
            </a:pPr>
            <a:r>
              <a:rPr lang="fr-FR" sz="1000" dirty="0" smtClean="0">
                <a:solidFill>
                  <a:schemeClr val="bg1"/>
                </a:solidFill>
              </a:rPr>
              <a:t>Génération de l’inventaire</a:t>
            </a:r>
            <a:endParaRPr lang="fr-FR" sz="1000" dirty="0">
              <a:solidFill>
                <a:schemeClr val="bg1"/>
              </a:solidFill>
            </a:endParaRPr>
          </a:p>
        </p:txBody>
      </p:sp>
      <p:sp>
        <p:nvSpPr>
          <p:cNvPr id="15" name="Line 28"/>
          <p:cNvSpPr>
            <a:spLocks noChangeShapeType="1"/>
          </p:cNvSpPr>
          <p:nvPr/>
        </p:nvSpPr>
        <p:spPr bwMode="auto">
          <a:xfrm>
            <a:off x="250503" y="4963220"/>
            <a:ext cx="7993063" cy="0"/>
          </a:xfrm>
          <a:prstGeom prst="line">
            <a:avLst/>
          </a:prstGeom>
          <a:noFill/>
          <a:ln w="19050">
            <a:solidFill>
              <a:schemeClr val="tx1"/>
            </a:solidFill>
            <a:prstDash val="dashDot"/>
            <a:round/>
            <a:headEnd/>
            <a:tailEnd/>
          </a:ln>
          <a:extLst>
            <a:ext uri="{909E8E84-426E-40DD-AFC4-6F175D3DCCD1}">
              <a14:hiddenFill xmlns:a14="http://schemas.microsoft.com/office/drawing/2010/main">
                <a:noFill/>
              </a14:hiddenFill>
            </a:ext>
          </a:extLst>
        </p:spPr>
        <p:txBody>
          <a:bodyPr/>
          <a:lstStyle/>
          <a:p>
            <a:endParaRPr lang="fr-FR"/>
          </a:p>
        </p:txBody>
      </p:sp>
      <p:sp>
        <p:nvSpPr>
          <p:cNvPr id="16" name="Text Box 29"/>
          <p:cNvSpPr txBox="1">
            <a:spLocks noChangeArrowheads="1"/>
          </p:cNvSpPr>
          <p:nvPr/>
        </p:nvSpPr>
        <p:spPr bwMode="auto">
          <a:xfrm>
            <a:off x="2555776" y="5719465"/>
            <a:ext cx="2849014" cy="701181"/>
          </a:xfrm>
          <a:prstGeom prst="rect">
            <a:avLst/>
          </a:prstGeom>
          <a:solidFill>
            <a:srgbClr val="FFFF99"/>
          </a:solidFill>
          <a:ln w="28575" algn="ctr">
            <a:solidFill>
              <a:srgbClr val="777777"/>
            </a:solidFill>
            <a:miter lim="800000"/>
            <a:headEnd/>
            <a:tailEnd/>
          </a:ln>
        </p:spPr>
        <p:txBody>
          <a:bodyPr anchor="ctr"/>
          <a:lstStyle>
            <a:lvl1pPr>
              <a:spcBef>
                <a:spcPct val="20000"/>
              </a:spcBef>
              <a:buClr>
                <a:srgbClr val="9EBF35"/>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9EBF35"/>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9EBF35"/>
              </a:buClr>
              <a:buFont typeface="Wingdings" panose="05000000000000000000" pitchFamily="2" charset="2"/>
              <a:buChar char="n"/>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9EBF35"/>
              </a:buClr>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9EBF35"/>
              </a:buClr>
              <a:buFont typeface="Wingdings" panose="05000000000000000000" pitchFamily="2" charset="2"/>
              <a:buChar char="n"/>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9EBF35"/>
              </a:buClr>
              <a:buFont typeface="Wingdings" panose="05000000000000000000" pitchFamily="2" charset="2"/>
              <a:buChar char="n"/>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9EBF35"/>
              </a:buClr>
              <a:buFont typeface="Wingdings" panose="05000000000000000000" pitchFamily="2" charset="2"/>
              <a:buChar char="n"/>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9EBF35"/>
              </a:buClr>
              <a:buFont typeface="Wingdings" panose="05000000000000000000" pitchFamily="2" charset="2"/>
              <a:buChar char="n"/>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9EBF35"/>
              </a:buClr>
              <a:buFont typeface="Wingdings" panose="05000000000000000000" pitchFamily="2" charset="2"/>
              <a:buChar char="n"/>
              <a:defRPr sz="1200">
                <a:solidFill>
                  <a:schemeClr val="tx1"/>
                </a:solidFill>
                <a:latin typeface="Arial" panose="020B0604020202020204" pitchFamily="34" charset="0"/>
                <a:cs typeface="Arial" panose="020B0604020202020204" pitchFamily="34" charset="0"/>
              </a:defRPr>
            </a:lvl9pPr>
          </a:lstStyle>
          <a:p>
            <a:pPr marL="171450" indent="-171450" eaLnBrk="1" hangingPunct="1">
              <a:spcBef>
                <a:spcPct val="0"/>
              </a:spcBef>
              <a:buClrTx/>
              <a:buFont typeface="Arial" panose="020B0604020202020204" pitchFamily="34" charset="0"/>
              <a:buChar char="•"/>
            </a:pPr>
            <a:r>
              <a:rPr lang="fr-FR" altLang="fr-FR" sz="1000" dirty="0" smtClean="0"/>
              <a:t>Contrôle des mouvements de stock</a:t>
            </a:r>
          </a:p>
          <a:p>
            <a:pPr marL="171450" indent="-171450" eaLnBrk="1" hangingPunct="1">
              <a:spcBef>
                <a:spcPct val="0"/>
              </a:spcBef>
              <a:buClrTx/>
              <a:buFont typeface="Arial" panose="020B0604020202020204" pitchFamily="34" charset="0"/>
              <a:buChar char="•"/>
            </a:pPr>
            <a:r>
              <a:rPr lang="fr-FR" altLang="fr-FR" sz="1000" dirty="0" smtClean="0"/>
              <a:t>Mise à jour du stock de vente (+encours de commandes)</a:t>
            </a:r>
          </a:p>
        </p:txBody>
      </p:sp>
      <p:sp>
        <p:nvSpPr>
          <p:cNvPr id="18" name="Text Box 31"/>
          <p:cNvSpPr txBox="1">
            <a:spLocks noChangeArrowheads="1"/>
          </p:cNvSpPr>
          <p:nvPr/>
        </p:nvSpPr>
        <p:spPr bwMode="auto">
          <a:xfrm>
            <a:off x="194941" y="5149304"/>
            <a:ext cx="101976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spcBef>
                <a:spcPct val="20000"/>
              </a:spcBef>
              <a:buClr>
                <a:srgbClr val="9EBF35"/>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9EBF35"/>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9EBF35"/>
              </a:buClr>
              <a:buFont typeface="Wingdings" panose="05000000000000000000" pitchFamily="2" charset="2"/>
              <a:buChar char="n"/>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9EBF35"/>
              </a:buClr>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9EBF35"/>
              </a:buClr>
              <a:buFont typeface="Wingdings" panose="05000000000000000000" pitchFamily="2" charset="2"/>
              <a:buChar char="n"/>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9EBF35"/>
              </a:buClr>
              <a:buFont typeface="Wingdings" panose="05000000000000000000" pitchFamily="2" charset="2"/>
              <a:buChar char="n"/>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9EBF35"/>
              </a:buClr>
              <a:buFont typeface="Wingdings" panose="05000000000000000000" pitchFamily="2" charset="2"/>
              <a:buChar char="n"/>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9EBF35"/>
              </a:buClr>
              <a:buFont typeface="Wingdings" panose="05000000000000000000" pitchFamily="2" charset="2"/>
              <a:buChar char="n"/>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9EBF35"/>
              </a:buClr>
              <a:buFont typeface="Wingdings" panose="05000000000000000000" pitchFamily="2" charset="2"/>
              <a:buChar char="n"/>
              <a:defRPr sz="12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fr-FR" altLang="fr-FR" sz="1400" dirty="0" smtClean="0"/>
              <a:t>ERP client</a:t>
            </a:r>
            <a:endParaRPr lang="fr-FR" altLang="fr-FR" sz="1400" dirty="0"/>
          </a:p>
        </p:txBody>
      </p:sp>
      <p:sp>
        <p:nvSpPr>
          <p:cNvPr id="20" name="Text Box 33"/>
          <p:cNvSpPr txBox="1">
            <a:spLocks noChangeArrowheads="1"/>
          </p:cNvSpPr>
          <p:nvPr/>
        </p:nvSpPr>
        <p:spPr bwMode="auto">
          <a:xfrm>
            <a:off x="194941" y="1913696"/>
            <a:ext cx="105984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spcBef>
                <a:spcPct val="20000"/>
              </a:spcBef>
              <a:buClr>
                <a:srgbClr val="9EBF35"/>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9EBF35"/>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9EBF35"/>
              </a:buClr>
              <a:buFont typeface="Wingdings" panose="05000000000000000000" pitchFamily="2" charset="2"/>
              <a:buChar char="n"/>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9EBF35"/>
              </a:buClr>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9EBF35"/>
              </a:buClr>
              <a:buFont typeface="Wingdings" panose="05000000000000000000" pitchFamily="2" charset="2"/>
              <a:buChar char="n"/>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9EBF35"/>
              </a:buClr>
              <a:buFont typeface="Wingdings" panose="05000000000000000000" pitchFamily="2" charset="2"/>
              <a:buChar char="n"/>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9EBF35"/>
              </a:buClr>
              <a:buFont typeface="Wingdings" panose="05000000000000000000" pitchFamily="2" charset="2"/>
              <a:buChar char="n"/>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9EBF35"/>
              </a:buClr>
              <a:buFont typeface="Wingdings" panose="05000000000000000000" pitchFamily="2" charset="2"/>
              <a:buChar char="n"/>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9EBF35"/>
              </a:buClr>
              <a:buFont typeface="Wingdings" panose="05000000000000000000" pitchFamily="2" charset="2"/>
              <a:buChar char="n"/>
              <a:defRPr sz="12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fr-FR" altLang="fr-FR" sz="1400" dirty="0" smtClean="0"/>
              <a:t>ERP Client</a:t>
            </a:r>
            <a:endParaRPr lang="fr-FR" altLang="fr-FR" sz="1400" dirty="0"/>
          </a:p>
        </p:txBody>
      </p:sp>
      <p:sp>
        <p:nvSpPr>
          <p:cNvPr id="21" name="Espace réservé du texte 2"/>
          <p:cNvSpPr>
            <a:spLocks noGrp="1"/>
          </p:cNvSpPr>
          <p:nvPr>
            <p:ph type="body" sz="quarter" idx="13"/>
          </p:nvPr>
        </p:nvSpPr>
        <p:spPr>
          <a:xfrm>
            <a:off x="683568" y="692697"/>
            <a:ext cx="6767512" cy="504056"/>
          </a:xfrm>
        </p:spPr>
        <p:txBody>
          <a:bodyPr/>
          <a:lstStyle/>
          <a:p>
            <a:r>
              <a:rPr lang="fr-FR" sz="2000" dirty="0" smtClean="0">
                <a:solidFill>
                  <a:sysClr val="windowText" lastClr="000000"/>
                </a:solidFill>
              </a:rPr>
              <a:t>Processus détaillé</a:t>
            </a:r>
            <a:endParaRPr lang="fr-FR" sz="2000" dirty="0">
              <a:solidFill>
                <a:sysClr val="windowText" lastClr="000000"/>
              </a:solidFill>
            </a:endParaRPr>
          </a:p>
        </p:txBody>
      </p:sp>
      <p:sp>
        <p:nvSpPr>
          <p:cNvPr id="23" name="Chevron 22"/>
          <p:cNvSpPr/>
          <p:nvPr/>
        </p:nvSpPr>
        <p:spPr>
          <a:xfrm>
            <a:off x="323528" y="1126042"/>
            <a:ext cx="2893662" cy="36504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2"/>
                </a:solidFill>
              </a:rPr>
              <a:t>Gestion des réceptions</a:t>
            </a:r>
          </a:p>
        </p:txBody>
      </p:sp>
      <p:sp>
        <p:nvSpPr>
          <p:cNvPr id="24" name="Chevron 23"/>
          <p:cNvSpPr/>
          <p:nvPr/>
        </p:nvSpPr>
        <p:spPr>
          <a:xfrm>
            <a:off x="3146705" y="1118973"/>
            <a:ext cx="2546117" cy="36504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bg1"/>
                </a:solidFill>
              </a:rPr>
              <a:t>Gestion des stocks</a:t>
            </a:r>
          </a:p>
        </p:txBody>
      </p:sp>
      <p:sp>
        <p:nvSpPr>
          <p:cNvPr id="25" name="Chevron 24"/>
          <p:cNvSpPr/>
          <p:nvPr/>
        </p:nvSpPr>
        <p:spPr>
          <a:xfrm>
            <a:off x="5619291" y="1111904"/>
            <a:ext cx="2896708" cy="36504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solidFill>
                  <a:schemeClr val="tx2"/>
                </a:solidFill>
              </a:rPr>
              <a:t>Gestion des expéditions</a:t>
            </a:r>
            <a:endParaRPr lang="fr-FR" b="1" dirty="0">
              <a:solidFill>
                <a:schemeClr val="tx2"/>
              </a:solidFill>
            </a:endParaRPr>
          </a:p>
        </p:txBody>
      </p:sp>
      <p:pic>
        <p:nvPicPr>
          <p:cNvPr id="26" name="Picture 2" descr="http://www.faq-logistique.com/Hardis-LogoReflexWMS_2011_gran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394" y="2547891"/>
            <a:ext cx="1306254" cy="343752"/>
          </a:xfrm>
          <a:prstGeom prst="rect">
            <a:avLst/>
          </a:prstGeom>
          <a:noFill/>
          <a:extLst>
            <a:ext uri="{909E8E84-426E-40DD-AFC4-6F175D3DCCD1}">
              <a14:hiddenFill xmlns:a14="http://schemas.microsoft.com/office/drawing/2010/main">
                <a:solidFill>
                  <a:srgbClr val="FFFFFF"/>
                </a:solidFill>
              </a14:hiddenFill>
            </a:ext>
          </a:extLst>
        </p:spPr>
      </p:pic>
      <p:sp>
        <p:nvSpPr>
          <p:cNvPr id="28" name="Text Box 10"/>
          <p:cNvSpPr txBox="1">
            <a:spLocks noChangeArrowheads="1"/>
          </p:cNvSpPr>
          <p:nvPr/>
        </p:nvSpPr>
        <p:spPr bwMode="auto">
          <a:xfrm>
            <a:off x="3073821" y="3212976"/>
            <a:ext cx="1800225" cy="425450"/>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anchor="ctr"/>
          <a:lstStyle/>
          <a:p>
            <a:pPr algn="ctr" eaLnBrk="1" hangingPunct="1">
              <a:defRPr/>
            </a:pPr>
            <a:r>
              <a:rPr lang="fr-FR" sz="1000" dirty="0" smtClean="0">
                <a:solidFill>
                  <a:schemeClr val="tx1"/>
                </a:solidFill>
              </a:rPr>
              <a:t>Procédure de gestion d’anomalie</a:t>
            </a:r>
            <a:endParaRPr lang="fr-FR" sz="1000" dirty="0">
              <a:solidFill>
                <a:schemeClr val="tx1"/>
              </a:solidFill>
            </a:endParaRPr>
          </a:p>
        </p:txBody>
      </p:sp>
      <p:cxnSp>
        <p:nvCxnSpPr>
          <p:cNvPr id="33" name="AutoShape 15"/>
          <p:cNvCxnSpPr>
            <a:cxnSpLocks noChangeShapeType="1"/>
            <a:stCxn id="43" idx="2"/>
            <a:endCxn id="8" idx="0"/>
          </p:cNvCxnSpPr>
          <p:nvPr/>
        </p:nvCxnSpPr>
        <p:spPr bwMode="auto">
          <a:xfrm flipH="1">
            <a:off x="3974440" y="4747196"/>
            <a:ext cx="5843" cy="378990"/>
          </a:xfrm>
          <a:prstGeom prst="straightConnector1">
            <a:avLst/>
          </a:prstGeom>
          <a:noFill/>
          <a:ln w="28575">
            <a:solidFill>
              <a:srgbClr val="777777"/>
            </a:solidFill>
            <a:round/>
            <a:headEnd/>
            <a:tailEnd type="triangle" w="med" len="med"/>
          </a:ln>
          <a:extLst>
            <a:ext uri="{909E8E84-426E-40DD-AFC4-6F175D3DCCD1}">
              <a14:hiddenFill xmlns:a14="http://schemas.microsoft.com/office/drawing/2010/main">
                <a:noFill/>
              </a14:hiddenFill>
            </a:ext>
          </a:extLst>
        </p:spPr>
      </p:cxnSp>
      <p:sp>
        <p:nvSpPr>
          <p:cNvPr id="43" name="Text Box 8"/>
          <p:cNvSpPr txBox="1">
            <a:spLocks noChangeArrowheads="1"/>
          </p:cNvSpPr>
          <p:nvPr/>
        </p:nvSpPr>
        <p:spPr bwMode="auto">
          <a:xfrm>
            <a:off x="3080170" y="4351908"/>
            <a:ext cx="1800225" cy="395288"/>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anchor="ctr"/>
          <a:lstStyle/>
          <a:p>
            <a:pPr algn="ctr">
              <a:defRPr/>
            </a:pPr>
            <a:r>
              <a:rPr lang="fr-FR" sz="1000" dirty="0" smtClean="0">
                <a:solidFill>
                  <a:schemeClr val="tx1"/>
                </a:solidFill>
              </a:rPr>
              <a:t>Validation du mouvement</a:t>
            </a:r>
            <a:endParaRPr lang="fr-FR" sz="1000" dirty="0">
              <a:solidFill>
                <a:schemeClr val="tx1"/>
              </a:solidFill>
            </a:endParaRPr>
          </a:p>
        </p:txBody>
      </p:sp>
      <p:sp>
        <p:nvSpPr>
          <p:cNvPr id="27" name="Rectangle 4"/>
          <p:cNvSpPr>
            <a:spLocks noChangeArrowheads="1"/>
          </p:cNvSpPr>
          <p:nvPr/>
        </p:nvSpPr>
        <p:spPr bwMode="auto">
          <a:xfrm>
            <a:off x="179512" y="126422"/>
            <a:ext cx="3609553" cy="530868"/>
          </a:xfrm>
          <a:prstGeom prst="roundRect">
            <a:avLst/>
          </a:prstGeom>
          <a:solidFill>
            <a:schemeClr val="accent5">
              <a:lumMod val="40000"/>
              <a:lumOff val="60000"/>
            </a:schemeClr>
          </a:solidFill>
          <a:ln>
            <a:noFill/>
          </a:ln>
          <a:effectLst/>
        </p:spPr>
        <p:txBody>
          <a:bodyPr wrap="none" anchor="ctr"/>
          <a:lstStyle/>
          <a:p>
            <a:pPr marL="257175" indent="-257175">
              <a:spcBef>
                <a:spcPct val="0"/>
              </a:spcBef>
            </a:pPr>
            <a:r>
              <a:rPr lang="fr-FR" altLang="fr-FR" dirty="0" smtClean="0">
                <a:solidFill>
                  <a:srgbClr val="777777"/>
                </a:solidFill>
                <a:latin typeface="Arial" panose="020B0604020202020204" pitchFamily="34" charset="0"/>
                <a:cs typeface="Arial" panose="020B0604020202020204" pitchFamily="34" charset="0"/>
              </a:rPr>
              <a:t>Illustration</a:t>
            </a:r>
            <a:endParaRPr lang="fr-FR" altLang="fr-FR" dirty="0">
              <a:solidFill>
                <a:srgbClr val="777777"/>
              </a:solidFill>
              <a:latin typeface="Arial" panose="020B0604020202020204" pitchFamily="34" charset="0"/>
              <a:cs typeface="Arial" panose="020B0604020202020204" pitchFamily="34" charset="0"/>
            </a:endParaRPr>
          </a:p>
        </p:txBody>
      </p:sp>
      <p:sp>
        <p:nvSpPr>
          <p:cNvPr id="29" name="Text Box 10"/>
          <p:cNvSpPr txBox="1">
            <a:spLocks noChangeArrowheads="1"/>
          </p:cNvSpPr>
          <p:nvPr/>
        </p:nvSpPr>
        <p:spPr bwMode="auto">
          <a:xfrm>
            <a:off x="5098120" y="3207365"/>
            <a:ext cx="1800225" cy="425450"/>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anchor="ctr"/>
          <a:lstStyle/>
          <a:p>
            <a:pPr algn="ctr" eaLnBrk="1" hangingPunct="1">
              <a:defRPr/>
            </a:pPr>
            <a:r>
              <a:rPr lang="fr-FR" sz="1000" dirty="0" smtClean="0">
                <a:solidFill>
                  <a:schemeClr val="tx1"/>
                </a:solidFill>
              </a:rPr>
              <a:t>Réapprovisionnement</a:t>
            </a:r>
            <a:endParaRPr lang="fr-FR" sz="1000" dirty="0">
              <a:solidFill>
                <a:schemeClr val="tx1"/>
              </a:solidFill>
            </a:endParaRPr>
          </a:p>
        </p:txBody>
      </p:sp>
      <p:sp>
        <p:nvSpPr>
          <p:cNvPr id="30" name="Text Box 10"/>
          <p:cNvSpPr txBox="1">
            <a:spLocks noChangeArrowheads="1"/>
          </p:cNvSpPr>
          <p:nvPr/>
        </p:nvSpPr>
        <p:spPr bwMode="auto">
          <a:xfrm>
            <a:off x="1049522" y="3202442"/>
            <a:ext cx="1800225" cy="425450"/>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anchor="ctr"/>
          <a:lstStyle/>
          <a:p>
            <a:pPr algn="ctr" eaLnBrk="1" hangingPunct="1">
              <a:defRPr/>
            </a:pPr>
            <a:r>
              <a:rPr lang="fr-FR" sz="1000" dirty="0" smtClean="0">
                <a:solidFill>
                  <a:schemeClr val="tx1"/>
                </a:solidFill>
              </a:rPr>
              <a:t>Régularisation de stock</a:t>
            </a:r>
            <a:endParaRPr lang="fr-FR" sz="1000" dirty="0">
              <a:solidFill>
                <a:schemeClr val="tx1"/>
              </a:solidFill>
            </a:endParaRPr>
          </a:p>
        </p:txBody>
      </p:sp>
      <p:cxnSp>
        <p:nvCxnSpPr>
          <p:cNvPr id="5" name="Connecteur en angle 4"/>
          <p:cNvCxnSpPr>
            <a:stCxn id="30" idx="2"/>
            <a:endCxn id="6" idx="1"/>
          </p:cNvCxnSpPr>
          <p:nvPr/>
        </p:nvCxnSpPr>
        <p:spPr>
          <a:xfrm rot="16200000" flipH="1">
            <a:off x="2328091" y="3249436"/>
            <a:ext cx="367275" cy="1124186"/>
          </a:xfrm>
          <a:prstGeom prst="bentConnector2">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32" name="Connecteur en angle 31"/>
          <p:cNvCxnSpPr>
            <a:stCxn id="29" idx="2"/>
            <a:endCxn id="6" idx="3"/>
          </p:cNvCxnSpPr>
          <p:nvPr/>
        </p:nvCxnSpPr>
        <p:spPr>
          <a:xfrm rot="5400000">
            <a:off x="5254964" y="3251898"/>
            <a:ext cx="362352" cy="1124187"/>
          </a:xfrm>
          <a:prstGeom prst="bentConnector2">
            <a:avLst/>
          </a:prstGeom>
          <a:ln w="285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sp>
        <p:nvSpPr>
          <p:cNvPr id="34" name="Text Box 10"/>
          <p:cNvSpPr txBox="1">
            <a:spLocks noChangeArrowheads="1"/>
          </p:cNvSpPr>
          <p:nvPr/>
        </p:nvSpPr>
        <p:spPr bwMode="auto">
          <a:xfrm>
            <a:off x="5098120" y="4507440"/>
            <a:ext cx="1800225" cy="425450"/>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anchor="ctr"/>
          <a:lstStyle/>
          <a:p>
            <a:pPr algn="ctr" eaLnBrk="1" hangingPunct="1">
              <a:defRPr/>
            </a:pPr>
            <a:r>
              <a:rPr lang="fr-FR" sz="1000" dirty="0" smtClean="0">
                <a:solidFill>
                  <a:schemeClr val="tx1"/>
                </a:solidFill>
              </a:rPr>
              <a:t>Mise à dispo pour les préparateurs</a:t>
            </a:r>
            <a:endParaRPr lang="fr-FR" sz="1000" dirty="0">
              <a:solidFill>
                <a:schemeClr val="tx1"/>
              </a:solidFill>
            </a:endParaRPr>
          </a:p>
        </p:txBody>
      </p:sp>
    </p:spTree>
    <p:extLst>
      <p:ext uri="{BB962C8B-B14F-4D97-AF65-F5344CB8AC3E}">
        <p14:creationId xmlns:p14="http://schemas.microsoft.com/office/powerpoint/2010/main" val="81134906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ce réservé du contenu 2"/>
          <p:cNvSpPr txBox="1">
            <a:spLocks/>
          </p:cNvSpPr>
          <p:nvPr/>
        </p:nvSpPr>
        <p:spPr bwMode="auto">
          <a:xfrm>
            <a:off x="107504" y="908720"/>
            <a:ext cx="8811575" cy="18002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9EBF35"/>
              </a:buClr>
              <a:buFont typeface="Wingdings" pitchFamily="2" charset="2"/>
              <a:buChar char=""/>
              <a:defRPr sz="2000">
                <a:solidFill>
                  <a:schemeClr val="tx1"/>
                </a:solidFill>
                <a:latin typeface="Calibri" pitchFamily="34" charset="0"/>
                <a:ea typeface="Calibri" pitchFamily="34" charset="0"/>
                <a:cs typeface="Calibri" pitchFamily="34" charset="0"/>
              </a:defRPr>
            </a:lvl1pPr>
            <a:lvl2pPr marL="742950" indent="-285750" algn="l" rtl="0" eaLnBrk="0" fontAlgn="base" hangingPunct="0">
              <a:spcBef>
                <a:spcPct val="20000"/>
              </a:spcBef>
              <a:spcAft>
                <a:spcPct val="0"/>
              </a:spcAft>
              <a:buClr>
                <a:srgbClr val="9EBF35"/>
              </a:buClr>
              <a:buFont typeface="Wingdings" pitchFamily="2" charset="2"/>
              <a:buChar char=""/>
              <a:defRPr>
                <a:solidFill>
                  <a:schemeClr val="tx1"/>
                </a:solidFill>
                <a:latin typeface="Calibri" pitchFamily="34" charset="0"/>
                <a:ea typeface="Calibri" pitchFamily="34" charset="0"/>
                <a:cs typeface="Calibri" pitchFamily="34" charset="0"/>
              </a:defRPr>
            </a:lvl2pPr>
            <a:lvl3pPr marL="1143000" indent="-228600" algn="l" rtl="0" eaLnBrk="0" fontAlgn="base" hangingPunct="0">
              <a:spcBef>
                <a:spcPct val="20000"/>
              </a:spcBef>
              <a:spcAft>
                <a:spcPct val="0"/>
              </a:spcAft>
              <a:buClr>
                <a:srgbClr val="9EBF35"/>
              </a:buClr>
              <a:buFont typeface="Wingdings" pitchFamily="2" charset="2"/>
              <a:buChar char=""/>
              <a:defRPr sz="1600">
                <a:solidFill>
                  <a:schemeClr val="tx1"/>
                </a:solidFill>
                <a:latin typeface="Calibri" pitchFamily="34" charset="0"/>
                <a:ea typeface="Calibri" pitchFamily="34" charset="0"/>
                <a:cs typeface="Calibri" pitchFamily="34" charset="0"/>
              </a:defRPr>
            </a:lvl3pPr>
            <a:lvl4pPr marL="1600200" indent="-228600" algn="l" rtl="0" eaLnBrk="0" fontAlgn="base" hangingPunct="0">
              <a:spcBef>
                <a:spcPct val="20000"/>
              </a:spcBef>
              <a:spcAft>
                <a:spcPct val="0"/>
              </a:spcAft>
              <a:buClr>
                <a:srgbClr val="9EBF35"/>
              </a:buClr>
              <a:buFont typeface="Wingdings" pitchFamily="2" charset="2"/>
              <a:buChar char=""/>
              <a:defRPr sz="1400">
                <a:solidFill>
                  <a:schemeClr val="tx1"/>
                </a:solidFill>
                <a:latin typeface="Calibri" pitchFamily="34" charset="0"/>
                <a:ea typeface="Calibri" pitchFamily="34" charset="0"/>
                <a:cs typeface="Calibri" pitchFamily="34" charset="0"/>
              </a:defRPr>
            </a:lvl4pPr>
            <a:lvl5pPr marL="2057400" indent="-228600" algn="l" rtl="0" eaLnBrk="0" fontAlgn="base" hangingPunct="0">
              <a:spcBef>
                <a:spcPct val="20000"/>
              </a:spcBef>
              <a:spcAft>
                <a:spcPct val="0"/>
              </a:spcAft>
              <a:buClr>
                <a:srgbClr val="9EBF35"/>
              </a:buClr>
              <a:buFont typeface="Wingdings" pitchFamily="2" charset="2"/>
              <a:buChar char="n"/>
              <a:defRPr sz="1200">
                <a:solidFill>
                  <a:schemeClr val="tx1"/>
                </a:solidFill>
                <a:latin typeface="Calibri" pitchFamily="34" charset="0"/>
                <a:ea typeface="Calibri" pitchFamily="34" charset="0"/>
                <a:cs typeface="Calibri" pitchFamily="34" charset="0"/>
              </a:defRPr>
            </a:lvl5pPr>
            <a:lvl6pPr marL="2514600" indent="-228600" algn="l" rtl="0" eaLnBrk="1" fontAlgn="base" hangingPunct="1">
              <a:spcBef>
                <a:spcPct val="20000"/>
              </a:spcBef>
              <a:spcAft>
                <a:spcPct val="0"/>
              </a:spcAft>
              <a:buClr>
                <a:srgbClr val="9EBF35"/>
              </a:buClr>
              <a:buFont typeface="Wingdings" pitchFamily="2" charset="2"/>
              <a:buChar char="n"/>
              <a:defRPr sz="1200">
                <a:solidFill>
                  <a:schemeClr val="tx1"/>
                </a:solidFill>
                <a:latin typeface="+mn-lt"/>
                <a:cs typeface="+mn-cs"/>
              </a:defRPr>
            </a:lvl6pPr>
            <a:lvl7pPr marL="2971800" indent="-228600" algn="l" rtl="0" eaLnBrk="1" fontAlgn="base" hangingPunct="1">
              <a:spcBef>
                <a:spcPct val="20000"/>
              </a:spcBef>
              <a:spcAft>
                <a:spcPct val="0"/>
              </a:spcAft>
              <a:buClr>
                <a:srgbClr val="9EBF35"/>
              </a:buClr>
              <a:buFont typeface="Wingdings" pitchFamily="2" charset="2"/>
              <a:buChar char="n"/>
              <a:defRPr sz="1200">
                <a:solidFill>
                  <a:schemeClr val="tx1"/>
                </a:solidFill>
                <a:latin typeface="+mn-lt"/>
                <a:cs typeface="+mn-cs"/>
              </a:defRPr>
            </a:lvl7pPr>
            <a:lvl8pPr marL="3429000" indent="-228600" algn="l" rtl="0" eaLnBrk="1" fontAlgn="base" hangingPunct="1">
              <a:spcBef>
                <a:spcPct val="20000"/>
              </a:spcBef>
              <a:spcAft>
                <a:spcPct val="0"/>
              </a:spcAft>
              <a:buClr>
                <a:srgbClr val="9EBF35"/>
              </a:buClr>
              <a:buFont typeface="Wingdings" pitchFamily="2" charset="2"/>
              <a:buChar char="n"/>
              <a:defRPr sz="1200">
                <a:solidFill>
                  <a:schemeClr val="tx1"/>
                </a:solidFill>
                <a:latin typeface="+mn-lt"/>
                <a:cs typeface="+mn-cs"/>
              </a:defRPr>
            </a:lvl8pPr>
            <a:lvl9pPr marL="3886200" indent="-228600" algn="l" rtl="0" eaLnBrk="1" fontAlgn="base" hangingPunct="1">
              <a:spcBef>
                <a:spcPct val="20000"/>
              </a:spcBef>
              <a:spcAft>
                <a:spcPct val="0"/>
              </a:spcAft>
              <a:buClr>
                <a:srgbClr val="9EBF35"/>
              </a:buClr>
              <a:buFont typeface="Wingdings" pitchFamily="2" charset="2"/>
              <a:buChar char="n"/>
              <a:defRPr sz="1200">
                <a:solidFill>
                  <a:schemeClr val="tx1"/>
                </a:solidFill>
                <a:latin typeface="+mn-lt"/>
                <a:cs typeface="+mn-cs"/>
              </a:defRPr>
            </a:lvl9pPr>
          </a:lstStyle>
          <a:p>
            <a:pPr marL="914400" lvl="2" indent="0">
              <a:lnSpc>
                <a:spcPct val="80000"/>
              </a:lnSpc>
              <a:buFont typeface="Wingdings" pitchFamily="2" charset="2"/>
              <a:buNone/>
            </a:pPr>
            <a:r>
              <a:rPr lang="fr-FR" b="1" kern="0" dirty="0" smtClean="0">
                <a:solidFill>
                  <a:srgbClr val="9EBF35"/>
                </a:solidFill>
              </a:rPr>
              <a:t>		</a:t>
            </a:r>
            <a:endParaRPr lang="fr-FR" b="1" kern="0" dirty="0" smtClean="0">
              <a:solidFill>
                <a:srgbClr val="7C7C7C"/>
              </a:solidFill>
            </a:endParaRPr>
          </a:p>
          <a:p>
            <a:pPr lvl="3">
              <a:lnSpc>
                <a:spcPct val="80000"/>
              </a:lnSpc>
            </a:pPr>
            <a:endParaRPr lang="fr-FR" b="0" kern="0" dirty="0" smtClean="0">
              <a:solidFill>
                <a:srgbClr val="7C7C7C"/>
              </a:solidFill>
            </a:endParaRPr>
          </a:p>
          <a:p>
            <a:pPr>
              <a:lnSpc>
                <a:spcPct val="80000"/>
              </a:lnSpc>
            </a:pPr>
            <a:r>
              <a:rPr lang="fr-FR" sz="1800" b="1" kern="0" dirty="0" smtClean="0">
                <a:solidFill>
                  <a:schemeClr val="accent5"/>
                </a:solidFill>
              </a:rPr>
              <a:t>Réalisation de la préparation</a:t>
            </a:r>
            <a:endParaRPr lang="fr-FR" sz="1800" b="0" kern="0" dirty="0" smtClean="0">
              <a:solidFill>
                <a:srgbClr val="7C7C7C"/>
              </a:solidFill>
            </a:endParaRPr>
          </a:p>
          <a:p>
            <a:pPr>
              <a:lnSpc>
                <a:spcPct val="80000"/>
              </a:lnSpc>
              <a:buFont typeface="Wingdings" pitchFamily="2" charset="2"/>
              <a:buNone/>
            </a:pPr>
            <a:endParaRPr lang="fr-FR" sz="1800" b="0" kern="0" dirty="0" smtClean="0">
              <a:solidFill>
                <a:srgbClr val="9EBF35"/>
              </a:solidFill>
            </a:endParaRPr>
          </a:p>
        </p:txBody>
      </p:sp>
      <p:sp>
        <p:nvSpPr>
          <p:cNvPr id="16" name="Rectangle 2"/>
          <p:cNvSpPr>
            <a:spLocks noGrp="1" noChangeArrowheads="1"/>
          </p:cNvSpPr>
          <p:nvPr>
            <p:ph type="title" idx="4294967295"/>
          </p:nvPr>
        </p:nvSpPr>
        <p:spPr>
          <a:xfrm>
            <a:off x="0" y="0"/>
            <a:ext cx="7705725" cy="569912"/>
          </a:xfrm>
          <a:prstGeom prst="rect">
            <a:avLst/>
          </a:prstGeom>
        </p:spPr>
        <p:txBody>
          <a:bodyPr>
            <a:normAutofit fontScale="90000"/>
          </a:bodyPr>
          <a:lstStyle/>
          <a:p>
            <a:pPr eaLnBrk="1" hangingPunct="1"/>
            <a:r>
              <a:rPr lang="fr-FR" altLang="fr-FR" sz="4000" dirty="0" smtClean="0"/>
              <a:t>La préparation : réalisation</a:t>
            </a:r>
          </a:p>
        </p:txBody>
      </p:sp>
      <p:pic>
        <p:nvPicPr>
          <p:cNvPr id="18" name="Imag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6377" y="1319084"/>
            <a:ext cx="1584001" cy="1482276"/>
          </a:xfrm>
          <a:prstGeom prst="rect">
            <a:avLst/>
          </a:prstGeom>
        </p:spPr>
      </p:pic>
      <p:grpSp>
        <p:nvGrpSpPr>
          <p:cNvPr id="19" name="Groupe 18"/>
          <p:cNvGrpSpPr/>
          <p:nvPr/>
        </p:nvGrpSpPr>
        <p:grpSpPr>
          <a:xfrm>
            <a:off x="6490091" y="3129255"/>
            <a:ext cx="1216572" cy="1255711"/>
            <a:chOff x="2411413" y="2359025"/>
            <a:chExt cx="3927475" cy="4529138"/>
          </a:xfrm>
        </p:grpSpPr>
        <p:pic>
          <p:nvPicPr>
            <p:cNvPr id="20" name="Image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11413" y="2359025"/>
              <a:ext cx="3927475" cy="452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1843" y="3386137"/>
              <a:ext cx="2174081" cy="2759479"/>
            </a:xfrm>
            <a:prstGeom prst="rect">
              <a:avLst/>
            </a:prstGeom>
            <a:noFill/>
            <a:ln>
              <a:noFill/>
            </a:ln>
            <a:extLst>
              <a:ext uri="{909E8E84-426E-40DD-AFC4-6F175D3DCCD1}">
                <a14:hiddenFill xmlns:a14="http://schemas.microsoft.com/office/drawing/2010/main">
                  <a:solidFill>
                    <a:srgbClr val="0066CC"/>
                  </a:solidFill>
                </a14:hiddenFill>
              </a:ext>
              <a:ext uri="{91240B29-F687-4F45-9708-019B960494DF}">
                <a14:hiddenLine xmlns:a14="http://schemas.microsoft.com/office/drawing/2010/main" w="9525" algn="ctr">
                  <a:solidFill>
                    <a:schemeClr val="tx1"/>
                  </a:solidFill>
                  <a:miter lim="800000"/>
                  <a:headEnd/>
                  <a:tailEnd/>
                </a14:hiddenLine>
              </a:ext>
            </a:extLst>
          </p:spPr>
        </p:pic>
      </p:grpSp>
      <p:pic>
        <p:nvPicPr>
          <p:cNvPr id="2" name="Imag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9850" y="4844400"/>
            <a:ext cx="1219200" cy="1219200"/>
          </a:xfrm>
          <a:prstGeom prst="rect">
            <a:avLst/>
          </a:prstGeom>
        </p:spPr>
      </p:pic>
      <p:sp>
        <p:nvSpPr>
          <p:cNvPr id="3" name="Flèche droite 2"/>
          <p:cNvSpPr/>
          <p:nvPr/>
        </p:nvSpPr>
        <p:spPr bwMode="auto">
          <a:xfrm>
            <a:off x="5191125" y="1955447"/>
            <a:ext cx="790575" cy="416278"/>
          </a:xfrm>
          <a:prstGeom prst="rightArrow">
            <a:avLst/>
          </a:prstGeom>
          <a:solidFill>
            <a:schemeClr val="accent3">
              <a:lumMod val="20000"/>
              <a:lumOff val="80000"/>
            </a:schemeClr>
          </a:solidFill>
          <a:ln w="9525"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200" b="1" i="0" u="none" strike="noStrike" cap="none" normalizeH="0" baseline="0" smtClean="0">
              <a:ln>
                <a:noFill/>
              </a:ln>
              <a:solidFill>
                <a:srgbClr val="EAEAEA"/>
              </a:solidFill>
              <a:effectLst/>
              <a:latin typeface="Arial" charset="0"/>
            </a:endParaRPr>
          </a:p>
        </p:txBody>
      </p:sp>
      <p:sp>
        <p:nvSpPr>
          <p:cNvPr id="22" name="Flèche droite 21"/>
          <p:cNvSpPr/>
          <p:nvPr/>
        </p:nvSpPr>
        <p:spPr bwMode="auto">
          <a:xfrm>
            <a:off x="5191124" y="3588420"/>
            <a:ext cx="790575" cy="416278"/>
          </a:xfrm>
          <a:prstGeom prst="rightArrow">
            <a:avLst/>
          </a:prstGeom>
          <a:solidFill>
            <a:schemeClr val="accent3">
              <a:lumMod val="20000"/>
              <a:lumOff val="80000"/>
            </a:schemeClr>
          </a:solidFill>
          <a:ln w="9525"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200" b="1" i="0" u="none" strike="noStrike" cap="none" normalizeH="0" baseline="0" smtClean="0">
              <a:ln>
                <a:noFill/>
              </a:ln>
              <a:solidFill>
                <a:srgbClr val="EAEAEA"/>
              </a:solidFill>
              <a:effectLst/>
              <a:latin typeface="Arial" charset="0"/>
            </a:endParaRPr>
          </a:p>
        </p:txBody>
      </p:sp>
      <p:sp>
        <p:nvSpPr>
          <p:cNvPr id="23" name="Flèche droite 22"/>
          <p:cNvSpPr/>
          <p:nvPr/>
        </p:nvSpPr>
        <p:spPr bwMode="auto">
          <a:xfrm>
            <a:off x="5191125" y="5245861"/>
            <a:ext cx="790575" cy="416278"/>
          </a:xfrm>
          <a:prstGeom prst="rightArrow">
            <a:avLst/>
          </a:prstGeom>
          <a:solidFill>
            <a:schemeClr val="accent3">
              <a:lumMod val="20000"/>
              <a:lumOff val="80000"/>
            </a:schemeClr>
          </a:solidFill>
          <a:ln w="9525"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200" b="1" i="0" u="none" strike="noStrike" cap="none" normalizeH="0" baseline="0" smtClean="0">
              <a:ln>
                <a:noFill/>
              </a:ln>
              <a:solidFill>
                <a:srgbClr val="EAEAEA"/>
              </a:solidFill>
              <a:effectLst/>
              <a:latin typeface="Arial" charset="0"/>
            </a:endParaRPr>
          </a:p>
        </p:txBody>
      </p:sp>
      <p:sp>
        <p:nvSpPr>
          <p:cNvPr id="13" name="Espace réservé du contenu 2"/>
          <p:cNvSpPr txBox="1">
            <a:spLocks/>
          </p:cNvSpPr>
          <p:nvPr/>
        </p:nvSpPr>
        <p:spPr>
          <a:xfrm>
            <a:off x="-1000295" y="2612718"/>
            <a:ext cx="7772400" cy="450279"/>
          </a:xfrm>
          <a:prstGeom prst="rect">
            <a:avLst/>
          </a:prstGeom>
        </p:spPr>
        <p:txBody>
          <a:bodyPr>
            <a:noAutofit/>
          </a:bodyPr>
          <a:lstStyle>
            <a:lvl1pPr marL="0" indent="0" algn="l" defTabSz="914400" rtl="0" eaLnBrk="1" latinLnBrk="0" hangingPunct="1">
              <a:spcBef>
                <a:spcPct val="2000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355600" indent="-177800" algn="l" defTabSz="914400" rtl="0" eaLnBrk="1" latinLnBrk="0" hangingPunct="1">
              <a:spcBef>
                <a:spcPct val="20000"/>
              </a:spcBef>
              <a:buClr>
                <a:srgbClr val="0092CF"/>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531813" indent="-176213" algn="l" defTabSz="914400" rtl="0" eaLnBrk="1" latinLnBrk="0" hangingPunct="1">
              <a:spcBef>
                <a:spcPct val="20000"/>
              </a:spcBef>
              <a:buClr>
                <a:srgbClr val="0092CF"/>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23900" indent="-192088" algn="l" defTabSz="914400" rtl="0" eaLnBrk="1" latinLnBrk="0" hangingPunct="1">
              <a:spcBef>
                <a:spcPct val="20000"/>
              </a:spcBef>
              <a:buClr>
                <a:srgbClr val="0092CF"/>
              </a:buClr>
              <a:buFont typeface="Arial" panose="020B0604020202020204" pitchFamily="34" charset="0"/>
              <a:buChar char="–"/>
              <a:defRPr sz="1200" kern="1200">
                <a:solidFill>
                  <a:schemeClr val="tx1">
                    <a:lumMod val="75000"/>
                    <a:lumOff val="25000"/>
                  </a:schemeClr>
                </a:solidFill>
                <a:latin typeface="+mn-lt"/>
                <a:ea typeface="+mn-ea"/>
                <a:cs typeface="+mn-cs"/>
              </a:defRPr>
            </a:lvl4pPr>
            <a:lvl5pPr marL="900113" indent="-176213" algn="l" defTabSz="914400" rtl="0" eaLnBrk="1" latinLnBrk="0" hangingPunct="1">
              <a:spcBef>
                <a:spcPct val="20000"/>
              </a:spcBef>
              <a:buClr>
                <a:srgbClr val="0092CF"/>
              </a:buClr>
              <a:buFont typeface="Wingdings" panose="05000000000000000000" pitchFamily="2" charset="2"/>
              <a:buChar char="Ø"/>
              <a:tabLst>
                <a:tab pos="900113" algn="l"/>
              </a:tabLst>
              <a:defRPr sz="12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fr-FR" sz="3600" b="1" smtClean="0">
                <a:solidFill>
                  <a:srgbClr val="C00000"/>
                </a:solidFill>
              </a:rPr>
              <a:t>Quel mode de préparation</a:t>
            </a:r>
          </a:p>
          <a:p>
            <a:pPr algn="ctr"/>
            <a:r>
              <a:rPr lang="fr-FR" sz="3600" b="1" smtClean="0">
                <a:solidFill>
                  <a:srgbClr val="C00000"/>
                </a:solidFill>
              </a:rPr>
              <a:t>est le plus rapide ?</a:t>
            </a:r>
            <a:endParaRPr lang="fr-FR" sz="3600" b="1" dirty="0" smtClean="0">
              <a:solidFill>
                <a:srgbClr val="C00000"/>
              </a:solidFill>
            </a:endParaRPr>
          </a:p>
        </p:txBody>
      </p:sp>
    </p:spTree>
    <p:extLst>
      <p:ext uri="{BB962C8B-B14F-4D97-AF65-F5344CB8AC3E}">
        <p14:creationId xmlns:p14="http://schemas.microsoft.com/office/powerpoint/2010/main" val="2954344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re 1"/>
          <p:cNvSpPr>
            <a:spLocks noGrp="1"/>
          </p:cNvSpPr>
          <p:nvPr>
            <p:ph type="title" idx="4294967295"/>
          </p:nvPr>
        </p:nvSpPr>
        <p:spPr>
          <a:xfrm>
            <a:off x="1334" y="372354"/>
            <a:ext cx="9144001" cy="569913"/>
          </a:xfrm>
          <a:prstGeom prst="rect">
            <a:avLst/>
          </a:prstGeom>
        </p:spPr>
        <p:txBody>
          <a:bodyPr>
            <a:normAutofit fontScale="90000"/>
          </a:bodyPr>
          <a:lstStyle/>
          <a:p>
            <a:r>
              <a:rPr lang="fr-FR" sz="4000" dirty="0" smtClean="0">
                <a:sym typeface="Wingdings"/>
              </a:rPr>
              <a:t> </a:t>
            </a:r>
            <a:r>
              <a:rPr lang="fr-FR" sz="4000" dirty="0" smtClean="0"/>
              <a:t>Stratégie : Post-palettisation</a:t>
            </a:r>
            <a:br>
              <a:rPr lang="fr-FR" sz="4000" dirty="0" smtClean="0"/>
            </a:br>
            <a:r>
              <a:rPr lang="fr-FR" sz="4000" dirty="0"/>
              <a:t> </a:t>
            </a:r>
            <a:r>
              <a:rPr lang="fr-FR" sz="4000" dirty="0" smtClean="0"/>
              <a:t>                      et Post-colisage</a:t>
            </a:r>
            <a:endParaRPr lang="fr-FR" sz="4000" dirty="0"/>
          </a:p>
        </p:txBody>
      </p:sp>
      <p:sp>
        <p:nvSpPr>
          <p:cNvPr id="20483" name="Rectangle 3"/>
          <p:cNvSpPr>
            <a:spLocks noGrp="1" noChangeArrowheads="1"/>
          </p:cNvSpPr>
          <p:nvPr>
            <p:ph idx="4294967295"/>
          </p:nvPr>
        </p:nvSpPr>
        <p:spPr>
          <a:xfrm>
            <a:off x="1222375" y="1406525"/>
            <a:ext cx="7921625" cy="4445000"/>
          </a:xfrm>
          <a:prstGeom prst="rect">
            <a:avLst/>
          </a:prstGeom>
        </p:spPr>
        <p:txBody>
          <a:bodyPr/>
          <a:lstStyle/>
          <a:p>
            <a:pPr marL="0" indent="0" eaLnBrk="1" hangingPunct="1">
              <a:buNone/>
            </a:pPr>
            <a:r>
              <a:rPr lang="fr-FR" altLang="fr-FR" sz="4000" b="1" dirty="0" smtClean="0">
                <a:solidFill>
                  <a:schemeClr val="bg1">
                    <a:lumMod val="65000"/>
                  </a:schemeClr>
                </a:solidFill>
              </a:rPr>
              <a:t>Post-palettisation</a:t>
            </a:r>
          </a:p>
          <a:p>
            <a:pPr eaLnBrk="1" hangingPunct="1"/>
            <a:r>
              <a:rPr lang="fr-FR" altLang="fr-FR" dirty="0" smtClean="0"/>
              <a:t>Un opérateur traite une commande entière.</a:t>
            </a:r>
          </a:p>
          <a:p>
            <a:pPr eaLnBrk="1" hangingPunct="1"/>
            <a:r>
              <a:rPr lang="fr-FR" altLang="fr-FR" dirty="0" smtClean="0"/>
              <a:t>Il décide de la constitution de ses supports.</a:t>
            </a:r>
          </a:p>
        </p:txBody>
      </p:sp>
      <p:sp>
        <p:nvSpPr>
          <p:cNvPr id="184326" name="AutoShape 5"/>
          <p:cNvSpPr>
            <a:spLocks noChangeArrowheads="1"/>
          </p:cNvSpPr>
          <p:nvPr/>
        </p:nvSpPr>
        <p:spPr bwMode="auto">
          <a:xfrm>
            <a:off x="2540000" y="3745161"/>
            <a:ext cx="1563688" cy="612775"/>
          </a:xfrm>
          <a:prstGeom prst="flowChartAlternateProcess">
            <a:avLst/>
          </a:prstGeom>
          <a:ln>
            <a:headEnd/>
            <a:tailEnd/>
          </a:ln>
        </p:spPr>
        <p:style>
          <a:lnRef idx="0">
            <a:schemeClr val="accent1"/>
          </a:lnRef>
          <a:fillRef idx="3">
            <a:schemeClr val="accent1"/>
          </a:fillRef>
          <a:effectRef idx="3">
            <a:schemeClr val="accent1"/>
          </a:effectRef>
          <a:fontRef idx="minor">
            <a:schemeClr val="lt1"/>
          </a:fontRef>
        </p:style>
        <p:txBody>
          <a:bodyPr anchor="ctr"/>
          <a:lstStyle/>
          <a:p>
            <a:pPr>
              <a:defRPr/>
            </a:pPr>
            <a:r>
              <a:rPr lang="fr-FR" sz="1300" dirty="0">
                <a:solidFill>
                  <a:schemeClr val="bg1"/>
                </a:solidFill>
              </a:rPr>
              <a:t>Flashage</a:t>
            </a:r>
          </a:p>
          <a:p>
            <a:pPr>
              <a:defRPr/>
            </a:pPr>
            <a:r>
              <a:rPr lang="fr-FR" sz="1300" dirty="0">
                <a:solidFill>
                  <a:schemeClr val="bg1"/>
                </a:solidFill>
              </a:rPr>
              <a:t> </a:t>
            </a:r>
            <a:r>
              <a:rPr lang="fr-FR" sz="1300" dirty="0" smtClean="0">
                <a:solidFill>
                  <a:schemeClr val="bg1"/>
                </a:solidFill>
              </a:rPr>
              <a:t>Identifiant article</a:t>
            </a:r>
            <a:endParaRPr lang="fr-FR" sz="1300" dirty="0">
              <a:solidFill>
                <a:schemeClr val="bg1"/>
              </a:solidFill>
            </a:endParaRPr>
          </a:p>
        </p:txBody>
      </p:sp>
      <p:sp>
        <p:nvSpPr>
          <p:cNvPr id="184327" name="AutoShape 6"/>
          <p:cNvSpPr>
            <a:spLocks noChangeArrowheads="1"/>
          </p:cNvSpPr>
          <p:nvPr/>
        </p:nvSpPr>
        <p:spPr bwMode="auto">
          <a:xfrm>
            <a:off x="4424364" y="3745161"/>
            <a:ext cx="1757361" cy="612775"/>
          </a:xfrm>
          <a:prstGeom prst="flowChartAlternateProcess">
            <a:avLst/>
          </a:prstGeom>
          <a:ln>
            <a:headEnd/>
            <a:tailEnd/>
          </a:ln>
        </p:spPr>
        <p:style>
          <a:lnRef idx="0">
            <a:schemeClr val="accent1"/>
          </a:lnRef>
          <a:fillRef idx="3">
            <a:schemeClr val="accent1"/>
          </a:fillRef>
          <a:effectRef idx="3">
            <a:schemeClr val="accent1"/>
          </a:effectRef>
          <a:fontRef idx="minor">
            <a:schemeClr val="lt1"/>
          </a:fontRef>
        </p:style>
        <p:txBody>
          <a:bodyPr anchor="ctr"/>
          <a:lstStyle/>
          <a:p>
            <a:pPr>
              <a:defRPr/>
            </a:pPr>
            <a:r>
              <a:rPr lang="fr-FR" sz="1300" dirty="0" smtClean="0">
                <a:solidFill>
                  <a:schemeClr val="bg1"/>
                </a:solidFill>
              </a:rPr>
              <a:t>Affichage</a:t>
            </a:r>
          </a:p>
          <a:p>
            <a:pPr>
              <a:defRPr/>
            </a:pPr>
            <a:r>
              <a:rPr lang="fr-FR" sz="1300" dirty="0" smtClean="0">
                <a:solidFill>
                  <a:schemeClr val="bg1"/>
                </a:solidFill>
              </a:rPr>
              <a:t>Quantité </a:t>
            </a:r>
            <a:r>
              <a:rPr lang="fr-FR" sz="1300" dirty="0">
                <a:solidFill>
                  <a:schemeClr val="bg1"/>
                </a:solidFill>
              </a:rPr>
              <a:t>à </a:t>
            </a:r>
            <a:r>
              <a:rPr lang="fr-FR" sz="1300" dirty="0" smtClean="0">
                <a:solidFill>
                  <a:schemeClr val="bg1"/>
                </a:solidFill>
              </a:rPr>
              <a:t>prélever</a:t>
            </a:r>
            <a:endParaRPr lang="fr-FR" sz="1300" dirty="0">
              <a:solidFill>
                <a:schemeClr val="bg1"/>
              </a:solidFill>
            </a:endParaRPr>
          </a:p>
        </p:txBody>
      </p:sp>
      <p:cxnSp>
        <p:nvCxnSpPr>
          <p:cNvPr id="20492" name="AutoShape 8"/>
          <p:cNvCxnSpPr>
            <a:cxnSpLocks noChangeShapeType="1"/>
          </p:cNvCxnSpPr>
          <p:nvPr/>
        </p:nvCxnSpPr>
        <p:spPr bwMode="auto">
          <a:xfrm>
            <a:off x="4122738" y="4051028"/>
            <a:ext cx="282575" cy="0"/>
          </a:xfrm>
          <a:prstGeom prst="straightConnector1">
            <a:avLst/>
          </a:prstGeom>
          <a:noFill/>
          <a:ln w="28575">
            <a:solidFill>
              <a:srgbClr val="777777"/>
            </a:solidFill>
            <a:round/>
            <a:headEnd/>
            <a:tailEnd type="triangle" w="med" len="med"/>
          </a:ln>
          <a:extLst>
            <a:ext uri="{909E8E84-426E-40DD-AFC4-6F175D3DCCD1}">
              <a14:hiddenFill xmlns:a14="http://schemas.microsoft.com/office/drawing/2010/main">
                <a:noFill/>
              </a14:hiddenFill>
            </a:ext>
          </a:extLst>
        </p:spPr>
      </p:cxnSp>
      <p:sp>
        <p:nvSpPr>
          <p:cNvPr id="20493" name="Text Box 10"/>
          <p:cNvSpPr txBox="1">
            <a:spLocks noChangeArrowheads="1"/>
          </p:cNvSpPr>
          <p:nvPr/>
        </p:nvSpPr>
        <p:spPr bwMode="auto">
          <a:xfrm>
            <a:off x="1068134" y="3073400"/>
            <a:ext cx="248177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lgn="l" eaLnBrk="0" hangingPunct="0">
              <a:spcBef>
                <a:spcPct val="20000"/>
              </a:spcBef>
              <a:buClr>
                <a:srgbClr val="9EBF35"/>
              </a:buClr>
              <a:buFont typeface="Wingdings" pitchFamily="2" charset="2"/>
              <a:buChar char=""/>
              <a:defRPr sz="2000">
                <a:solidFill>
                  <a:schemeClr val="tx1"/>
                </a:solidFill>
                <a:latin typeface="Arial" charset="0"/>
                <a:cs typeface="Arial" charset="0"/>
              </a:defRPr>
            </a:lvl1pPr>
            <a:lvl2pPr marL="742950" indent="-285750" algn="l" eaLnBrk="0" hangingPunct="0">
              <a:spcBef>
                <a:spcPct val="20000"/>
              </a:spcBef>
              <a:buClr>
                <a:srgbClr val="9EBF35"/>
              </a:buClr>
              <a:buFont typeface="Wingdings" pitchFamily="2" charset="2"/>
              <a:buChar char=""/>
              <a:defRPr>
                <a:solidFill>
                  <a:schemeClr val="tx1"/>
                </a:solidFill>
                <a:latin typeface="Arial" charset="0"/>
                <a:cs typeface="Arial" charset="0"/>
              </a:defRPr>
            </a:lvl2pPr>
            <a:lvl3pPr marL="1143000" indent="-228600" algn="l" eaLnBrk="0" hangingPunct="0">
              <a:spcBef>
                <a:spcPct val="20000"/>
              </a:spcBef>
              <a:buClr>
                <a:srgbClr val="9EBF35"/>
              </a:buClr>
              <a:buFont typeface="Wingdings" pitchFamily="2" charset="2"/>
              <a:buChar char="n"/>
              <a:defRPr sz="1600">
                <a:solidFill>
                  <a:schemeClr val="tx1"/>
                </a:solidFill>
                <a:latin typeface="Arial" charset="0"/>
                <a:cs typeface="Arial" charset="0"/>
              </a:defRPr>
            </a:lvl3pPr>
            <a:lvl4pPr marL="1600200" indent="-228600" algn="l" eaLnBrk="0" hangingPunct="0">
              <a:spcBef>
                <a:spcPct val="20000"/>
              </a:spcBef>
              <a:buClr>
                <a:srgbClr val="9EBF35"/>
              </a:buClr>
              <a:buFont typeface="Wingdings" pitchFamily="2" charset="2"/>
              <a:buChar char=""/>
              <a:defRPr sz="1400">
                <a:solidFill>
                  <a:schemeClr val="tx1"/>
                </a:solidFill>
                <a:latin typeface="Arial" charset="0"/>
                <a:cs typeface="Arial" charset="0"/>
              </a:defRPr>
            </a:lvl4pPr>
            <a:lvl5pPr marL="2057400" indent="-228600" algn="l" eaLnBrk="0" hangingPunct="0">
              <a:spcBef>
                <a:spcPct val="20000"/>
              </a:spcBef>
              <a:buClr>
                <a:srgbClr val="9EBF35"/>
              </a:buClr>
              <a:buFont typeface="Wingdings" pitchFamily="2" charset="2"/>
              <a:buChar char="n"/>
              <a:defRPr sz="1200">
                <a:solidFill>
                  <a:schemeClr val="tx1"/>
                </a:solidFill>
                <a:latin typeface="Arial" charset="0"/>
                <a:cs typeface="Arial" charset="0"/>
              </a:defRPr>
            </a:lvl5pPr>
            <a:lvl6pPr marL="2514600" indent="-228600" eaLnBrk="0" fontAlgn="base" hangingPunct="0">
              <a:spcBef>
                <a:spcPct val="20000"/>
              </a:spcBef>
              <a:spcAft>
                <a:spcPct val="0"/>
              </a:spcAft>
              <a:buClr>
                <a:srgbClr val="9EBF35"/>
              </a:buClr>
              <a:buFont typeface="Wingdings" pitchFamily="2" charset="2"/>
              <a:buChar char="n"/>
              <a:defRPr sz="1200">
                <a:solidFill>
                  <a:schemeClr val="tx1"/>
                </a:solidFill>
                <a:latin typeface="Arial" charset="0"/>
                <a:cs typeface="Arial" charset="0"/>
              </a:defRPr>
            </a:lvl6pPr>
            <a:lvl7pPr marL="2971800" indent="-228600" eaLnBrk="0" fontAlgn="base" hangingPunct="0">
              <a:spcBef>
                <a:spcPct val="20000"/>
              </a:spcBef>
              <a:spcAft>
                <a:spcPct val="0"/>
              </a:spcAft>
              <a:buClr>
                <a:srgbClr val="9EBF35"/>
              </a:buClr>
              <a:buFont typeface="Wingdings" pitchFamily="2" charset="2"/>
              <a:buChar char="n"/>
              <a:defRPr sz="1200">
                <a:solidFill>
                  <a:schemeClr val="tx1"/>
                </a:solidFill>
                <a:latin typeface="Arial" charset="0"/>
                <a:cs typeface="Arial" charset="0"/>
              </a:defRPr>
            </a:lvl7pPr>
            <a:lvl8pPr marL="3429000" indent="-228600" eaLnBrk="0" fontAlgn="base" hangingPunct="0">
              <a:spcBef>
                <a:spcPct val="20000"/>
              </a:spcBef>
              <a:spcAft>
                <a:spcPct val="0"/>
              </a:spcAft>
              <a:buClr>
                <a:srgbClr val="9EBF35"/>
              </a:buClr>
              <a:buFont typeface="Wingdings" pitchFamily="2" charset="2"/>
              <a:buChar char="n"/>
              <a:defRPr sz="1200">
                <a:solidFill>
                  <a:schemeClr val="tx1"/>
                </a:solidFill>
                <a:latin typeface="Arial" charset="0"/>
                <a:cs typeface="Arial" charset="0"/>
              </a:defRPr>
            </a:lvl8pPr>
            <a:lvl9pPr marL="3886200" indent="-228600" eaLnBrk="0" fontAlgn="base" hangingPunct="0">
              <a:spcBef>
                <a:spcPct val="20000"/>
              </a:spcBef>
              <a:spcAft>
                <a:spcPct val="0"/>
              </a:spcAft>
              <a:buClr>
                <a:srgbClr val="9EBF35"/>
              </a:buClr>
              <a:buFont typeface="Wingdings" pitchFamily="2" charset="2"/>
              <a:buChar char="n"/>
              <a:defRPr sz="1200">
                <a:solidFill>
                  <a:schemeClr val="tx1"/>
                </a:solidFill>
                <a:latin typeface="Arial" charset="0"/>
                <a:cs typeface="Arial" charset="0"/>
              </a:defRPr>
            </a:lvl9pPr>
          </a:lstStyle>
          <a:p>
            <a:pPr eaLnBrk="1" hangingPunct="1">
              <a:spcBef>
                <a:spcPct val="0"/>
              </a:spcBef>
              <a:buClrTx/>
              <a:buFontTx/>
              <a:buNone/>
            </a:pPr>
            <a:r>
              <a:rPr lang="fr-FR" altLang="fr-FR" sz="1400" u="sng" dirty="0"/>
              <a:t>Pour chaque </a:t>
            </a:r>
            <a:r>
              <a:rPr lang="fr-FR" altLang="fr-FR" sz="1400" u="sng" dirty="0" smtClean="0"/>
              <a:t>prélèvement :</a:t>
            </a:r>
            <a:endParaRPr lang="fr-FR" altLang="fr-FR" sz="1400" u="sng" dirty="0"/>
          </a:p>
        </p:txBody>
      </p:sp>
      <p:cxnSp>
        <p:nvCxnSpPr>
          <p:cNvPr id="20494" name="AutoShape 12"/>
          <p:cNvCxnSpPr>
            <a:cxnSpLocks noChangeShapeType="1"/>
            <a:stCxn id="17" idx="3"/>
            <a:endCxn id="184331" idx="0"/>
          </p:cNvCxnSpPr>
          <p:nvPr/>
        </p:nvCxnSpPr>
        <p:spPr bwMode="auto">
          <a:xfrm flipH="1" flipV="1">
            <a:off x="1427957" y="3744640"/>
            <a:ext cx="6763543" cy="287337"/>
          </a:xfrm>
          <a:prstGeom prst="bentConnector4">
            <a:avLst>
              <a:gd name="adj1" fmla="val -3380"/>
              <a:gd name="adj2" fmla="val 186188"/>
            </a:avLst>
          </a:prstGeom>
          <a:noFill/>
          <a:ln w="28575">
            <a:solidFill>
              <a:srgbClr val="777777"/>
            </a:solidFill>
            <a:miter lim="800000"/>
            <a:headEnd/>
            <a:tailEnd type="triangle" w="med" len="med"/>
          </a:ln>
          <a:extLst>
            <a:ext uri="{909E8E84-426E-40DD-AFC4-6F175D3DCCD1}">
              <a14:hiddenFill xmlns:a14="http://schemas.microsoft.com/office/drawing/2010/main">
                <a:noFill/>
              </a14:hiddenFill>
            </a:ext>
          </a:extLst>
        </p:spPr>
      </p:cxnSp>
      <p:sp>
        <p:nvSpPr>
          <p:cNvPr id="184331" name="AutoShape 13"/>
          <p:cNvSpPr>
            <a:spLocks noChangeArrowheads="1"/>
          </p:cNvSpPr>
          <p:nvPr/>
        </p:nvSpPr>
        <p:spPr bwMode="auto">
          <a:xfrm>
            <a:off x="708025" y="3744640"/>
            <a:ext cx="1439863" cy="612775"/>
          </a:xfrm>
          <a:prstGeom prst="flowChartAlternateProcess">
            <a:avLst/>
          </a:prstGeom>
          <a:ln>
            <a:headEnd/>
            <a:tailEnd/>
          </a:ln>
        </p:spPr>
        <p:style>
          <a:lnRef idx="0">
            <a:schemeClr val="accent1"/>
          </a:lnRef>
          <a:fillRef idx="3">
            <a:schemeClr val="accent1"/>
          </a:fillRef>
          <a:effectRef idx="3">
            <a:schemeClr val="accent1"/>
          </a:effectRef>
          <a:fontRef idx="minor">
            <a:schemeClr val="lt1"/>
          </a:fontRef>
        </p:style>
        <p:txBody>
          <a:bodyPr anchor="ctr"/>
          <a:lstStyle/>
          <a:p>
            <a:pPr>
              <a:defRPr/>
            </a:pPr>
            <a:r>
              <a:rPr lang="fr-FR" sz="1300" dirty="0">
                <a:solidFill>
                  <a:schemeClr val="bg1"/>
                </a:solidFill>
              </a:rPr>
              <a:t>Affichage Emplacement</a:t>
            </a:r>
          </a:p>
        </p:txBody>
      </p:sp>
      <p:cxnSp>
        <p:nvCxnSpPr>
          <p:cNvPr id="20498" name="AutoShape 14"/>
          <p:cNvCxnSpPr>
            <a:cxnSpLocks noChangeShapeType="1"/>
            <a:stCxn id="184331" idx="3"/>
            <a:endCxn id="184326" idx="1"/>
          </p:cNvCxnSpPr>
          <p:nvPr/>
        </p:nvCxnSpPr>
        <p:spPr bwMode="auto">
          <a:xfrm>
            <a:off x="2147888" y="4051028"/>
            <a:ext cx="392112" cy="521"/>
          </a:xfrm>
          <a:prstGeom prst="straightConnector1">
            <a:avLst/>
          </a:prstGeom>
          <a:noFill/>
          <a:ln w="28575">
            <a:solidFill>
              <a:srgbClr val="777777"/>
            </a:solidFill>
            <a:round/>
            <a:headEnd/>
            <a:tailEnd type="triangle" w="med" len="med"/>
          </a:ln>
          <a:extLst>
            <a:ext uri="{909E8E84-426E-40DD-AFC4-6F175D3DCCD1}">
              <a14:hiddenFill xmlns:a14="http://schemas.microsoft.com/office/drawing/2010/main">
                <a:noFill/>
              </a14:hiddenFill>
            </a:ext>
          </a:extLst>
        </p:spPr>
      </p:cxnSp>
      <p:sp>
        <p:nvSpPr>
          <p:cNvPr id="184333" name="AutoShape 18"/>
          <p:cNvSpPr>
            <a:spLocks noChangeArrowheads="1"/>
          </p:cNvSpPr>
          <p:nvPr/>
        </p:nvSpPr>
        <p:spPr bwMode="auto">
          <a:xfrm>
            <a:off x="4655344" y="4681786"/>
            <a:ext cx="1295400" cy="612775"/>
          </a:xfrm>
          <a:prstGeom prst="flowChartAlternateProcess">
            <a:avLst/>
          </a:prstGeom>
          <a:ln>
            <a:headEnd/>
            <a:tailEnd/>
          </a:ln>
        </p:spPr>
        <p:style>
          <a:lnRef idx="0">
            <a:schemeClr val="accent1"/>
          </a:lnRef>
          <a:fillRef idx="3">
            <a:schemeClr val="accent1"/>
          </a:fillRef>
          <a:effectRef idx="3">
            <a:schemeClr val="accent1"/>
          </a:effectRef>
          <a:fontRef idx="minor">
            <a:schemeClr val="lt1"/>
          </a:fontRef>
        </p:style>
        <p:txBody>
          <a:bodyPr anchor="ctr"/>
          <a:lstStyle/>
          <a:p>
            <a:pPr>
              <a:defRPr/>
            </a:pPr>
            <a:r>
              <a:rPr lang="fr-FR" sz="1300" dirty="0">
                <a:solidFill>
                  <a:schemeClr val="bg1"/>
                </a:solidFill>
              </a:rPr>
              <a:t>Saisie des manquants</a:t>
            </a:r>
          </a:p>
        </p:txBody>
      </p:sp>
      <p:cxnSp>
        <p:nvCxnSpPr>
          <p:cNvPr id="20502" name="AutoShape 19"/>
          <p:cNvCxnSpPr>
            <a:cxnSpLocks noChangeShapeType="1"/>
          </p:cNvCxnSpPr>
          <p:nvPr/>
        </p:nvCxnSpPr>
        <p:spPr bwMode="auto">
          <a:xfrm rot="5400000">
            <a:off x="5160962" y="4533082"/>
            <a:ext cx="285750" cy="1587"/>
          </a:xfrm>
          <a:prstGeom prst="bentConnector3">
            <a:avLst>
              <a:gd name="adj1" fmla="val 50000"/>
            </a:avLst>
          </a:prstGeom>
          <a:noFill/>
          <a:ln w="28575">
            <a:solidFill>
              <a:srgbClr val="777777"/>
            </a:solidFill>
            <a:miter lim="800000"/>
            <a:headEnd type="triangle" w="med" len="med"/>
            <a:tailEnd type="triangle" w="med" len="med"/>
          </a:ln>
          <a:extLst>
            <a:ext uri="{909E8E84-426E-40DD-AFC4-6F175D3DCCD1}">
              <a14:hiddenFill xmlns:a14="http://schemas.microsoft.com/office/drawing/2010/main">
                <a:noFill/>
              </a14:hiddenFill>
            </a:ext>
          </a:extLst>
        </p:spPr>
      </p:cxnSp>
      <p:sp>
        <p:nvSpPr>
          <p:cNvPr id="17" name="AutoShape 5"/>
          <p:cNvSpPr>
            <a:spLocks noChangeArrowheads="1"/>
          </p:cNvSpPr>
          <p:nvPr/>
        </p:nvSpPr>
        <p:spPr bwMode="auto">
          <a:xfrm>
            <a:off x="6542879" y="3725589"/>
            <a:ext cx="1648621" cy="612775"/>
          </a:xfrm>
          <a:prstGeom prst="flowChartAlternateProcess">
            <a:avLst/>
          </a:prstGeom>
          <a:ln>
            <a:headEnd/>
            <a:tailEnd/>
          </a:ln>
        </p:spPr>
        <p:style>
          <a:lnRef idx="0">
            <a:schemeClr val="accent1"/>
          </a:lnRef>
          <a:fillRef idx="3">
            <a:schemeClr val="accent1"/>
          </a:fillRef>
          <a:effectRef idx="3">
            <a:schemeClr val="accent1"/>
          </a:effectRef>
          <a:fontRef idx="minor">
            <a:schemeClr val="lt1"/>
          </a:fontRef>
        </p:style>
        <p:txBody>
          <a:bodyPr anchor="ctr"/>
          <a:lstStyle/>
          <a:p>
            <a:pPr>
              <a:defRPr/>
            </a:pPr>
            <a:r>
              <a:rPr lang="fr-FR" sz="1300" dirty="0">
                <a:solidFill>
                  <a:schemeClr val="bg1"/>
                </a:solidFill>
              </a:rPr>
              <a:t>Flashage</a:t>
            </a:r>
          </a:p>
          <a:p>
            <a:pPr>
              <a:defRPr/>
            </a:pPr>
            <a:r>
              <a:rPr lang="fr-FR" sz="1300" dirty="0">
                <a:solidFill>
                  <a:schemeClr val="bg1"/>
                </a:solidFill>
              </a:rPr>
              <a:t> </a:t>
            </a:r>
            <a:r>
              <a:rPr lang="fr-FR" sz="1300" dirty="0" smtClean="0">
                <a:solidFill>
                  <a:schemeClr val="bg1"/>
                </a:solidFill>
              </a:rPr>
              <a:t>Support de pose</a:t>
            </a:r>
            <a:endParaRPr lang="fr-FR" sz="1300" dirty="0">
              <a:solidFill>
                <a:schemeClr val="bg1"/>
              </a:solidFill>
            </a:endParaRPr>
          </a:p>
        </p:txBody>
      </p:sp>
      <p:cxnSp>
        <p:nvCxnSpPr>
          <p:cNvPr id="24" name="AutoShape 8"/>
          <p:cNvCxnSpPr>
            <a:cxnSpLocks noChangeShapeType="1"/>
            <a:endCxn id="17" idx="1"/>
          </p:cNvCxnSpPr>
          <p:nvPr/>
        </p:nvCxnSpPr>
        <p:spPr bwMode="auto">
          <a:xfrm>
            <a:off x="6181725" y="4031976"/>
            <a:ext cx="361154" cy="1"/>
          </a:xfrm>
          <a:prstGeom prst="straightConnector1">
            <a:avLst/>
          </a:prstGeom>
          <a:noFill/>
          <a:ln w="28575">
            <a:solidFill>
              <a:srgbClr val="777777"/>
            </a:solidFill>
            <a:round/>
            <a:headEnd/>
            <a:tailEnd type="triangle" w="med" len="med"/>
          </a:ln>
          <a:extLst>
            <a:ext uri="{909E8E84-426E-40DD-AFC4-6F175D3DCCD1}">
              <a14:hiddenFill xmlns:a14="http://schemas.microsoft.com/office/drawing/2010/main">
                <a:noFill/>
              </a14:hiddenFill>
            </a:ext>
          </a:extLst>
        </p:spPr>
      </p:cxnSp>
      <p:pic>
        <p:nvPicPr>
          <p:cNvPr id="10" name="Imag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4" y="5343128"/>
            <a:ext cx="1514872" cy="1514872"/>
          </a:xfrm>
          <a:prstGeom prst="rect">
            <a:avLst/>
          </a:prstGeom>
        </p:spPr>
      </p:pic>
    </p:spTree>
    <p:extLst>
      <p:ext uri="{BB962C8B-B14F-4D97-AF65-F5344CB8AC3E}">
        <p14:creationId xmlns:p14="http://schemas.microsoft.com/office/powerpoint/2010/main" val="3285568942"/>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3"/>
          <p:cNvSpPr>
            <a:spLocks noChangeArrowheads="1"/>
          </p:cNvSpPr>
          <p:nvPr/>
        </p:nvSpPr>
        <p:spPr bwMode="auto">
          <a:xfrm>
            <a:off x="2678172" y="4325711"/>
            <a:ext cx="1295400" cy="612775"/>
          </a:xfrm>
          <a:prstGeom prst="flowChartAlternateProcess">
            <a:avLst/>
          </a:prstGeom>
          <a:solidFill>
            <a:srgbClr val="00B0F0"/>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defRPr/>
            </a:pPr>
            <a:r>
              <a:rPr lang="fr-FR" sz="1300" dirty="0" smtClean="0">
                <a:solidFill>
                  <a:prstClr val="black"/>
                </a:solidFill>
              </a:rPr>
              <a:t>Double contrôle</a:t>
            </a:r>
            <a:endParaRPr lang="fr-FR" sz="1300" dirty="0">
              <a:solidFill>
                <a:prstClr val="black"/>
              </a:solidFill>
            </a:endParaRPr>
          </a:p>
        </p:txBody>
      </p:sp>
      <p:sp>
        <p:nvSpPr>
          <p:cNvPr id="8" name="AutoShape 4"/>
          <p:cNvSpPr>
            <a:spLocks noChangeArrowheads="1"/>
          </p:cNvSpPr>
          <p:nvPr/>
        </p:nvSpPr>
        <p:spPr bwMode="auto">
          <a:xfrm>
            <a:off x="4545532" y="4320150"/>
            <a:ext cx="1295400" cy="612775"/>
          </a:xfrm>
          <a:prstGeom prst="flowChartAlternateProcess">
            <a:avLst/>
          </a:prstGeom>
          <a:solidFill>
            <a:srgbClr val="00B0F0"/>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defRPr/>
            </a:pPr>
            <a:r>
              <a:rPr lang="fr-FR" sz="1300" dirty="0" smtClean="0">
                <a:solidFill>
                  <a:prstClr val="black"/>
                </a:solidFill>
              </a:rPr>
              <a:t>Quantité</a:t>
            </a:r>
            <a:br>
              <a:rPr lang="fr-FR" sz="1300" dirty="0" smtClean="0">
                <a:solidFill>
                  <a:prstClr val="black"/>
                </a:solidFill>
              </a:rPr>
            </a:br>
            <a:r>
              <a:rPr lang="fr-FR" sz="1300" dirty="0" smtClean="0">
                <a:solidFill>
                  <a:prstClr val="black"/>
                </a:solidFill>
              </a:rPr>
              <a:t>à </a:t>
            </a:r>
            <a:r>
              <a:rPr lang="fr-FR" sz="1300" dirty="0">
                <a:solidFill>
                  <a:prstClr val="black"/>
                </a:solidFill>
              </a:rPr>
              <a:t>prélever</a:t>
            </a:r>
          </a:p>
        </p:txBody>
      </p:sp>
      <p:sp>
        <p:nvSpPr>
          <p:cNvPr id="9" name="AutoShape 5"/>
          <p:cNvSpPr>
            <a:spLocks noChangeArrowheads="1"/>
          </p:cNvSpPr>
          <p:nvPr/>
        </p:nvSpPr>
        <p:spPr bwMode="auto">
          <a:xfrm>
            <a:off x="7260416" y="4320148"/>
            <a:ext cx="1608222" cy="612775"/>
          </a:xfrm>
          <a:prstGeom prst="flowChartAlternateProcess">
            <a:avLst/>
          </a:prstGeom>
          <a:solidFill>
            <a:srgbClr val="00B0F0"/>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defRPr/>
            </a:pPr>
            <a:r>
              <a:rPr lang="fr-FR" sz="1300" dirty="0" smtClean="0">
                <a:solidFill>
                  <a:prstClr val="black"/>
                </a:solidFill>
              </a:rPr>
              <a:t>Dépose +</a:t>
            </a:r>
          </a:p>
          <a:p>
            <a:pPr algn="ctr" fontAlgn="base">
              <a:spcBef>
                <a:spcPct val="0"/>
              </a:spcBef>
              <a:spcAft>
                <a:spcPct val="0"/>
              </a:spcAft>
              <a:defRPr/>
            </a:pPr>
            <a:r>
              <a:rPr lang="fr-FR" sz="1300" dirty="0" smtClean="0">
                <a:solidFill>
                  <a:prstClr val="black"/>
                </a:solidFill>
              </a:rPr>
              <a:t>flash clé de pose</a:t>
            </a:r>
            <a:endParaRPr lang="fr-FR" sz="1300" dirty="0">
              <a:solidFill>
                <a:prstClr val="black"/>
              </a:solidFill>
            </a:endParaRPr>
          </a:p>
        </p:txBody>
      </p:sp>
      <p:cxnSp>
        <p:nvCxnSpPr>
          <p:cNvPr id="10" name="AutoShape 6"/>
          <p:cNvCxnSpPr>
            <a:cxnSpLocks noChangeShapeType="1"/>
          </p:cNvCxnSpPr>
          <p:nvPr/>
        </p:nvCxnSpPr>
        <p:spPr bwMode="auto">
          <a:xfrm flipV="1">
            <a:off x="4147254" y="4626537"/>
            <a:ext cx="262760" cy="5562"/>
          </a:xfrm>
          <a:prstGeom prst="straightConnector1">
            <a:avLst/>
          </a:prstGeom>
          <a:noFill/>
          <a:ln w="28575">
            <a:solidFill>
              <a:srgbClr val="777777"/>
            </a:solidFill>
            <a:round/>
            <a:headEnd/>
            <a:tailEnd type="triangle" w="med" len="med"/>
          </a:ln>
          <a:extLst>
            <a:ext uri="{909E8E84-426E-40DD-AFC4-6F175D3DCCD1}">
              <a14:hiddenFill xmlns:a14="http://schemas.microsoft.com/office/drawing/2010/main">
                <a:noFill/>
              </a14:hiddenFill>
            </a:ext>
          </a:extLst>
        </p:spPr>
      </p:cxnSp>
      <p:cxnSp>
        <p:nvCxnSpPr>
          <p:cNvPr id="11" name="AutoShape 7"/>
          <p:cNvCxnSpPr>
            <a:cxnSpLocks noChangeShapeType="1"/>
          </p:cNvCxnSpPr>
          <p:nvPr/>
        </p:nvCxnSpPr>
        <p:spPr bwMode="auto">
          <a:xfrm>
            <a:off x="5948237" y="4632099"/>
            <a:ext cx="1233613" cy="0"/>
          </a:xfrm>
          <a:prstGeom prst="straightConnector1">
            <a:avLst/>
          </a:prstGeom>
          <a:noFill/>
          <a:ln w="12700">
            <a:solidFill>
              <a:srgbClr val="777777"/>
            </a:solidFill>
            <a:prstDash val="dash"/>
            <a:round/>
            <a:headEnd/>
            <a:tailEnd type="triangle" w="med" len="med"/>
          </a:ln>
          <a:extLst>
            <a:ext uri="{909E8E84-426E-40DD-AFC4-6F175D3DCCD1}">
              <a14:hiddenFill xmlns:a14="http://schemas.microsoft.com/office/drawing/2010/main">
                <a:noFill/>
              </a14:hiddenFill>
            </a:ext>
          </a:extLst>
        </p:spPr>
      </p:cxnSp>
      <p:sp>
        <p:nvSpPr>
          <p:cNvPr id="14" name="AutoShape 14"/>
          <p:cNvSpPr>
            <a:spLocks noChangeArrowheads="1"/>
          </p:cNvSpPr>
          <p:nvPr/>
        </p:nvSpPr>
        <p:spPr bwMode="auto">
          <a:xfrm>
            <a:off x="827320" y="4325139"/>
            <a:ext cx="1439863" cy="612775"/>
          </a:xfrm>
          <a:prstGeom prst="flowChartAlternateProcess">
            <a:avLst/>
          </a:prstGeom>
          <a:solidFill>
            <a:srgbClr val="00B0F0"/>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defRPr/>
            </a:pPr>
            <a:r>
              <a:rPr lang="fr-FR" sz="1300" dirty="0">
                <a:solidFill>
                  <a:prstClr val="black"/>
                </a:solidFill>
              </a:rPr>
              <a:t>Affichage </a:t>
            </a:r>
            <a:r>
              <a:rPr lang="fr-FR" sz="1300" dirty="0" smtClean="0">
                <a:solidFill>
                  <a:prstClr val="black"/>
                </a:solidFill>
              </a:rPr>
              <a:t>emplacement</a:t>
            </a:r>
            <a:endParaRPr lang="fr-FR" sz="1300" dirty="0">
              <a:solidFill>
                <a:prstClr val="black"/>
              </a:solidFill>
            </a:endParaRPr>
          </a:p>
        </p:txBody>
      </p:sp>
      <p:cxnSp>
        <p:nvCxnSpPr>
          <p:cNvPr id="15" name="AutoShape 15"/>
          <p:cNvCxnSpPr>
            <a:cxnSpLocks noChangeShapeType="1"/>
          </p:cNvCxnSpPr>
          <p:nvPr/>
        </p:nvCxnSpPr>
        <p:spPr bwMode="auto">
          <a:xfrm>
            <a:off x="2382090" y="4645588"/>
            <a:ext cx="196850" cy="0"/>
          </a:xfrm>
          <a:prstGeom prst="straightConnector1">
            <a:avLst/>
          </a:prstGeom>
          <a:noFill/>
          <a:ln w="28575">
            <a:solidFill>
              <a:srgbClr val="777777"/>
            </a:solidFill>
            <a:round/>
            <a:headEnd/>
            <a:tailEnd type="triangle" w="med" len="med"/>
          </a:ln>
          <a:extLst>
            <a:ext uri="{909E8E84-426E-40DD-AFC4-6F175D3DCCD1}">
              <a14:hiddenFill xmlns:a14="http://schemas.microsoft.com/office/drawing/2010/main">
                <a:noFill/>
              </a14:hiddenFill>
            </a:ext>
          </a:extLst>
        </p:spPr>
      </p:cxnSp>
      <p:sp>
        <p:nvSpPr>
          <p:cNvPr id="16" name="AutoShape 23"/>
          <p:cNvSpPr>
            <a:spLocks noChangeArrowheads="1"/>
          </p:cNvSpPr>
          <p:nvPr/>
        </p:nvSpPr>
        <p:spPr bwMode="auto">
          <a:xfrm>
            <a:off x="4543944" y="5256775"/>
            <a:ext cx="1295400" cy="612775"/>
          </a:xfrm>
          <a:prstGeom prst="flowChartAlternateProcess">
            <a:avLst/>
          </a:prstGeom>
          <a:solidFill>
            <a:srgbClr val="00B0F0"/>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defRPr/>
            </a:pPr>
            <a:r>
              <a:rPr lang="fr-FR" sz="1300">
                <a:solidFill>
                  <a:prstClr val="black"/>
                </a:solidFill>
              </a:rPr>
              <a:t>Saisie des manquants</a:t>
            </a:r>
          </a:p>
        </p:txBody>
      </p:sp>
      <p:cxnSp>
        <p:nvCxnSpPr>
          <p:cNvPr id="17" name="AutoShape 24"/>
          <p:cNvCxnSpPr>
            <a:cxnSpLocks noChangeShapeType="1"/>
          </p:cNvCxnSpPr>
          <p:nvPr/>
        </p:nvCxnSpPr>
        <p:spPr bwMode="auto">
          <a:xfrm rot="5400000">
            <a:off x="5049986" y="5094627"/>
            <a:ext cx="285750" cy="1587"/>
          </a:xfrm>
          <a:prstGeom prst="bentConnector3">
            <a:avLst>
              <a:gd name="adj1" fmla="val 50000"/>
            </a:avLst>
          </a:prstGeom>
          <a:noFill/>
          <a:ln w="28575">
            <a:solidFill>
              <a:srgbClr val="777777"/>
            </a:solidFill>
            <a:miter lim="800000"/>
            <a:headEnd type="triangle" w="med" len="med"/>
            <a:tailEnd type="triangle" w="med" len="med"/>
          </a:ln>
          <a:extLst>
            <a:ext uri="{909E8E84-426E-40DD-AFC4-6F175D3DCCD1}">
              <a14:hiddenFill xmlns:a14="http://schemas.microsoft.com/office/drawing/2010/main">
                <a:noFill/>
              </a14:hiddenFill>
            </a:ext>
          </a:extLst>
        </p:spPr>
      </p:cxnSp>
      <p:grpSp>
        <p:nvGrpSpPr>
          <p:cNvPr id="24" name="Groupe 23"/>
          <p:cNvGrpSpPr/>
          <p:nvPr/>
        </p:nvGrpSpPr>
        <p:grpSpPr>
          <a:xfrm>
            <a:off x="99467" y="5602287"/>
            <a:ext cx="1216572" cy="1255711"/>
            <a:chOff x="2411413" y="2359025"/>
            <a:chExt cx="3927475" cy="4529138"/>
          </a:xfrm>
        </p:grpSpPr>
        <p:pic>
          <p:nvPicPr>
            <p:cNvPr id="25" name="Image 2"/>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2411413" y="2359025"/>
              <a:ext cx="3927475" cy="452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321843" y="3386137"/>
              <a:ext cx="2174081" cy="2759479"/>
            </a:xfrm>
            <a:prstGeom prst="rect">
              <a:avLst/>
            </a:prstGeom>
            <a:noFill/>
            <a:ln>
              <a:noFill/>
            </a:ln>
            <a:extLst>
              <a:ext uri="{909E8E84-426E-40DD-AFC4-6F175D3DCCD1}">
                <a14:hiddenFill xmlns:a14="http://schemas.microsoft.com/office/drawing/2010/main">
                  <a:solidFill>
                    <a:srgbClr val="0066CC"/>
                  </a:solidFill>
                </a14:hiddenFill>
              </a:ext>
              <a:ext uri="{91240B29-F687-4F45-9708-019B960494DF}">
                <a14:hiddenLine xmlns:a14="http://schemas.microsoft.com/office/drawing/2010/main" w="9525" algn="ctr">
                  <a:solidFill>
                    <a:schemeClr val="tx1"/>
                  </a:solidFill>
                  <a:miter lim="800000"/>
                  <a:headEnd/>
                  <a:tailEnd/>
                </a14:hiddenLine>
              </a:ext>
            </a:extLst>
          </p:spPr>
        </p:pic>
      </p:grpSp>
      <p:pic>
        <p:nvPicPr>
          <p:cNvPr id="42" name="Image 41"/>
          <p:cNvPicPr>
            <a:picLocks noChangeAspect="1"/>
          </p:cNvPicPr>
          <p:nvPr/>
        </p:nvPicPr>
        <p:blipFill>
          <a:blip r:embed="rId4"/>
          <a:stretch>
            <a:fillRect/>
          </a:stretch>
        </p:blipFill>
        <p:spPr>
          <a:xfrm>
            <a:off x="4382488" y="1828572"/>
            <a:ext cx="1620746" cy="2160587"/>
          </a:xfrm>
          <a:prstGeom prst="rect">
            <a:avLst/>
          </a:prstGeom>
          <a:ln w="19050">
            <a:solidFill>
              <a:schemeClr val="accent5"/>
            </a:solidFill>
          </a:ln>
        </p:spPr>
      </p:pic>
      <p:pic>
        <p:nvPicPr>
          <p:cNvPr id="43" name="Image 42"/>
          <p:cNvPicPr>
            <a:picLocks noChangeAspect="1"/>
          </p:cNvPicPr>
          <p:nvPr/>
        </p:nvPicPr>
        <p:blipFill>
          <a:blip r:embed="rId5"/>
          <a:stretch>
            <a:fillRect/>
          </a:stretch>
        </p:blipFill>
        <p:spPr>
          <a:xfrm>
            <a:off x="736879" y="1828574"/>
            <a:ext cx="1620746" cy="2160587"/>
          </a:xfrm>
          <a:prstGeom prst="rect">
            <a:avLst/>
          </a:prstGeom>
          <a:ln w="19050">
            <a:solidFill>
              <a:schemeClr val="accent5"/>
            </a:solidFill>
          </a:ln>
        </p:spPr>
      </p:pic>
      <p:pic>
        <p:nvPicPr>
          <p:cNvPr id="46" name="Image 45"/>
          <p:cNvPicPr>
            <a:picLocks noChangeAspect="1"/>
          </p:cNvPicPr>
          <p:nvPr/>
        </p:nvPicPr>
        <p:blipFill>
          <a:blip r:embed="rId5"/>
          <a:stretch>
            <a:fillRect/>
          </a:stretch>
        </p:blipFill>
        <p:spPr>
          <a:xfrm>
            <a:off x="2566104" y="1828571"/>
            <a:ext cx="1620746" cy="2160587"/>
          </a:xfrm>
          <a:prstGeom prst="rect">
            <a:avLst/>
          </a:prstGeom>
          <a:ln w="19050">
            <a:solidFill>
              <a:schemeClr val="accent5"/>
            </a:solidFill>
          </a:ln>
        </p:spPr>
      </p:pic>
      <p:sp>
        <p:nvSpPr>
          <p:cNvPr id="48" name="ZoneTexte 47"/>
          <p:cNvSpPr txBox="1"/>
          <p:nvPr/>
        </p:nvSpPr>
        <p:spPr>
          <a:xfrm>
            <a:off x="2947403" y="4984767"/>
            <a:ext cx="756938" cy="276999"/>
          </a:xfrm>
          <a:prstGeom prst="rect">
            <a:avLst/>
          </a:prstGeom>
          <a:noFill/>
        </p:spPr>
        <p:txBody>
          <a:bodyPr wrap="none" rtlCol="0">
            <a:spAutoFit/>
          </a:bodyPr>
          <a:lstStyle/>
          <a:p>
            <a:pPr algn="ctr" fontAlgn="base">
              <a:spcBef>
                <a:spcPct val="0"/>
              </a:spcBef>
              <a:spcAft>
                <a:spcPct val="0"/>
              </a:spcAft>
            </a:pPr>
            <a:r>
              <a:rPr lang="fr-FR" sz="1200" i="1" dirty="0" smtClean="0">
                <a:solidFill>
                  <a:prstClr val="black"/>
                </a:solidFill>
                <a:latin typeface="Arial" charset="0"/>
                <a:cs typeface="Arial" charset="0"/>
              </a:rPr>
              <a:t>facultatif</a:t>
            </a:r>
          </a:p>
        </p:txBody>
      </p:sp>
      <p:pic>
        <p:nvPicPr>
          <p:cNvPr id="27" name="Picture 2"/>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566104" y="2146300"/>
            <a:ext cx="1581150" cy="40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8" name="Picture 2"/>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260416" y="1828574"/>
            <a:ext cx="1620441" cy="2160588"/>
          </a:xfrm>
          <a:prstGeom prst="rect">
            <a:avLst/>
          </a:prstGeom>
          <a:noFill/>
          <a:ln w="19050">
            <a:solidFill>
              <a:schemeClr val="bg1">
                <a:lumMod val="6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30" name="ZoneTexte 29"/>
          <p:cNvSpPr txBox="1"/>
          <p:nvPr/>
        </p:nvSpPr>
        <p:spPr>
          <a:xfrm>
            <a:off x="7320573" y="5004221"/>
            <a:ext cx="1487908" cy="646331"/>
          </a:xfrm>
          <a:prstGeom prst="rect">
            <a:avLst/>
          </a:prstGeom>
          <a:noFill/>
        </p:spPr>
        <p:txBody>
          <a:bodyPr wrap="none" rtlCol="0">
            <a:spAutoFit/>
          </a:bodyPr>
          <a:lstStyle/>
          <a:p>
            <a:pPr algn="ctr" fontAlgn="base">
              <a:spcBef>
                <a:spcPct val="0"/>
              </a:spcBef>
              <a:spcAft>
                <a:spcPct val="0"/>
              </a:spcAft>
            </a:pPr>
            <a:r>
              <a:rPr lang="fr-FR" sz="1200" i="1" dirty="0" smtClean="0">
                <a:solidFill>
                  <a:prstClr val="black"/>
                </a:solidFill>
                <a:latin typeface="Arial" charset="0"/>
                <a:cs typeface="Arial" charset="0"/>
              </a:rPr>
              <a:t>en fin de mission,</a:t>
            </a:r>
          </a:p>
          <a:p>
            <a:pPr algn="ctr" fontAlgn="base">
              <a:spcBef>
                <a:spcPct val="0"/>
              </a:spcBef>
              <a:spcAft>
                <a:spcPct val="0"/>
              </a:spcAft>
            </a:pPr>
            <a:r>
              <a:rPr lang="fr-FR" sz="1200" i="1" dirty="0" smtClean="0">
                <a:solidFill>
                  <a:prstClr val="black"/>
                </a:solidFill>
                <a:latin typeface="Arial" charset="0"/>
                <a:cs typeface="Arial" charset="0"/>
              </a:rPr>
              <a:t>on dépose les colis</a:t>
            </a:r>
          </a:p>
          <a:p>
            <a:pPr algn="ctr" fontAlgn="base">
              <a:spcBef>
                <a:spcPct val="0"/>
              </a:spcBef>
              <a:spcAft>
                <a:spcPct val="0"/>
              </a:spcAft>
            </a:pPr>
            <a:r>
              <a:rPr lang="fr-FR" sz="1200" i="1" dirty="0" smtClean="0">
                <a:solidFill>
                  <a:prstClr val="black"/>
                </a:solidFill>
                <a:latin typeface="Arial" charset="0"/>
                <a:cs typeface="Arial" charset="0"/>
              </a:rPr>
              <a:t>qui ont été créés</a:t>
            </a:r>
          </a:p>
        </p:txBody>
      </p:sp>
      <p:sp>
        <p:nvSpPr>
          <p:cNvPr id="2" name="Rectangle 1"/>
          <p:cNvSpPr/>
          <p:nvPr/>
        </p:nvSpPr>
        <p:spPr bwMode="auto">
          <a:xfrm>
            <a:off x="2480515" y="1185333"/>
            <a:ext cx="1798119" cy="2404534"/>
          </a:xfrm>
          <a:prstGeom prst="rect">
            <a:avLst/>
          </a:prstGeom>
          <a:solidFill>
            <a:srgbClr val="FFFFFF">
              <a:alpha val="63922"/>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endParaRPr lang="fr-FR" sz="1200" b="1" smtClean="0">
              <a:solidFill>
                <a:srgbClr val="EAEAEA"/>
              </a:solidFill>
              <a:latin typeface="Arial" charset="0"/>
              <a:cs typeface="Arial" charset="0"/>
            </a:endParaRPr>
          </a:p>
        </p:txBody>
      </p:sp>
      <p:sp>
        <p:nvSpPr>
          <p:cNvPr id="3" name="Espace réservé du texte 2"/>
          <p:cNvSpPr>
            <a:spLocks noGrp="1"/>
          </p:cNvSpPr>
          <p:nvPr>
            <p:ph type="body" sz="quarter" idx="13"/>
          </p:nvPr>
        </p:nvSpPr>
        <p:spPr/>
        <p:txBody>
          <a:bodyPr/>
          <a:lstStyle/>
          <a:p>
            <a:r>
              <a:rPr lang="fr-FR" dirty="0" smtClean="0"/>
              <a:t>Procédure graphique</a:t>
            </a:r>
            <a:endParaRPr lang="fr-FR" dirty="0"/>
          </a:p>
        </p:txBody>
      </p:sp>
    </p:spTree>
    <p:extLst>
      <p:ext uri="{BB962C8B-B14F-4D97-AF65-F5344CB8AC3E}">
        <p14:creationId xmlns:p14="http://schemas.microsoft.com/office/powerpoint/2010/main" val="696870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type="body" sz="quarter" idx="4294967295"/>
          </p:nvPr>
        </p:nvSpPr>
        <p:spPr>
          <a:xfrm>
            <a:off x="0" y="574675"/>
            <a:ext cx="9144000" cy="503238"/>
          </a:xfrm>
          <a:prstGeom prst="rect">
            <a:avLst/>
          </a:prstGeom>
        </p:spPr>
        <p:txBody>
          <a:bodyPr>
            <a:noAutofit/>
          </a:bodyPr>
          <a:lstStyle/>
          <a:p>
            <a:pPr algn="ctr"/>
            <a:r>
              <a:rPr lang="fr-FR" sz="8000" b="1" dirty="0" smtClean="0">
                <a:solidFill>
                  <a:schemeClr val="tx1"/>
                </a:solidFill>
              </a:rPr>
              <a:t>Faire travailler</a:t>
            </a:r>
            <a:br>
              <a:rPr lang="fr-FR" sz="8000" b="1" dirty="0" smtClean="0">
                <a:solidFill>
                  <a:schemeClr val="tx1"/>
                </a:solidFill>
              </a:rPr>
            </a:br>
            <a:r>
              <a:rPr lang="fr-FR" sz="8000" b="1" dirty="0" smtClean="0">
                <a:solidFill>
                  <a:schemeClr val="tx1"/>
                </a:solidFill>
              </a:rPr>
              <a:t>les préparateurs</a:t>
            </a:r>
          </a:p>
          <a:p>
            <a:pPr algn="ctr"/>
            <a:r>
              <a:rPr lang="fr-FR" sz="8000" b="1" dirty="0" smtClean="0">
                <a:solidFill>
                  <a:schemeClr val="tx1"/>
                </a:solidFill>
              </a:rPr>
              <a:t>de commande</a:t>
            </a:r>
          </a:p>
          <a:p>
            <a:pPr algn="ctr"/>
            <a:r>
              <a:rPr lang="fr-FR" sz="8000" b="1" dirty="0" smtClean="0">
                <a:solidFill>
                  <a:srgbClr val="00B050"/>
                </a:solidFill>
              </a:rPr>
              <a:t>en parallèle</a:t>
            </a:r>
            <a:endParaRPr lang="fr-FR" sz="8000" b="1" dirty="0">
              <a:solidFill>
                <a:srgbClr val="00B050"/>
              </a:solidFill>
            </a:endParaRPr>
          </a:p>
        </p:txBody>
      </p:sp>
      <p:sp>
        <p:nvSpPr>
          <p:cNvPr id="4" name="Titre 1"/>
          <p:cNvSpPr txBox="1">
            <a:spLocks/>
          </p:cNvSpPr>
          <p:nvPr/>
        </p:nvSpPr>
        <p:spPr>
          <a:xfrm>
            <a:off x="0" y="0"/>
            <a:ext cx="9144000" cy="569913"/>
          </a:xfrm>
          <a:prstGeom prst="rect">
            <a:avLst/>
          </a:prstGeom>
        </p:spPr>
        <p:txBody>
          <a:bodyPr/>
          <a:lstStyle>
            <a:lvl1pPr algn="l" defTabSz="914400" rtl="0" eaLnBrk="1" latinLnBrk="0" hangingPunct="1">
              <a:spcBef>
                <a:spcPct val="0"/>
              </a:spcBef>
              <a:buNone/>
              <a:defRPr sz="4400" kern="1200">
                <a:solidFill>
                  <a:schemeClr val="tx1">
                    <a:lumMod val="75000"/>
                    <a:lumOff val="25000"/>
                  </a:schemeClr>
                </a:solidFill>
                <a:latin typeface="Century Gothic" panose="020B0502020202020204" pitchFamily="34" charset="0"/>
                <a:ea typeface="+mj-ea"/>
                <a:cs typeface="+mj-cs"/>
              </a:defRPr>
            </a:lvl1pPr>
          </a:lstStyle>
          <a:p>
            <a:pPr fontAlgn="auto">
              <a:spcAft>
                <a:spcPts val="0"/>
              </a:spcAft>
            </a:pPr>
            <a:r>
              <a:rPr lang="fr-FR" altLang="fr-FR" sz="4000" b="0" dirty="0" smtClean="0"/>
              <a:t>Constat B2B :</a:t>
            </a:r>
          </a:p>
        </p:txBody>
      </p:sp>
    </p:spTree>
    <p:extLst>
      <p:ext uri="{BB962C8B-B14F-4D97-AF65-F5344CB8AC3E}">
        <p14:creationId xmlns:p14="http://schemas.microsoft.com/office/powerpoint/2010/main" val="2886707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idx="4294967295"/>
          </p:nvPr>
        </p:nvSpPr>
        <p:spPr>
          <a:xfrm>
            <a:off x="1222375" y="1089025"/>
            <a:ext cx="7921625" cy="4445000"/>
          </a:xfrm>
          <a:prstGeom prst="rect">
            <a:avLst/>
          </a:prstGeom>
        </p:spPr>
        <p:txBody>
          <a:bodyPr/>
          <a:lstStyle/>
          <a:p>
            <a:pPr marL="0" indent="0" eaLnBrk="1" hangingPunct="1">
              <a:buNone/>
            </a:pPr>
            <a:r>
              <a:rPr lang="fr-FR" altLang="fr-FR" sz="4000" b="1" dirty="0" smtClean="0">
                <a:solidFill>
                  <a:schemeClr val="bg1">
                    <a:lumMod val="65000"/>
                  </a:schemeClr>
                </a:solidFill>
              </a:rPr>
              <a:t>Pré-palettisation</a:t>
            </a:r>
          </a:p>
          <a:p>
            <a:pPr eaLnBrk="1" hangingPunct="1"/>
            <a:r>
              <a:rPr lang="fr-FR" altLang="fr-FR" dirty="0" smtClean="0"/>
              <a:t>Il est facile de découper une mission de prélèvement en plusieurs morceaux…</a:t>
            </a:r>
            <a:br>
              <a:rPr lang="fr-FR" altLang="fr-FR" dirty="0" smtClean="0"/>
            </a:br>
            <a:r>
              <a:rPr lang="fr-FR" altLang="fr-FR" dirty="0" smtClean="0"/>
              <a:t>mais comment faire pour que chacune de ces missions génère une palette bien remplie afin d’optimiser les frais de transport ?</a:t>
            </a:r>
          </a:p>
          <a:p>
            <a:pPr eaLnBrk="1" hangingPunct="1"/>
            <a:endParaRPr lang="fr-FR" altLang="fr-FR" dirty="0" smtClean="0"/>
          </a:p>
          <a:p>
            <a:pPr eaLnBrk="1" hangingPunct="1"/>
            <a:r>
              <a:rPr lang="fr-FR" altLang="fr-FR" dirty="0" smtClean="0"/>
              <a:t>Le WMS Reflex prend en compte plusieurs critères : poids, volumes, localisation, … afin de maximiser le taux de remplissage de la palette.</a:t>
            </a:r>
          </a:p>
          <a:p>
            <a:pPr eaLnBrk="1" hangingPunct="1"/>
            <a:r>
              <a:rPr lang="fr-FR" altLang="fr-FR" dirty="0" smtClean="0"/>
              <a:t>Chaque palette peut alors être traitée par un préparateur différent.</a:t>
            </a:r>
          </a:p>
        </p:txBody>
      </p:sp>
      <p:sp>
        <p:nvSpPr>
          <p:cNvPr id="184326" name="AutoShape 5"/>
          <p:cNvSpPr>
            <a:spLocks noChangeArrowheads="1"/>
          </p:cNvSpPr>
          <p:nvPr/>
        </p:nvSpPr>
        <p:spPr bwMode="auto">
          <a:xfrm>
            <a:off x="2967037" y="5108821"/>
            <a:ext cx="1604962" cy="612775"/>
          </a:xfrm>
          <a:prstGeom prst="flowChartAlternateProcess">
            <a:avLst/>
          </a:prstGeom>
          <a:ln>
            <a:headEnd/>
            <a:tailEnd/>
          </a:ln>
        </p:spPr>
        <p:style>
          <a:lnRef idx="0">
            <a:schemeClr val="accent1"/>
          </a:lnRef>
          <a:fillRef idx="3">
            <a:schemeClr val="accent1"/>
          </a:fillRef>
          <a:effectRef idx="3">
            <a:schemeClr val="accent1"/>
          </a:effectRef>
          <a:fontRef idx="minor">
            <a:schemeClr val="lt1"/>
          </a:fontRef>
        </p:style>
        <p:txBody>
          <a:bodyPr anchor="ctr"/>
          <a:lstStyle/>
          <a:p>
            <a:pPr>
              <a:defRPr/>
            </a:pPr>
            <a:r>
              <a:rPr lang="fr-FR" sz="1300" dirty="0">
                <a:solidFill>
                  <a:schemeClr val="bg1"/>
                </a:solidFill>
              </a:rPr>
              <a:t>Flashage</a:t>
            </a:r>
          </a:p>
          <a:p>
            <a:pPr>
              <a:defRPr/>
            </a:pPr>
            <a:r>
              <a:rPr lang="fr-FR" sz="1300" dirty="0">
                <a:solidFill>
                  <a:schemeClr val="bg1"/>
                </a:solidFill>
              </a:rPr>
              <a:t> </a:t>
            </a:r>
            <a:r>
              <a:rPr lang="fr-FR" sz="1300" dirty="0" smtClean="0">
                <a:solidFill>
                  <a:schemeClr val="bg1"/>
                </a:solidFill>
              </a:rPr>
              <a:t>Identifiant article</a:t>
            </a:r>
            <a:endParaRPr lang="fr-FR" sz="1300" dirty="0">
              <a:solidFill>
                <a:schemeClr val="bg1"/>
              </a:solidFill>
            </a:endParaRPr>
          </a:p>
        </p:txBody>
      </p:sp>
      <p:sp>
        <p:nvSpPr>
          <p:cNvPr id="184327" name="AutoShape 6"/>
          <p:cNvSpPr>
            <a:spLocks noChangeArrowheads="1"/>
          </p:cNvSpPr>
          <p:nvPr/>
        </p:nvSpPr>
        <p:spPr bwMode="auto">
          <a:xfrm>
            <a:off x="5051425" y="5108821"/>
            <a:ext cx="2740025" cy="612775"/>
          </a:xfrm>
          <a:prstGeom prst="flowChartAlternateProcess">
            <a:avLst/>
          </a:prstGeom>
          <a:ln>
            <a:headEnd/>
            <a:tailEnd/>
          </a:ln>
        </p:spPr>
        <p:style>
          <a:lnRef idx="0">
            <a:schemeClr val="accent1"/>
          </a:lnRef>
          <a:fillRef idx="3">
            <a:schemeClr val="accent1"/>
          </a:fillRef>
          <a:effectRef idx="3">
            <a:schemeClr val="accent1"/>
          </a:effectRef>
          <a:fontRef idx="minor">
            <a:schemeClr val="lt1"/>
          </a:fontRef>
        </p:style>
        <p:txBody>
          <a:bodyPr anchor="ctr"/>
          <a:lstStyle/>
          <a:p>
            <a:pPr>
              <a:defRPr/>
            </a:pPr>
            <a:r>
              <a:rPr lang="fr-FR" sz="1300" dirty="0">
                <a:solidFill>
                  <a:schemeClr val="bg1"/>
                </a:solidFill>
              </a:rPr>
              <a:t>Affichage Quantité à </a:t>
            </a:r>
            <a:r>
              <a:rPr lang="fr-FR" sz="1300" dirty="0" smtClean="0">
                <a:solidFill>
                  <a:schemeClr val="bg1"/>
                </a:solidFill>
              </a:rPr>
              <a:t>prélever</a:t>
            </a:r>
          </a:p>
          <a:p>
            <a:pPr>
              <a:defRPr/>
            </a:pPr>
            <a:r>
              <a:rPr lang="fr-FR" sz="1300" dirty="0" smtClean="0">
                <a:solidFill>
                  <a:schemeClr val="bg1"/>
                </a:solidFill>
              </a:rPr>
              <a:t>et </a:t>
            </a:r>
            <a:r>
              <a:rPr lang="fr-FR" sz="1300" dirty="0">
                <a:solidFill>
                  <a:schemeClr val="bg1"/>
                </a:solidFill>
              </a:rPr>
              <a:t>du Support de pose</a:t>
            </a:r>
          </a:p>
        </p:txBody>
      </p:sp>
      <p:cxnSp>
        <p:nvCxnSpPr>
          <p:cNvPr id="20492" name="AutoShape 8"/>
          <p:cNvCxnSpPr>
            <a:cxnSpLocks noChangeShapeType="1"/>
            <a:stCxn id="184326" idx="3"/>
            <a:endCxn id="184327" idx="1"/>
          </p:cNvCxnSpPr>
          <p:nvPr/>
        </p:nvCxnSpPr>
        <p:spPr bwMode="auto">
          <a:xfrm>
            <a:off x="4571999" y="5415209"/>
            <a:ext cx="479426" cy="0"/>
          </a:xfrm>
          <a:prstGeom prst="straightConnector1">
            <a:avLst/>
          </a:prstGeom>
          <a:noFill/>
          <a:ln w="28575">
            <a:solidFill>
              <a:srgbClr val="777777"/>
            </a:solidFill>
            <a:round/>
            <a:headEnd/>
            <a:tailEnd type="triangle" w="med" len="med"/>
          </a:ln>
          <a:extLst>
            <a:ext uri="{909E8E84-426E-40DD-AFC4-6F175D3DCCD1}">
              <a14:hiddenFill xmlns:a14="http://schemas.microsoft.com/office/drawing/2010/main">
                <a:noFill/>
              </a14:hiddenFill>
            </a:ext>
          </a:extLst>
        </p:spPr>
      </p:cxnSp>
      <p:sp>
        <p:nvSpPr>
          <p:cNvPr id="20493" name="Text Box 10"/>
          <p:cNvSpPr txBox="1">
            <a:spLocks noChangeArrowheads="1"/>
          </p:cNvSpPr>
          <p:nvPr/>
        </p:nvSpPr>
        <p:spPr bwMode="auto">
          <a:xfrm>
            <a:off x="1049084" y="4437060"/>
            <a:ext cx="248177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lgn="l" eaLnBrk="0" hangingPunct="0">
              <a:spcBef>
                <a:spcPct val="20000"/>
              </a:spcBef>
              <a:buClr>
                <a:srgbClr val="9EBF35"/>
              </a:buClr>
              <a:buFont typeface="Wingdings" pitchFamily="2" charset="2"/>
              <a:buChar char=""/>
              <a:defRPr sz="2000">
                <a:solidFill>
                  <a:schemeClr val="tx1"/>
                </a:solidFill>
                <a:latin typeface="Arial" charset="0"/>
                <a:cs typeface="Arial" charset="0"/>
              </a:defRPr>
            </a:lvl1pPr>
            <a:lvl2pPr marL="742950" indent="-285750" algn="l" eaLnBrk="0" hangingPunct="0">
              <a:spcBef>
                <a:spcPct val="20000"/>
              </a:spcBef>
              <a:buClr>
                <a:srgbClr val="9EBF35"/>
              </a:buClr>
              <a:buFont typeface="Wingdings" pitchFamily="2" charset="2"/>
              <a:buChar char=""/>
              <a:defRPr>
                <a:solidFill>
                  <a:schemeClr val="tx1"/>
                </a:solidFill>
                <a:latin typeface="Arial" charset="0"/>
                <a:cs typeface="Arial" charset="0"/>
              </a:defRPr>
            </a:lvl2pPr>
            <a:lvl3pPr marL="1143000" indent="-228600" algn="l" eaLnBrk="0" hangingPunct="0">
              <a:spcBef>
                <a:spcPct val="20000"/>
              </a:spcBef>
              <a:buClr>
                <a:srgbClr val="9EBF35"/>
              </a:buClr>
              <a:buFont typeface="Wingdings" pitchFamily="2" charset="2"/>
              <a:buChar char="n"/>
              <a:defRPr sz="1600">
                <a:solidFill>
                  <a:schemeClr val="tx1"/>
                </a:solidFill>
                <a:latin typeface="Arial" charset="0"/>
                <a:cs typeface="Arial" charset="0"/>
              </a:defRPr>
            </a:lvl3pPr>
            <a:lvl4pPr marL="1600200" indent="-228600" algn="l" eaLnBrk="0" hangingPunct="0">
              <a:spcBef>
                <a:spcPct val="20000"/>
              </a:spcBef>
              <a:buClr>
                <a:srgbClr val="9EBF35"/>
              </a:buClr>
              <a:buFont typeface="Wingdings" pitchFamily="2" charset="2"/>
              <a:buChar char=""/>
              <a:defRPr sz="1400">
                <a:solidFill>
                  <a:schemeClr val="tx1"/>
                </a:solidFill>
                <a:latin typeface="Arial" charset="0"/>
                <a:cs typeface="Arial" charset="0"/>
              </a:defRPr>
            </a:lvl4pPr>
            <a:lvl5pPr marL="2057400" indent="-228600" algn="l" eaLnBrk="0" hangingPunct="0">
              <a:spcBef>
                <a:spcPct val="20000"/>
              </a:spcBef>
              <a:buClr>
                <a:srgbClr val="9EBF35"/>
              </a:buClr>
              <a:buFont typeface="Wingdings" pitchFamily="2" charset="2"/>
              <a:buChar char="n"/>
              <a:defRPr sz="1200">
                <a:solidFill>
                  <a:schemeClr val="tx1"/>
                </a:solidFill>
                <a:latin typeface="Arial" charset="0"/>
                <a:cs typeface="Arial" charset="0"/>
              </a:defRPr>
            </a:lvl5pPr>
            <a:lvl6pPr marL="2514600" indent="-228600" eaLnBrk="0" fontAlgn="base" hangingPunct="0">
              <a:spcBef>
                <a:spcPct val="20000"/>
              </a:spcBef>
              <a:spcAft>
                <a:spcPct val="0"/>
              </a:spcAft>
              <a:buClr>
                <a:srgbClr val="9EBF35"/>
              </a:buClr>
              <a:buFont typeface="Wingdings" pitchFamily="2" charset="2"/>
              <a:buChar char="n"/>
              <a:defRPr sz="1200">
                <a:solidFill>
                  <a:schemeClr val="tx1"/>
                </a:solidFill>
                <a:latin typeface="Arial" charset="0"/>
                <a:cs typeface="Arial" charset="0"/>
              </a:defRPr>
            </a:lvl6pPr>
            <a:lvl7pPr marL="2971800" indent="-228600" eaLnBrk="0" fontAlgn="base" hangingPunct="0">
              <a:spcBef>
                <a:spcPct val="20000"/>
              </a:spcBef>
              <a:spcAft>
                <a:spcPct val="0"/>
              </a:spcAft>
              <a:buClr>
                <a:srgbClr val="9EBF35"/>
              </a:buClr>
              <a:buFont typeface="Wingdings" pitchFamily="2" charset="2"/>
              <a:buChar char="n"/>
              <a:defRPr sz="1200">
                <a:solidFill>
                  <a:schemeClr val="tx1"/>
                </a:solidFill>
                <a:latin typeface="Arial" charset="0"/>
                <a:cs typeface="Arial" charset="0"/>
              </a:defRPr>
            </a:lvl7pPr>
            <a:lvl8pPr marL="3429000" indent="-228600" eaLnBrk="0" fontAlgn="base" hangingPunct="0">
              <a:spcBef>
                <a:spcPct val="20000"/>
              </a:spcBef>
              <a:spcAft>
                <a:spcPct val="0"/>
              </a:spcAft>
              <a:buClr>
                <a:srgbClr val="9EBF35"/>
              </a:buClr>
              <a:buFont typeface="Wingdings" pitchFamily="2" charset="2"/>
              <a:buChar char="n"/>
              <a:defRPr sz="1200">
                <a:solidFill>
                  <a:schemeClr val="tx1"/>
                </a:solidFill>
                <a:latin typeface="Arial" charset="0"/>
                <a:cs typeface="Arial" charset="0"/>
              </a:defRPr>
            </a:lvl8pPr>
            <a:lvl9pPr marL="3886200" indent="-228600" eaLnBrk="0" fontAlgn="base" hangingPunct="0">
              <a:spcBef>
                <a:spcPct val="20000"/>
              </a:spcBef>
              <a:spcAft>
                <a:spcPct val="0"/>
              </a:spcAft>
              <a:buClr>
                <a:srgbClr val="9EBF35"/>
              </a:buClr>
              <a:buFont typeface="Wingdings" pitchFamily="2" charset="2"/>
              <a:buChar char="n"/>
              <a:defRPr sz="1200">
                <a:solidFill>
                  <a:schemeClr val="tx1"/>
                </a:solidFill>
                <a:latin typeface="Arial" charset="0"/>
                <a:cs typeface="Arial" charset="0"/>
              </a:defRPr>
            </a:lvl9pPr>
          </a:lstStyle>
          <a:p>
            <a:pPr eaLnBrk="1" hangingPunct="1">
              <a:spcBef>
                <a:spcPct val="0"/>
              </a:spcBef>
              <a:buClrTx/>
              <a:buFontTx/>
              <a:buNone/>
            </a:pPr>
            <a:r>
              <a:rPr lang="fr-FR" altLang="fr-FR" sz="1400" u="sng" dirty="0"/>
              <a:t>Pour chaque </a:t>
            </a:r>
            <a:r>
              <a:rPr lang="fr-FR" altLang="fr-FR" sz="1400" u="sng" dirty="0" smtClean="0"/>
              <a:t>prélèvement :</a:t>
            </a:r>
            <a:endParaRPr lang="fr-FR" altLang="fr-FR" sz="1400" u="sng" dirty="0"/>
          </a:p>
        </p:txBody>
      </p:sp>
      <p:cxnSp>
        <p:nvCxnSpPr>
          <p:cNvPr id="20494" name="AutoShape 12"/>
          <p:cNvCxnSpPr>
            <a:cxnSpLocks noChangeShapeType="1"/>
            <a:stCxn id="184327" idx="3"/>
            <a:endCxn id="184331" idx="0"/>
          </p:cNvCxnSpPr>
          <p:nvPr/>
        </p:nvCxnSpPr>
        <p:spPr bwMode="auto">
          <a:xfrm flipH="1" flipV="1">
            <a:off x="1769016" y="5108821"/>
            <a:ext cx="6022434" cy="306388"/>
          </a:xfrm>
          <a:prstGeom prst="bentConnector4">
            <a:avLst>
              <a:gd name="adj1" fmla="val -3796"/>
              <a:gd name="adj2" fmla="val 174611"/>
            </a:avLst>
          </a:prstGeom>
          <a:noFill/>
          <a:ln w="28575">
            <a:solidFill>
              <a:srgbClr val="777777"/>
            </a:solidFill>
            <a:miter lim="800000"/>
            <a:headEnd/>
            <a:tailEnd type="triangle" w="med" len="med"/>
          </a:ln>
          <a:extLst>
            <a:ext uri="{909E8E84-426E-40DD-AFC4-6F175D3DCCD1}">
              <a14:hiddenFill xmlns:a14="http://schemas.microsoft.com/office/drawing/2010/main">
                <a:noFill/>
              </a14:hiddenFill>
            </a:ext>
          </a:extLst>
        </p:spPr>
      </p:cxnSp>
      <p:sp>
        <p:nvSpPr>
          <p:cNvPr id="184331" name="AutoShape 13"/>
          <p:cNvSpPr>
            <a:spLocks noChangeArrowheads="1"/>
          </p:cNvSpPr>
          <p:nvPr/>
        </p:nvSpPr>
        <p:spPr bwMode="auto">
          <a:xfrm>
            <a:off x="1049084" y="5108821"/>
            <a:ext cx="1439863" cy="612775"/>
          </a:xfrm>
          <a:prstGeom prst="flowChartAlternateProcess">
            <a:avLst/>
          </a:prstGeom>
          <a:ln>
            <a:headEnd/>
            <a:tailEnd/>
          </a:ln>
        </p:spPr>
        <p:style>
          <a:lnRef idx="0">
            <a:schemeClr val="accent1"/>
          </a:lnRef>
          <a:fillRef idx="3">
            <a:schemeClr val="accent1"/>
          </a:fillRef>
          <a:effectRef idx="3">
            <a:schemeClr val="accent1"/>
          </a:effectRef>
          <a:fontRef idx="minor">
            <a:schemeClr val="lt1"/>
          </a:fontRef>
        </p:style>
        <p:txBody>
          <a:bodyPr anchor="ctr"/>
          <a:lstStyle/>
          <a:p>
            <a:pPr>
              <a:defRPr/>
            </a:pPr>
            <a:r>
              <a:rPr lang="fr-FR" sz="1300" dirty="0">
                <a:solidFill>
                  <a:schemeClr val="bg1"/>
                </a:solidFill>
              </a:rPr>
              <a:t>Affichage Emplacement</a:t>
            </a:r>
          </a:p>
        </p:txBody>
      </p:sp>
      <p:cxnSp>
        <p:nvCxnSpPr>
          <p:cNvPr id="20498" name="AutoShape 14"/>
          <p:cNvCxnSpPr>
            <a:cxnSpLocks noChangeShapeType="1"/>
            <a:stCxn id="184331" idx="3"/>
            <a:endCxn id="184326" idx="1"/>
          </p:cNvCxnSpPr>
          <p:nvPr/>
        </p:nvCxnSpPr>
        <p:spPr bwMode="auto">
          <a:xfrm>
            <a:off x="2488947" y="5415209"/>
            <a:ext cx="478090" cy="0"/>
          </a:xfrm>
          <a:prstGeom prst="straightConnector1">
            <a:avLst/>
          </a:prstGeom>
          <a:noFill/>
          <a:ln w="28575">
            <a:solidFill>
              <a:srgbClr val="777777"/>
            </a:solidFill>
            <a:round/>
            <a:headEnd/>
            <a:tailEnd type="triangle" w="med" len="med"/>
          </a:ln>
          <a:extLst>
            <a:ext uri="{909E8E84-426E-40DD-AFC4-6F175D3DCCD1}">
              <a14:hiddenFill xmlns:a14="http://schemas.microsoft.com/office/drawing/2010/main">
                <a:noFill/>
              </a14:hiddenFill>
            </a:ext>
          </a:extLst>
        </p:spPr>
      </p:cxnSp>
      <p:sp>
        <p:nvSpPr>
          <p:cNvPr id="184333" name="AutoShape 18"/>
          <p:cNvSpPr>
            <a:spLocks noChangeArrowheads="1"/>
          </p:cNvSpPr>
          <p:nvPr/>
        </p:nvSpPr>
        <p:spPr bwMode="auto">
          <a:xfrm>
            <a:off x="5772150" y="6045446"/>
            <a:ext cx="1295400" cy="612775"/>
          </a:xfrm>
          <a:prstGeom prst="flowChartAlternateProcess">
            <a:avLst/>
          </a:prstGeom>
          <a:ln>
            <a:headEnd/>
            <a:tailEnd/>
          </a:ln>
        </p:spPr>
        <p:style>
          <a:lnRef idx="0">
            <a:schemeClr val="accent1"/>
          </a:lnRef>
          <a:fillRef idx="3">
            <a:schemeClr val="accent1"/>
          </a:fillRef>
          <a:effectRef idx="3">
            <a:schemeClr val="accent1"/>
          </a:effectRef>
          <a:fontRef idx="minor">
            <a:schemeClr val="lt1"/>
          </a:fontRef>
        </p:style>
        <p:txBody>
          <a:bodyPr anchor="ctr"/>
          <a:lstStyle/>
          <a:p>
            <a:pPr>
              <a:defRPr/>
            </a:pPr>
            <a:r>
              <a:rPr lang="fr-FR" sz="1300">
                <a:solidFill>
                  <a:schemeClr val="bg1"/>
                </a:solidFill>
              </a:rPr>
              <a:t>Saisie des manquants</a:t>
            </a:r>
          </a:p>
        </p:txBody>
      </p:sp>
      <p:cxnSp>
        <p:nvCxnSpPr>
          <p:cNvPr id="20502" name="AutoShape 19"/>
          <p:cNvCxnSpPr>
            <a:cxnSpLocks noChangeShapeType="1"/>
          </p:cNvCxnSpPr>
          <p:nvPr/>
        </p:nvCxnSpPr>
        <p:spPr bwMode="auto">
          <a:xfrm rot="5400000">
            <a:off x="6277769" y="5882206"/>
            <a:ext cx="285750" cy="1587"/>
          </a:xfrm>
          <a:prstGeom prst="bentConnector3">
            <a:avLst>
              <a:gd name="adj1" fmla="val 50000"/>
            </a:avLst>
          </a:prstGeom>
          <a:noFill/>
          <a:ln w="28575">
            <a:solidFill>
              <a:srgbClr val="777777"/>
            </a:solidFill>
            <a:miter lim="800000"/>
            <a:headEnd type="triangle" w="med" len="med"/>
            <a:tailEnd type="triangle" w="med" len="med"/>
          </a:ln>
          <a:extLst>
            <a:ext uri="{909E8E84-426E-40DD-AFC4-6F175D3DCCD1}">
              <a14:hiddenFill xmlns:a14="http://schemas.microsoft.com/office/drawing/2010/main">
                <a:noFill/>
              </a14:hiddenFill>
            </a:ext>
          </a:extLst>
        </p:spPr>
      </p:cxnSp>
      <p:sp>
        <p:nvSpPr>
          <p:cNvPr id="16" name="Titre 1"/>
          <p:cNvSpPr txBox="1">
            <a:spLocks/>
          </p:cNvSpPr>
          <p:nvPr/>
        </p:nvSpPr>
        <p:spPr>
          <a:xfrm>
            <a:off x="-1" y="0"/>
            <a:ext cx="9144001" cy="569913"/>
          </a:xfrm>
          <a:prstGeom prst="rect">
            <a:avLst/>
          </a:prstGeom>
        </p:spPr>
        <p:txBody>
          <a:bodyPr/>
          <a:lstStyle>
            <a:lvl1pPr algn="l" defTabSz="914400" rtl="0" eaLnBrk="1" latinLnBrk="0" hangingPunct="1">
              <a:spcBef>
                <a:spcPct val="0"/>
              </a:spcBef>
              <a:buNone/>
              <a:defRPr sz="4400" kern="1200">
                <a:solidFill>
                  <a:schemeClr val="tx1">
                    <a:lumMod val="75000"/>
                    <a:lumOff val="25000"/>
                  </a:schemeClr>
                </a:solidFill>
                <a:latin typeface="Century Gothic" panose="020B0502020202020204" pitchFamily="34" charset="0"/>
                <a:ea typeface="+mj-ea"/>
                <a:cs typeface="+mj-cs"/>
              </a:defRPr>
            </a:lvl1pPr>
          </a:lstStyle>
          <a:p>
            <a:pPr fontAlgn="auto">
              <a:spcAft>
                <a:spcPts val="0"/>
              </a:spcAft>
            </a:pPr>
            <a:r>
              <a:rPr lang="fr-FR" sz="4000" b="0" dirty="0" smtClean="0">
                <a:sym typeface="Wingdings"/>
              </a:rPr>
              <a:t> </a:t>
            </a:r>
            <a:r>
              <a:rPr lang="fr-FR" sz="4000" b="0" dirty="0" smtClean="0"/>
              <a:t>Stratégie : Pré-palettisation</a:t>
            </a:r>
            <a:endParaRPr lang="fr-FR" sz="4000" b="0" dirty="0"/>
          </a:p>
        </p:txBody>
      </p:sp>
    </p:spTree>
    <p:extLst>
      <p:ext uri="{BB962C8B-B14F-4D97-AF65-F5344CB8AC3E}">
        <p14:creationId xmlns:p14="http://schemas.microsoft.com/office/powerpoint/2010/main" val="1838863236"/>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a:spLocks noGrp="1"/>
          </p:cNvSpPr>
          <p:nvPr>
            <p:ph type="title" idx="4294967295"/>
          </p:nvPr>
        </p:nvSpPr>
        <p:spPr>
          <a:xfrm>
            <a:off x="-1" y="0"/>
            <a:ext cx="9144001" cy="569913"/>
          </a:xfrm>
          <a:prstGeom prst="rect">
            <a:avLst/>
          </a:prstGeom>
        </p:spPr>
        <p:txBody>
          <a:bodyPr>
            <a:normAutofit fontScale="90000"/>
          </a:bodyPr>
          <a:lstStyle/>
          <a:p>
            <a:r>
              <a:rPr lang="fr-FR" sz="4000" dirty="0" smtClean="0"/>
              <a:t>Actions</a:t>
            </a:r>
            <a:endParaRPr lang="fr-FR" dirty="0"/>
          </a:p>
        </p:txBody>
      </p:sp>
      <p:sp>
        <p:nvSpPr>
          <p:cNvPr id="5" name="Espace réservé du contenu 2"/>
          <p:cNvSpPr txBox="1">
            <a:spLocks/>
          </p:cNvSpPr>
          <p:nvPr/>
        </p:nvSpPr>
        <p:spPr>
          <a:xfrm>
            <a:off x="304800" y="962024"/>
            <a:ext cx="8356599" cy="2124075"/>
          </a:xfrm>
          <a:prstGeom prst="rect">
            <a:avLst/>
          </a:prstGeom>
          <a:ln>
            <a:noFill/>
          </a:ln>
        </p:spPr>
        <p:txBody>
          <a:bodyPr/>
          <a:lstStyle>
            <a:lvl1pPr marL="0" indent="0" algn="l" defTabSz="914400" rtl="0" eaLnBrk="1" latinLnBrk="0" hangingPunct="1">
              <a:spcBef>
                <a:spcPct val="2000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355600" indent="-177800" algn="l" defTabSz="914400" rtl="0" eaLnBrk="1" latinLnBrk="0" hangingPunct="1">
              <a:spcBef>
                <a:spcPct val="20000"/>
              </a:spcBef>
              <a:buClr>
                <a:srgbClr val="0092CF"/>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531813" indent="-176213" algn="l" defTabSz="914400" rtl="0" eaLnBrk="1" latinLnBrk="0" hangingPunct="1">
              <a:spcBef>
                <a:spcPct val="20000"/>
              </a:spcBef>
              <a:buClr>
                <a:srgbClr val="0092CF"/>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23900" indent="-192088" algn="l" defTabSz="914400" rtl="0" eaLnBrk="1" latinLnBrk="0" hangingPunct="1">
              <a:spcBef>
                <a:spcPct val="20000"/>
              </a:spcBef>
              <a:buClr>
                <a:srgbClr val="0092CF"/>
              </a:buClr>
              <a:buFont typeface="Arial" panose="020B0604020202020204" pitchFamily="34" charset="0"/>
              <a:buChar char="–"/>
              <a:defRPr sz="1200" kern="1200">
                <a:solidFill>
                  <a:schemeClr val="tx1">
                    <a:lumMod val="75000"/>
                    <a:lumOff val="25000"/>
                  </a:schemeClr>
                </a:solidFill>
                <a:latin typeface="+mn-lt"/>
                <a:ea typeface="+mn-ea"/>
                <a:cs typeface="+mn-cs"/>
              </a:defRPr>
            </a:lvl4pPr>
            <a:lvl5pPr marL="900113" indent="-176213" algn="l" defTabSz="914400" rtl="0" eaLnBrk="1" latinLnBrk="0" hangingPunct="1">
              <a:spcBef>
                <a:spcPct val="20000"/>
              </a:spcBef>
              <a:buClr>
                <a:srgbClr val="0092CF"/>
              </a:buClr>
              <a:buFont typeface="Wingdings" panose="05000000000000000000" pitchFamily="2" charset="2"/>
              <a:buChar char="Ø"/>
              <a:tabLst>
                <a:tab pos="900113" algn="l"/>
              </a:tabLst>
              <a:defRPr sz="12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200" indent="-457200" algn="just" fontAlgn="auto">
              <a:spcAft>
                <a:spcPts val="0"/>
              </a:spcAft>
              <a:buFont typeface="Arial" panose="020B0604020202020204" pitchFamily="34" charset="0"/>
              <a:buChar char="•"/>
            </a:pPr>
            <a:r>
              <a:rPr lang="fr-FR" sz="3200" b="0" dirty="0">
                <a:solidFill>
                  <a:srgbClr val="000000"/>
                </a:solidFill>
              </a:rPr>
              <a:t>Mesure systématique et mise à jour régulière de tous les conditionnements des articles.</a:t>
            </a:r>
          </a:p>
          <a:p>
            <a:pPr marL="457200" indent="-457200" algn="just" fontAlgn="auto">
              <a:spcAft>
                <a:spcPts val="0"/>
              </a:spcAft>
              <a:buFont typeface="Arial" panose="020B0604020202020204" pitchFamily="34" charset="0"/>
              <a:buChar char="•"/>
            </a:pPr>
            <a:r>
              <a:rPr lang="fr-FR" sz="3200" b="0" dirty="0">
                <a:solidFill>
                  <a:srgbClr val="000000"/>
                </a:solidFill>
              </a:rPr>
              <a:t>Analyse des commandes par le WMS.</a:t>
            </a:r>
          </a:p>
          <a:p>
            <a:pPr marL="457200" indent="-457200" algn="just" fontAlgn="auto">
              <a:spcAft>
                <a:spcPts val="0"/>
              </a:spcAft>
              <a:buFont typeface="Arial" panose="020B0604020202020204" pitchFamily="34" charset="0"/>
              <a:buChar char="•"/>
            </a:pPr>
            <a:r>
              <a:rPr lang="fr-FR" sz="3200" b="0" dirty="0">
                <a:solidFill>
                  <a:srgbClr val="000000"/>
                </a:solidFill>
              </a:rPr>
              <a:t>Découpage intelligent des commandes sur la base de données physiques et logiques.</a:t>
            </a:r>
          </a:p>
        </p:txBody>
      </p:sp>
      <p:graphicFrame>
        <p:nvGraphicFramePr>
          <p:cNvPr id="2" name="Tableau 1"/>
          <p:cNvGraphicFramePr>
            <a:graphicFrameLocks noGrp="1"/>
          </p:cNvGraphicFramePr>
          <p:nvPr>
            <p:extLst/>
          </p:nvPr>
        </p:nvGraphicFramePr>
        <p:xfrm>
          <a:off x="279399" y="3771900"/>
          <a:ext cx="8382000" cy="2865120"/>
        </p:xfrm>
        <a:graphic>
          <a:graphicData uri="http://schemas.openxmlformats.org/drawingml/2006/table">
            <a:tbl>
              <a:tblPr firstRow="1" bandRow="1">
                <a:tableStyleId>{5C22544A-7EE6-4342-B048-85BDC9FD1C3A}</a:tableStyleId>
              </a:tblPr>
              <a:tblGrid>
                <a:gridCol w="558800"/>
                <a:gridCol w="3238500"/>
                <a:gridCol w="774700"/>
                <a:gridCol w="546100"/>
                <a:gridCol w="3263900"/>
              </a:tblGrid>
              <a:tr h="370840">
                <a:tc>
                  <a:txBody>
                    <a:bodyPr/>
                    <a:lstStyle/>
                    <a:p>
                      <a:pPr algn="ctr"/>
                      <a:r>
                        <a:rPr lang="fr-FR" sz="2000" dirty="0" smtClean="0"/>
                        <a:t>+</a:t>
                      </a:r>
                      <a:endParaRPr lang="fr-FR" sz="2000" dirty="0"/>
                    </a:p>
                  </a:txBody>
                  <a:tcPr>
                    <a:solidFill>
                      <a:srgbClr val="00B050"/>
                    </a:solidFill>
                  </a:tcPr>
                </a:tc>
                <a:tc>
                  <a:txBody>
                    <a:bodyPr/>
                    <a:lstStyle/>
                    <a:p>
                      <a:r>
                        <a:rPr lang="fr-FR" sz="2000" dirty="0" smtClean="0"/>
                        <a:t>Points</a:t>
                      </a:r>
                      <a:r>
                        <a:rPr lang="fr-FR" sz="2000" baseline="0" dirty="0" smtClean="0"/>
                        <a:t> positifs</a:t>
                      </a:r>
                      <a:endParaRPr lang="fr-FR" sz="2000" dirty="0"/>
                    </a:p>
                  </a:txBody>
                  <a:tcPr>
                    <a:solidFill>
                      <a:schemeClr val="accent3"/>
                    </a:solidFill>
                  </a:tcPr>
                </a:tc>
                <a:tc>
                  <a:txBody>
                    <a:bodyPr/>
                    <a:lstStyle/>
                    <a:p>
                      <a:endParaRPr lang="fr-FR" dirty="0"/>
                    </a:p>
                  </a:txBody>
                  <a:tcPr>
                    <a:noFill/>
                  </a:tcPr>
                </a:tc>
                <a:tc>
                  <a:txBody>
                    <a:bodyPr/>
                    <a:lstStyle/>
                    <a:p>
                      <a:pPr algn="ctr"/>
                      <a:r>
                        <a:rPr lang="fr-FR" sz="2000" dirty="0" smtClean="0"/>
                        <a:t>-</a:t>
                      </a:r>
                      <a:endParaRPr lang="fr-FR" sz="1600" dirty="0"/>
                    </a:p>
                  </a:txBody>
                  <a:tcPr>
                    <a:solidFill>
                      <a:srgbClr val="C00000"/>
                    </a:solidFill>
                  </a:tcPr>
                </a:tc>
                <a:tc>
                  <a:txBody>
                    <a:bodyPr/>
                    <a:lstStyle/>
                    <a:p>
                      <a:r>
                        <a:rPr lang="fr-FR" sz="2000" dirty="0" smtClean="0"/>
                        <a:t>Points négatifs</a:t>
                      </a:r>
                      <a:endParaRPr lang="fr-FR" sz="2000" dirty="0"/>
                    </a:p>
                  </a:txBody>
                  <a:tcPr>
                    <a:solidFill>
                      <a:srgbClr val="FF0000"/>
                    </a:solidFill>
                  </a:tcPr>
                </a:tc>
              </a:tr>
              <a:tr h="370840">
                <a:tc gridSpan="2">
                  <a:txBody>
                    <a:bodyPr/>
                    <a:lstStyle/>
                    <a:p>
                      <a:r>
                        <a:rPr lang="fr-FR" dirty="0" smtClean="0"/>
                        <a:t>Parallélisation</a:t>
                      </a:r>
                      <a:r>
                        <a:rPr lang="fr-FR" baseline="0" dirty="0" smtClean="0"/>
                        <a:t> des prélèvements afin de réduire les délais de préparation</a:t>
                      </a:r>
                      <a:endParaRPr lang="fr-FR" dirty="0"/>
                    </a:p>
                  </a:txBody>
                  <a:tcPr/>
                </a:tc>
                <a:tc hMerge="1">
                  <a:txBody>
                    <a:bodyPr/>
                    <a:lstStyle/>
                    <a:p>
                      <a:endParaRPr lang="fr-FR" dirty="0"/>
                    </a:p>
                  </a:txBody>
                  <a:tcPr/>
                </a:tc>
                <a:tc>
                  <a:txBody>
                    <a:bodyPr/>
                    <a:lstStyle/>
                    <a:p>
                      <a:endParaRPr lang="fr-FR" dirty="0"/>
                    </a:p>
                  </a:txBody>
                  <a:tcPr>
                    <a:noFill/>
                  </a:tcPr>
                </a:tc>
                <a:tc gridSpan="2">
                  <a:txBody>
                    <a:bodyPr/>
                    <a:lstStyle/>
                    <a:p>
                      <a:r>
                        <a:rPr lang="fr-FR" dirty="0" smtClean="0"/>
                        <a:t>Nécessite de mesurer tous les conditionnements des articles</a:t>
                      </a:r>
                    </a:p>
                    <a:p>
                      <a:r>
                        <a:rPr lang="fr-FR" dirty="0" smtClean="0"/>
                        <a:t>(</a:t>
                      </a:r>
                      <a:r>
                        <a:rPr lang="fr-FR" i="1" dirty="0" smtClean="0"/>
                        <a:t>et d’entretenir la base de données !</a:t>
                      </a:r>
                      <a:r>
                        <a:rPr lang="fr-FR" dirty="0" smtClean="0"/>
                        <a:t>)</a:t>
                      </a:r>
                      <a:endParaRPr lang="fr-FR" dirty="0"/>
                    </a:p>
                  </a:txBody>
                  <a:tcPr/>
                </a:tc>
                <a:tc hMerge="1">
                  <a:txBody>
                    <a:bodyPr/>
                    <a:lstStyle/>
                    <a:p>
                      <a:endParaRPr lang="fr-FR" dirty="0"/>
                    </a:p>
                  </a:txBody>
                  <a:tcPr/>
                </a:tc>
              </a:tr>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Chaque palette est complète</a:t>
                      </a:r>
                    </a:p>
                  </a:txBody>
                  <a:tcPr/>
                </a:tc>
                <a:tc hMerge="1">
                  <a:txBody>
                    <a:bodyPr/>
                    <a:lstStyle/>
                    <a:p>
                      <a:endParaRPr lang="fr-FR"/>
                    </a:p>
                  </a:txBody>
                  <a:tcPr/>
                </a:tc>
                <a:tc>
                  <a:txBody>
                    <a:bodyPr/>
                    <a:lstStyle/>
                    <a:p>
                      <a:endParaRPr lang="fr-FR" dirty="0"/>
                    </a:p>
                  </a:txBody>
                  <a:tcPr>
                    <a:noFill/>
                  </a:tcPr>
                </a:tc>
                <a:tc gridSpan="2">
                  <a:txBody>
                    <a:bodyPr/>
                    <a:lstStyle/>
                    <a:p>
                      <a:r>
                        <a:rPr lang="fr-FR" dirty="0" smtClean="0"/>
                        <a:t>Problématique s’il existe plusieurs conditionnements pour un article : quel volume</a:t>
                      </a:r>
                      <a:r>
                        <a:rPr lang="fr-FR" baseline="0" dirty="0" smtClean="0"/>
                        <a:t> prendre pour le calcul ?</a:t>
                      </a:r>
                      <a:endParaRPr lang="fr-FR" dirty="0"/>
                    </a:p>
                  </a:txBody>
                  <a:tcPr/>
                </a:tc>
                <a:tc hMerge="1">
                  <a:txBody>
                    <a:bodyPr/>
                    <a:lstStyle/>
                    <a:p>
                      <a:endParaRPr lang="fr-FR"/>
                    </a:p>
                  </a:txBody>
                  <a:tcPr/>
                </a:tc>
              </a:tr>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Estimation fiable du volume transporteur</a:t>
                      </a:r>
                    </a:p>
                  </a:txBody>
                  <a:tcPr/>
                </a:tc>
                <a:tc hMerge="1">
                  <a:txBody>
                    <a:bodyPr/>
                    <a:lstStyle/>
                    <a:p>
                      <a:endParaRPr lang="fr-FR"/>
                    </a:p>
                  </a:txBody>
                  <a:tcPr/>
                </a:tc>
                <a:tc>
                  <a:txBody>
                    <a:bodyPr/>
                    <a:lstStyle/>
                    <a:p>
                      <a:endParaRPr lang="fr-FR" dirty="0"/>
                    </a:p>
                  </a:txBody>
                  <a:tcPr>
                    <a:noFill/>
                  </a:tcPr>
                </a:tc>
                <a:tc gridSpan="2">
                  <a:txBody>
                    <a:bodyPr/>
                    <a:lstStyle/>
                    <a:p>
                      <a:r>
                        <a:rPr lang="fr-FR" dirty="0" smtClean="0"/>
                        <a:t>Uniquement pour les grosses commandes</a:t>
                      </a:r>
                      <a:endParaRPr lang="fr-FR" dirty="0"/>
                    </a:p>
                  </a:txBody>
                  <a:tcPr/>
                </a:tc>
                <a:tc hMerge="1">
                  <a:txBody>
                    <a:bodyPr/>
                    <a:lstStyle/>
                    <a:p>
                      <a:endParaRPr lang="fr-FR"/>
                    </a:p>
                  </a:txBody>
                  <a:tcPr/>
                </a:tc>
              </a:tr>
            </a:tbl>
          </a:graphicData>
        </a:graphic>
      </p:graphicFrame>
    </p:spTree>
    <p:extLst>
      <p:ext uri="{BB962C8B-B14F-4D97-AF65-F5344CB8AC3E}">
        <p14:creationId xmlns:p14="http://schemas.microsoft.com/office/powerpoint/2010/main" val="3665029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itre 1"/>
          <p:cNvSpPr txBox="1">
            <a:spLocks/>
          </p:cNvSpPr>
          <p:nvPr/>
        </p:nvSpPr>
        <p:spPr>
          <a:xfrm>
            <a:off x="1438275" y="106900"/>
            <a:ext cx="7705725" cy="569912"/>
          </a:xfrm>
          <a:prstGeom prst="rect">
            <a:avLst/>
          </a:prstGeom>
        </p:spPr>
        <p:txBody>
          <a:bodyPr/>
          <a:lstStyle>
            <a:lvl1pPr algn="l" defTabSz="914400" rtl="0" eaLnBrk="1" latinLnBrk="0" hangingPunct="1">
              <a:spcBef>
                <a:spcPct val="0"/>
              </a:spcBef>
              <a:buNone/>
              <a:defRPr sz="4400" kern="1200">
                <a:solidFill>
                  <a:schemeClr val="tx1">
                    <a:lumMod val="75000"/>
                    <a:lumOff val="25000"/>
                  </a:schemeClr>
                </a:solidFill>
                <a:latin typeface="Century Gothic" panose="020B0502020202020204" pitchFamily="34" charset="0"/>
                <a:ea typeface="+mj-ea"/>
                <a:cs typeface="+mj-cs"/>
              </a:defRPr>
            </a:lvl1pPr>
          </a:lstStyle>
          <a:p>
            <a:endParaRPr lang="fr-FR" dirty="0"/>
          </a:p>
        </p:txBody>
      </p:sp>
      <p:sp>
        <p:nvSpPr>
          <p:cNvPr id="81" name="Espace réservé du texte 2"/>
          <p:cNvSpPr>
            <a:spLocks noGrp="1"/>
          </p:cNvSpPr>
          <p:nvPr>
            <p:ph type="body" sz="quarter" idx="13"/>
          </p:nvPr>
        </p:nvSpPr>
        <p:spPr>
          <a:xfrm>
            <a:off x="683568" y="692697"/>
            <a:ext cx="6767512" cy="504056"/>
          </a:xfrm>
        </p:spPr>
        <p:txBody>
          <a:bodyPr/>
          <a:lstStyle/>
          <a:p>
            <a:r>
              <a:rPr lang="fr-FR" altLang="fr-FR" sz="2000" dirty="0" smtClean="0">
                <a:solidFill>
                  <a:sysClr val="windowText" lastClr="000000"/>
                </a:solidFill>
              </a:rPr>
              <a:t>Positionnement de l’entrepôt dans la </a:t>
            </a:r>
            <a:r>
              <a:rPr lang="fr-FR" altLang="fr-FR" sz="2000" dirty="0" err="1" smtClean="0">
                <a:solidFill>
                  <a:sysClr val="windowText" lastClr="000000"/>
                </a:solidFill>
              </a:rPr>
              <a:t>Supply</a:t>
            </a:r>
            <a:r>
              <a:rPr lang="fr-FR" altLang="fr-FR" sz="2000" dirty="0" smtClean="0">
                <a:solidFill>
                  <a:sysClr val="windowText" lastClr="000000"/>
                </a:solidFill>
              </a:rPr>
              <a:t> Chain</a:t>
            </a:r>
            <a:endParaRPr lang="fr-FR" sz="2000" dirty="0">
              <a:solidFill>
                <a:sysClr val="windowText" lastClr="000000"/>
              </a:solidFill>
            </a:endParaRPr>
          </a:p>
          <a:p>
            <a:endParaRPr lang="fr-FR" dirty="0"/>
          </a:p>
          <a:p>
            <a:endParaRPr lang="fr-FR" dirty="0"/>
          </a:p>
        </p:txBody>
      </p:sp>
      <p:sp>
        <p:nvSpPr>
          <p:cNvPr id="11" name="Rectangle 4"/>
          <p:cNvSpPr>
            <a:spLocks noChangeArrowheads="1"/>
          </p:cNvSpPr>
          <p:nvPr/>
        </p:nvSpPr>
        <p:spPr bwMode="auto">
          <a:xfrm>
            <a:off x="179512" y="126422"/>
            <a:ext cx="3609553" cy="530868"/>
          </a:xfrm>
          <a:prstGeom prst="roundRect">
            <a:avLst/>
          </a:prstGeom>
          <a:solidFill>
            <a:schemeClr val="accent5">
              <a:lumMod val="40000"/>
              <a:lumOff val="60000"/>
            </a:schemeClr>
          </a:solidFill>
          <a:ln>
            <a:noFill/>
          </a:ln>
          <a:effectLst/>
        </p:spPr>
        <p:txBody>
          <a:bodyPr wrap="none" anchor="ctr"/>
          <a:lstStyle/>
          <a:p>
            <a:pPr marL="257175" indent="-257175">
              <a:spcBef>
                <a:spcPct val="0"/>
              </a:spcBef>
            </a:pPr>
            <a:r>
              <a:rPr lang="fr-FR" altLang="fr-FR" dirty="0">
                <a:solidFill>
                  <a:srgbClr val="777777"/>
                </a:solidFill>
                <a:latin typeface="Arial" panose="020B0604020202020204" pitchFamily="34" charset="0"/>
                <a:cs typeface="Arial" panose="020B0604020202020204" pitchFamily="34" charset="0"/>
              </a:rPr>
              <a:t>La Chaine Logistique </a:t>
            </a:r>
          </a:p>
        </p:txBody>
      </p:sp>
      <p:sp>
        <p:nvSpPr>
          <p:cNvPr id="2" name="Flèche droite 1"/>
          <p:cNvSpPr/>
          <p:nvPr/>
        </p:nvSpPr>
        <p:spPr>
          <a:xfrm>
            <a:off x="5579644" y="1196752"/>
            <a:ext cx="3454819" cy="5624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smtClean="0"/>
              <a:t>Supply</a:t>
            </a:r>
            <a:r>
              <a:rPr lang="fr-FR" sz="1400" dirty="0" smtClean="0"/>
              <a:t> </a:t>
            </a:r>
            <a:r>
              <a:rPr lang="fr-FR" sz="1400" dirty="0" err="1" smtClean="0"/>
              <a:t>chain</a:t>
            </a:r>
            <a:r>
              <a:rPr lang="fr-FR" sz="1400" dirty="0" smtClean="0"/>
              <a:t> aval / </a:t>
            </a:r>
            <a:r>
              <a:rPr lang="fr-FR" sz="1400" dirty="0" err="1" smtClean="0"/>
              <a:t>outbound</a:t>
            </a:r>
            <a:r>
              <a:rPr lang="fr-FR" sz="1400" dirty="0" smtClean="0"/>
              <a:t> </a:t>
            </a:r>
            <a:r>
              <a:rPr lang="fr-FR" sz="1400" dirty="0" err="1" smtClean="0"/>
              <a:t>flows</a:t>
            </a:r>
            <a:endParaRPr lang="fr-FR" sz="1400" dirty="0"/>
          </a:p>
        </p:txBody>
      </p:sp>
      <p:sp>
        <p:nvSpPr>
          <p:cNvPr id="3" name="Flèche droite 2"/>
          <p:cNvSpPr/>
          <p:nvPr/>
        </p:nvSpPr>
        <p:spPr>
          <a:xfrm flipH="1">
            <a:off x="323528" y="1197720"/>
            <a:ext cx="5256116" cy="5652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smtClean="0"/>
              <a:t>Suppy</a:t>
            </a:r>
            <a:r>
              <a:rPr lang="fr-FR" sz="1400" dirty="0" smtClean="0"/>
              <a:t> </a:t>
            </a:r>
            <a:r>
              <a:rPr lang="fr-FR" sz="1400" dirty="0" err="1" smtClean="0"/>
              <a:t>chain</a:t>
            </a:r>
            <a:r>
              <a:rPr lang="fr-FR" sz="1400" dirty="0" smtClean="0"/>
              <a:t> amont / </a:t>
            </a:r>
            <a:r>
              <a:rPr lang="fr-FR" sz="1400" dirty="0" err="1" smtClean="0"/>
              <a:t>inbound</a:t>
            </a:r>
            <a:r>
              <a:rPr lang="fr-FR" sz="1400" dirty="0" smtClean="0"/>
              <a:t> </a:t>
            </a:r>
            <a:r>
              <a:rPr lang="fr-FR" sz="1400" dirty="0" err="1" smtClean="0"/>
              <a:t>flows</a:t>
            </a:r>
            <a:r>
              <a:rPr lang="fr-FR" sz="1400" dirty="0" smtClean="0"/>
              <a:t> </a:t>
            </a:r>
            <a:endParaRPr lang="fr-FR" sz="1400" dirty="0"/>
          </a:p>
        </p:txBody>
      </p:sp>
      <p:pic>
        <p:nvPicPr>
          <p:cNvPr id="14338" name="Picture 2" descr="http://thumbs.dreamstime.com/z/camion-dans-l-entrep-t-centre-serveur-de-distribution-39713515.jp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5063917" y="3125523"/>
            <a:ext cx="1036345" cy="734997"/>
          </a:xfrm>
          <a:prstGeom prst="rect">
            <a:avLst/>
          </a:prstGeom>
          <a:noFill/>
          <a:extLst>
            <a:ext uri="{909E8E84-426E-40DD-AFC4-6F175D3DCCD1}">
              <a14:hiddenFill xmlns:a14="http://schemas.microsoft.com/office/drawing/2010/main">
                <a:solidFill>
                  <a:srgbClr val="FFFFFF"/>
                </a:solidFill>
              </a14:hiddenFill>
            </a:ext>
          </a:extLst>
        </p:spPr>
      </p:pic>
      <p:pic>
        <p:nvPicPr>
          <p:cNvPr id="14350" name="Picture 14" descr="Quatre graphismes de dessin animé d immeubles de bureaux"/>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5313505" y="1727723"/>
            <a:ext cx="537167" cy="463917"/>
          </a:xfrm>
          <a:prstGeom prst="rect">
            <a:avLst/>
          </a:prstGeom>
          <a:noFill/>
          <a:extLst>
            <a:ext uri="{909E8E84-426E-40DD-AFC4-6F175D3DCCD1}">
              <a14:hiddenFill xmlns:a14="http://schemas.microsoft.com/office/drawing/2010/main">
                <a:solidFill>
                  <a:srgbClr val="FFFFFF"/>
                </a:solidFill>
              </a14:hiddenFill>
            </a:ext>
          </a:extLst>
        </p:spPr>
      </p:pic>
      <p:pic>
        <p:nvPicPr>
          <p:cNvPr id="14354" name="Picture 18" descr="Graphismes de dessin animé de Chambre"/>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8371906" y="3254787"/>
            <a:ext cx="436849" cy="504056"/>
          </a:xfrm>
          <a:prstGeom prst="rect">
            <a:avLst/>
          </a:prstGeom>
          <a:noFill/>
          <a:extLst>
            <a:ext uri="{909E8E84-426E-40DD-AFC4-6F175D3DCCD1}">
              <a14:hiddenFill xmlns:a14="http://schemas.microsoft.com/office/drawing/2010/main">
                <a:solidFill>
                  <a:srgbClr val="FFFFFF"/>
                </a:solidFill>
              </a14:hiddenFill>
            </a:ext>
          </a:extLst>
        </p:spPr>
      </p:pic>
      <p:pic>
        <p:nvPicPr>
          <p:cNvPr id="14364" name="Picture 28" descr="Graphismes de vecteur d usine dans le type de bande dessinée."/>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2519997" y="4227328"/>
            <a:ext cx="759857" cy="578939"/>
          </a:xfrm>
          <a:prstGeom prst="rect">
            <a:avLst/>
          </a:prstGeom>
          <a:noFill/>
          <a:extLst>
            <a:ext uri="{909E8E84-426E-40DD-AFC4-6F175D3DCCD1}">
              <a14:hiddenFill xmlns:a14="http://schemas.microsoft.com/office/drawing/2010/main">
                <a:solidFill>
                  <a:srgbClr val="FFFFFF"/>
                </a:solidFill>
              </a14:hiddenFill>
            </a:ext>
          </a:extLst>
        </p:spPr>
      </p:pic>
      <p:pic>
        <p:nvPicPr>
          <p:cNvPr id="14366" name="Picture 30" descr="Conception sensible de site Web sur différents appareils électroniques"/>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8492783" y="5486840"/>
            <a:ext cx="339671" cy="390822"/>
          </a:xfrm>
          <a:prstGeom prst="rect">
            <a:avLst/>
          </a:prstGeom>
          <a:noFill/>
          <a:extLst>
            <a:ext uri="{909E8E84-426E-40DD-AFC4-6F175D3DCCD1}">
              <a14:hiddenFill xmlns:a14="http://schemas.microsoft.com/office/drawing/2010/main">
                <a:solidFill>
                  <a:srgbClr val="FFFFFF"/>
                </a:solidFill>
              </a14:hiddenFill>
            </a:ext>
          </a:extLst>
        </p:spPr>
      </p:pic>
      <p:pic>
        <p:nvPicPr>
          <p:cNvPr id="14368" name="Picture 32" descr="Conception sensible de site Web sur différents appareils électroniques"/>
          <p:cNvPicPr>
            <a:picLocks noChangeAspect="1" noChangeArrowheads="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8102797" y="3081220"/>
            <a:ext cx="298226" cy="328049"/>
          </a:xfrm>
          <a:prstGeom prst="rect">
            <a:avLst/>
          </a:prstGeom>
          <a:noFill/>
          <a:extLst>
            <a:ext uri="{909E8E84-426E-40DD-AFC4-6F175D3DCCD1}">
              <a14:hiddenFill xmlns:a14="http://schemas.microsoft.com/office/drawing/2010/main">
                <a:solidFill>
                  <a:srgbClr val="FFFFFF"/>
                </a:solidFill>
              </a14:hiddenFill>
            </a:ext>
          </a:extLst>
        </p:spPr>
      </p:pic>
      <p:pic>
        <p:nvPicPr>
          <p:cNvPr id="14370" name="Picture 34" descr="Immeubles d hôtel ou de bureaux avec des arbres"/>
          <p:cNvPicPr>
            <a:picLocks noChangeAspect="1" noChangeArrowheads="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8340150" y="4834288"/>
            <a:ext cx="585934" cy="433082"/>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4884047" y="3830851"/>
            <a:ext cx="1440160" cy="246221"/>
          </a:xfrm>
          <a:prstGeom prst="rect">
            <a:avLst/>
          </a:prstGeom>
          <a:noFill/>
        </p:spPr>
        <p:txBody>
          <a:bodyPr wrap="square" rtlCol="0">
            <a:spAutoFit/>
          </a:bodyPr>
          <a:lstStyle/>
          <a:p>
            <a:r>
              <a:rPr lang="fr-FR" sz="1000" dirty="0" smtClean="0"/>
              <a:t>Entrepôt de distribution </a:t>
            </a:r>
            <a:endParaRPr lang="fr-FR" sz="1000" dirty="0"/>
          </a:p>
        </p:txBody>
      </p:sp>
      <p:sp>
        <p:nvSpPr>
          <p:cNvPr id="35" name="ZoneTexte 34"/>
          <p:cNvSpPr txBox="1"/>
          <p:nvPr/>
        </p:nvSpPr>
        <p:spPr>
          <a:xfrm>
            <a:off x="8207674" y="5286456"/>
            <a:ext cx="1080419" cy="246221"/>
          </a:xfrm>
          <a:prstGeom prst="rect">
            <a:avLst/>
          </a:prstGeom>
          <a:noFill/>
        </p:spPr>
        <p:txBody>
          <a:bodyPr wrap="square" rtlCol="0">
            <a:spAutoFit/>
          </a:bodyPr>
          <a:lstStyle/>
          <a:p>
            <a:r>
              <a:rPr lang="fr-FR" sz="1000" dirty="0" smtClean="0"/>
              <a:t>Client B to B</a:t>
            </a:r>
            <a:endParaRPr lang="fr-FR" sz="1000" dirty="0"/>
          </a:p>
        </p:txBody>
      </p:sp>
      <p:sp>
        <p:nvSpPr>
          <p:cNvPr id="37" name="ZoneTexte 36"/>
          <p:cNvSpPr txBox="1"/>
          <p:nvPr/>
        </p:nvSpPr>
        <p:spPr>
          <a:xfrm>
            <a:off x="8092908" y="3776055"/>
            <a:ext cx="1080419" cy="246221"/>
          </a:xfrm>
          <a:prstGeom prst="rect">
            <a:avLst/>
          </a:prstGeom>
          <a:noFill/>
        </p:spPr>
        <p:txBody>
          <a:bodyPr wrap="square" rtlCol="0">
            <a:spAutoFit/>
          </a:bodyPr>
          <a:lstStyle/>
          <a:p>
            <a:r>
              <a:rPr lang="fr-FR" sz="1000" dirty="0" smtClean="0"/>
              <a:t>Client B to C</a:t>
            </a:r>
            <a:endParaRPr lang="fr-FR" sz="1000" dirty="0"/>
          </a:p>
        </p:txBody>
      </p:sp>
      <p:sp>
        <p:nvSpPr>
          <p:cNvPr id="38" name="ZoneTexte 37"/>
          <p:cNvSpPr txBox="1"/>
          <p:nvPr/>
        </p:nvSpPr>
        <p:spPr>
          <a:xfrm>
            <a:off x="2483768" y="4763724"/>
            <a:ext cx="1080419" cy="246221"/>
          </a:xfrm>
          <a:prstGeom prst="rect">
            <a:avLst/>
          </a:prstGeom>
          <a:noFill/>
        </p:spPr>
        <p:txBody>
          <a:bodyPr wrap="square" rtlCol="0">
            <a:spAutoFit/>
          </a:bodyPr>
          <a:lstStyle/>
          <a:p>
            <a:r>
              <a:rPr lang="fr-FR" sz="1000" dirty="0" smtClean="0"/>
              <a:t>Production</a:t>
            </a:r>
            <a:endParaRPr lang="fr-FR" sz="1000" dirty="0"/>
          </a:p>
        </p:txBody>
      </p:sp>
      <p:sp>
        <p:nvSpPr>
          <p:cNvPr id="39" name="ZoneTexte 38"/>
          <p:cNvSpPr txBox="1"/>
          <p:nvPr/>
        </p:nvSpPr>
        <p:spPr>
          <a:xfrm>
            <a:off x="3851621" y="6208767"/>
            <a:ext cx="1640224" cy="246221"/>
          </a:xfrm>
          <a:prstGeom prst="rect">
            <a:avLst/>
          </a:prstGeom>
          <a:noFill/>
        </p:spPr>
        <p:txBody>
          <a:bodyPr wrap="square" rtlCol="0">
            <a:spAutoFit/>
          </a:bodyPr>
          <a:lstStyle/>
          <a:p>
            <a:r>
              <a:rPr lang="fr-FR" sz="1000" dirty="0" smtClean="0"/>
              <a:t>Entrepôt distribution</a:t>
            </a:r>
            <a:endParaRPr lang="fr-FR" sz="1000" dirty="0"/>
          </a:p>
        </p:txBody>
      </p:sp>
      <p:sp>
        <p:nvSpPr>
          <p:cNvPr id="40" name="ZoneTexte 39"/>
          <p:cNvSpPr txBox="1"/>
          <p:nvPr/>
        </p:nvSpPr>
        <p:spPr>
          <a:xfrm>
            <a:off x="4900854" y="4867732"/>
            <a:ext cx="1399338" cy="246221"/>
          </a:xfrm>
          <a:prstGeom prst="rect">
            <a:avLst/>
          </a:prstGeom>
          <a:noFill/>
        </p:spPr>
        <p:txBody>
          <a:bodyPr wrap="square" rtlCol="0">
            <a:spAutoFit/>
          </a:bodyPr>
          <a:lstStyle/>
          <a:p>
            <a:r>
              <a:rPr lang="fr-FR" sz="1000" dirty="0" smtClean="0"/>
              <a:t>Entrepôt d’éclatement</a:t>
            </a:r>
            <a:endParaRPr lang="fr-FR" sz="1000" dirty="0"/>
          </a:p>
        </p:txBody>
      </p:sp>
      <p:sp>
        <p:nvSpPr>
          <p:cNvPr id="41" name="ZoneTexte 40"/>
          <p:cNvSpPr txBox="1"/>
          <p:nvPr/>
        </p:nvSpPr>
        <p:spPr>
          <a:xfrm>
            <a:off x="4884047" y="1988840"/>
            <a:ext cx="1391196" cy="861774"/>
          </a:xfrm>
          <a:prstGeom prst="rect">
            <a:avLst/>
          </a:prstGeom>
          <a:noFill/>
        </p:spPr>
        <p:txBody>
          <a:bodyPr wrap="square" rtlCol="0">
            <a:spAutoFit/>
          </a:bodyPr>
          <a:lstStyle/>
          <a:p>
            <a:r>
              <a:rPr lang="fr-FR" sz="1000" dirty="0" smtClean="0"/>
              <a:t>Bureaux</a:t>
            </a:r>
          </a:p>
          <a:p>
            <a:pPr marL="171450" indent="-171450">
              <a:buFontTx/>
              <a:buChar char="-"/>
            </a:pPr>
            <a:r>
              <a:rPr lang="fr-FR" sz="1000" dirty="0" smtClean="0"/>
              <a:t>Achat </a:t>
            </a:r>
          </a:p>
          <a:p>
            <a:pPr marL="171450" indent="-171450">
              <a:buFontTx/>
              <a:buChar char="-"/>
            </a:pPr>
            <a:r>
              <a:rPr lang="fr-FR" sz="1000" dirty="0" smtClean="0"/>
              <a:t>Vente</a:t>
            </a:r>
          </a:p>
          <a:p>
            <a:pPr marL="171450" indent="-171450">
              <a:buFontTx/>
              <a:buChar char="-"/>
            </a:pPr>
            <a:r>
              <a:rPr lang="fr-FR" sz="1000" dirty="0" smtClean="0"/>
              <a:t>Approvisionnement</a:t>
            </a:r>
          </a:p>
          <a:p>
            <a:pPr marL="171450" indent="-171450">
              <a:buFontTx/>
              <a:buChar char="-"/>
            </a:pPr>
            <a:r>
              <a:rPr lang="fr-FR" sz="1000" dirty="0" smtClean="0"/>
              <a:t>Planification</a:t>
            </a:r>
            <a:endParaRPr lang="fr-FR" sz="1000" dirty="0"/>
          </a:p>
        </p:txBody>
      </p:sp>
      <p:sp>
        <p:nvSpPr>
          <p:cNvPr id="42" name="ZoneTexte 41"/>
          <p:cNvSpPr txBox="1"/>
          <p:nvPr/>
        </p:nvSpPr>
        <p:spPr>
          <a:xfrm>
            <a:off x="287810" y="5718504"/>
            <a:ext cx="1080419" cy="246221"/>
          </a:xfrm>
          <a:prstGeom prst="rect">
            <a:avLst/>
          </a:prstGeom>
          <a:noFill/>
        </p:spPr>
        <p:txBody>
          <a:bodyPr wrap="square" rtlCol="0">
            <a:spAutoFit/>
          </a:bodyPr>
          <a:lstStyle/>
          <a:p>
            <a:r>
              <a:rPr lang="fr-FR" sz="1000" dirty="0" smtClean="0"/>
              <a:t>Fournisseur MP</a:t>
            </a:r>
            <a:endParaRPr lang="fr-FR" sz="1000" dirty="0"/>
          </a:p>
        </p:txBody>
      </p:sp>
      <p:sp>
        <p:nvSpPr>
          <p:cNvPr id="43" name="ZoneTexte 42"/>
          <p:cNvSpPr txBox="1"/>
          <p:nvPr/>
        </p:nvSpPr>
        <p:spPr>
          <a:xfrm>
            <a:off x="287809" y="3758843"/>
            <a:ext cx="1080419" cy="246221"/>
          </a:xfrm>
          <a:prstGeom prst="rect">
            <a:avLst/>
          </a:prstGeom>
          <a:noFill/>
        </p:spPr>
        <p:txBody>
          <a:bodyPr wrap="square" rtlCol="0">
            <a:spAutoFit/>
          </a:bodyPr>
          <a:lstStyle/>
          <a:p>
            <a:r>
              <a:rPr lang="fr-FR" sz="1000" dirty="0" smtClean="0"/>
              <a:t>Fournisseur PF</a:t>
            </a:r>
            <a:endParaRPr lang="fr-FR" sz="1000" dirty="0"/>
          </a:p>
        </p:txBody>
      </p:sp>
      <p:sp>
        <p:nvSpPr>
          <p:cNvPr id="44" name="ZoneTexte 43"/>
          <p:cNvSpPr txBox="1"/>
          <p:nvPr/>
        </p:nvSpPr>
        <p:spPr>
          <a:xfrm>
            <a:off x="290340" y="4806267"/>
            <a:ext cx="1080419" cy="246221"/>
          </a:xfrm>
          <a:prstGeom prst="rect">
            <a:avLst/>
          </a:prstGeom>
          <a:noFill/>
        </p:spPr>
        <p:txBody>
          <a:bodyPr wrap="square" rtlCol="0">
            <a:spAutoFit/>
          </a:bodyPr>
          <a:lstStyle/>
          <a:p>
            <a:r>
              <a:rPr lang="fr-FR" sz="1000" dirty="0" smtClean="0"/>
              <a:t>Fournisseur SF</a:t>
            </a:r>
            <a:endParaRPr lang="fr-FR" sz="1000" dirty="0"/>
          </a:p>
        </p:txBody>
      </p:sp>
      <p:pic>
        <p:nvPicPr>
          <p:cNvPr id="47" name="Picture 26" descr="Graphismes de vecteur d usine dans le type de bande dessinée."/>
          <p:cNvPicPr>
            <a:picLocks noChangeAspect="1" noChangeArrowheads="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84840" y="3181675"/>
            <a:ext cx="732581" cy="62269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6" descr="Graphismes de vecteur d usine dans le type de bande dessinée."/>
          <p:cNvPicPr>
            <a:picLocks noChangeAspect="1" noChangeArrowheads="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82301" y="4206336"/>
            <a:ext cx="732581" cy="62269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6" descr="Graphismes de vecteur d usine dans le type de bande dessinée."/>
          <p:cNvPicPr>
            <a:picLocks noChangeAspect="1" noChangeArrowheads="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94268" y="5118573"/>
            <a:ext cx="732581" cy="622694"/>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necteur droit avec flèche 7"/>
          <p:cNvCxnSpPr>
            <a:stCxn id="47" idx="3"/>
            <a:endCxn id="14364" idx="1"/>
          </p:cNvCxnSpPr>
          <p:nvPr/>
        </p:nvCxnSpPr>
        <p:spPr>
          <a:xfrm>
            <a:off x="1117421" y="3493022"/>
            <a:ext cx="1402576" cy="10237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p:cNvCxnSpPr>
            <a:stCxn id="48" idx="3"/>
            <a:endCxn id="14364" idx="1"/>
          </p:cNvCxnSpPr>
          <p:nvPr/>
        </p:nvCxnSpPr>
        <p:spPr>
          <a:xfrm flipV="1">
            <a:off x="1114882" y="4516798"/>
            <a:ext cx="1405115" cy="8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5" name="Connecteur droit avec flèche 54"/>
          <p:cNvCxnSpPr>
            <a:stCxn id="49" idx="3"/>
            <a:endCxn id="14364" idx="1"/>
          </p:cNvCxnSpPr>
          <p:nvPr/>
        </p:nvCxnSpPr>
        <p:spPr>
          <a:xfrm flipV="1">
            <a:off x="1126849" y="4516798"/>
            <a:ext cx="1393148" cy="9131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4" name="Connecteur droit avec flèche 63"/>
          <p:cNvCxnSpPr>
            <a:stCxn id="47" idx="3"/>
            <a:endCxn id="14338" idx="1"/>
          </p:cNvCxnSpPr>
          <p:nvPr/>
        </p:nvCxnSpPr>
        <p:spPr>
          <a:xfrm>
            <a:off x="1117421" y="3493022"/>
            <a:ext cx="394649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74" name="Picture 2" descr="http://thumbs.dreamstime.com/z/camion-dans-l-entrep-t-centre-serveur-de-distribution-39713515.jp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822164" y="5517232"/>
            <a:ext cx="1036345" cy="73499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http://thumbs.dreamstime.com/z/camion-dans-l-entrep-t-centre-serveur-de-distribution-39713515.jp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5064021" y="4149080"/>
            <a:ext cx="1036345" cy="734997"/>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Connecteur en angle 30"/>
          <p:cNvCxnSpPr>
            <a:stCxn id="14350" idx="1"/>
            <a:endCxn id="47" idx="0"/>
          </p:cNvCxnSpPr>
          <p:nvPr/>
        </p:nvCxnSpPr>
        <p:spPr>
          <a:xfrm rot="10800000" flipV="1">
            <a:off x="751131" y="1959681"/>
            <a:ext cx="4562374" cy="1221993"/>
          </a:xfrm>
          <a:prstGeom prst="bentConnector2">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82" name="Connecteur droit avec flèche 81"/>
          <p:cNvCxnSpPr>
            <a:stCxn id="14364" idx="3"/>
            <a:endCxn id="74" idx="1"/>
          </p:cNvCxnSpPr>
          <p:nvPr/>
        </p:nvCxnSpPr>
        <p:spPr>
          <a:xfrm>
            <a:off x="3279854" y="4516798"/>
            <a:ext cx="542310" cy="13679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p:cNvCxnSpPr>
            <a:stCxn id="14364" idx="3"/>
            <a:endCxn id="14338" idx="1"/>
          </p:cNvCxnSpPr>
          <p:nvPr/>
        </p:nvCxnSpPr>
        <p:spPr>
          <a:xfrm flipV="1">
            <a:off x="3279854" y="3493022"/>
            <a:ext cx="1784063" cy="10237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6" name="Connecteur droit avec flèche 85"/>
          <p:cNvCxnSpPr>
            <a:stCxn id="14364" idx="3"/>
            <a:endCxn id="75" idx="1"/>
          </p:cNvCxnSpPr>
          <p:nvPr/>
        </p:nvCxnSpPr>
        <p:spPr>
          <a:xfrm flipV="1">
            <a:off x="3279854" y="4516579"/>
            <a:ext cx="1784167" cy="21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8" name="Connecteur droit avec flèche 107"/>
          <p:cNvCxnSpPr>
            <a:stCxn id="75" idx="3"/>
            <a:endCxn id="14370" idx="1"/>
          </p:cNvCxnSpPr>
          <p:nvPr/>
        </p:nvCxnSpPr>
        <p:spPr>
          <a:xfrm>
            <a:off x="6100366" y="4516579"/>
            <a:ext cx="2239784" cy="5342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2" name="Connecteur droit avec flèche 111"/>
          <p:cNvCxnSpPr>
            <a:stCxn id="14338" idx="3"/>
            <a:endCxn id="14354" idx="1"/>
          </p:cNvCxnSpPr>
          <p:nvPr/>
        </p:nvCxnSpPr>
        <p:spPr>
          <a:xfrm>
            <a:off x="6100262" y="3493022"/>
            <a:ext cx="2271644" cy="1379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5" name="Connecteur droit avec flèche 114"/>
          <p:cNvCxnSpPr>
            <a:stCxn id="14338" idx="3"/>
            <a:endCxn id="14370" idx="1"/>
          </p:cNvCxnSpPr>
          <p:nvPr/>
        </p:nvCxnSpPr>
        <p:spPr>
          <a:xfrm>
            <a:off x="6100262" y="3493022"/>
            <a:ext cx="2239888" cy="155780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p:cNvCxnSpPr>
            <a:stCxn id="74" idx="3"/>
            <a:endCxn id="14370" idx="1"/>
          </p:cNvCxnSpPr>
          <p:nvPr/>
        </p:nvCxnSpPr>
        <p:spPr>
          <a:xfrm flipV="1">
            <a:off x="4858509" y="5050829"/>
            <a:ext cx="3481641" cy="8339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1" name="Connecteur droit avec flèche 120"/>
          <p:cNvCxnSpPr>
            <a:stCxn id="14370" idx="0"/>
            <a:endCxn id="37" idx="2"/>
          </p:cNvCxnSpPr>
          <p:nvPr/>
        </p:nvCxnSpPr>
        <p:spPr>
          <a:xfrm flipV="1">
            <a:off x="8633117" y="4022276"/>
            <a:ext cx="1" cy="8120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5" name="Connecteur droit avec flèche 124"/>
          <p:cNvCxnSpPr>
            <a:stCxn id="74" idx="3"/>
            <a:endCxn id="14354" idx="1"/>
          </p:cNvCxnSpPr>
          <p:nvPr/>
        </p:nvCxnSpPr>
        <p:spPr>
          <a:xfrm flipV="1">
            <a:off x="4858509" y="3506815"/>
            <a:ext cx="3513397" cy="23779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8" name="Connecteur droit avec flèche 127"/>
          <p:cNvCxnSpPr>
            <a:stCxn id="75" idx="3"/>
            <a:endCxn id="14354" idx="1"/>
          </p:cNvCxnSpPr>
          <p:nvPr/>
        </p:nvCxnSpPr>
        <p:spPr>
          <a:xfrm flipV="1">
            <a:off x="6100366" y="3506815"/>
            <a:ext cx="2271540" cy="10097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380" name="Connecteur droit avec flèche 14379"/>
          <p:cNvCxnSpPr>
            <a:stCxn id="41" idx="2"/>
            <a:endCxn id="14338" idx="0"/>
          </p:cNvCxnSpPr>
          <p:nvPr/>
        </p:nvCxnSpPr>
        <p:spPr>
          <a:xfrm>
            <a:off x="5579645" y="2850614"/>
            <a:ext cx="2445" cy="274909"/>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42" name="Connecteur droit avec flèche 141"/>
          <p:cNvCxnSpPr>
            <a:stCxn id="41" idx="2"/>
            <a:endCxn id="14364" idx="0"/>
          </p:cNvCxnSpPr>
          <p:nvPr/>
        </p:nvCxnSpPr>
        <p:spPr>
          <a:xfrm flipH="1">
            <a:off x="2899926" y="2850614"/>
            <a:ext cx="2679719" cy="1376714"/>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145" name="Connecteur en angle 144"/>
          <p:cNvCxnSpPr>
            <a:stCxn id="14354" idx="0"/>
            <a:endCxn id="14350" idx="3"/>
          </p:cNvCxnSpPr>
          <p:nvPr/>
        </p:nvCxnSpPr>
        <p:spPr>
          <a:xfrm rot="16200000" flipV="1">
            <a:off x="6572950" y="1237405"/>
            <a:ext cx="1295105" cy="2739659"/>
          </a:xfrm>
          <a:prstGeom prst="bentConnector2">
            <a:avLst/>
          </a:prstGeom>
          <a:ln w="28575">
            <a:prstDash val="solid"/>
            <a:tailEnd type="triangle"/>
          </a:ln>
        </p:spPr>
        <p:style>
          <a:lnRef idx="1">
            <a:schemeClr val="accent6"/>
          </a:lnRef>
          <a:fillRef idx="0">
            <a:schemeClr val="accent6"/>
          </a:fillRef>
          <a:effectRef idx="0">
            <a:schemeClr val="accent6"/>
          </a:effectRef>
          <a:fontRef idx="minor">
            <a:schemeClr val="tx1"/>
          </a:fontRef>
        </p:style>
      </p:cxnSp>
      <p:cxnSp>
        <p:nvCxnSpPr>
          <p:cNvPr id="148" name="Connecteur en angle 147"/>
          <p:cNvCxnSpPr>
            <a:stCxn id="14370" idx="3"/>
            <a:endCxn id="14350" idx="3"/>
          </p:cNvCxnSpPr>
          <p:nvPr/>
        </p:nvCxnSpPr>
        <p:spPr>
          <a:xfrm flipH="1" flipV="1">
            <a:off x="5850672" y="1959682"/>
            <a:ext cx="3075412" cy="3091147"/>
          </a:xfrm>
          <a:prstGeom prst="bentConnector3">
            <a:avLst>
              <a:gd name="adj1" fmla="val -2478"/>
            </a:avLst>
          </a:prstGeom>
          <a:ln w="28575">
            <a:prstDash val="solid"/>
            <a:tailEnd type="triangle"/>
          </a:ln>
        </p:spPr>
        <p:style>
          <a:lnRef idx="1">
            <a:schemeClr val="accent6"/>
          </a:lnRef>
          <a:fillRef idx="0">
            <a:schemeClr val="accent6"/>
          </a:fillRef>
          <a:effectRef idx="0">
            <a:schemeClr val="accent6"/>
          </a:effectRef>
          <a:fontRef idx="minor">
            <a:schemeClr val="tx1"/>
          </a:fontRef>
        </p:style>
      </p:cxnSp>
      <p:pic>
        <p:nvPicPr>
          <p:cNvPr id="153" name="Picture 36" descr="http://thumbs.dreamstime.com/z/logistique-33253680.jpg"/>
          <p:cNvPicPr>
            <a:picLocks noChangeAspect="1" noChangeArrowheads="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6916854" y="3565027"/>
            <a:ext cx="628623" cy="440037"/>
          </a:xfrm>
          <a:prstGeom prst="rect">
            <a:avLst/>
          </a:prstGeom>
          <a:noFill/>
          <a:extLst>
            <a:ext uri="{909E8E84-426E-40DD-AFC4-6F175D3DCCD1}">
              <a14:hiddenFill xmlns:a14="http://schemas.microsoft.com/office/drawing/2010/main">
                <a:solidFill>
                  <a:srgbClr val="FFFFFF"/>
                </a:solidFill>
              </a14:hiddenFill>
            </a:ext>
          </a:extLst>
        </p:spPr>
      </p:pic>
      <p:pic>
        <p:nvPicPr>
          <p:cNvPr id="154" name="Picture 36" descr="http://thumbs.dreamstime.com/z/logistique-33253680.jpg"/>
          <p:cNvPicPr>
            <a:picLocks noChangeAspect="1" noChangeArrowheads="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4049987" y="4273471"/>
            <a:ext cx="628623" cy="440037"/>
          </a:xfrm>
          <a:prstGeom prst="rect">
            <a:avLst/>
          </a:prstGeom>
          <a:noFill/>
          <a:extLst>
            <a:ext uri="{909E8E84-426E-40DD-AFC4-6F175D3DCCD1}">
              <a14:hiddenFill xmlns:a14="http://schemas.microsoft.com/office/drawing/2010/main">
                <a:solidFill>
                  <a:srgbClr val="FFFFFF"/>
                </a:solidFill>
              </a14:hiddenFill>
            </a:ext>
          </a:extLst>
        </p:spPr>
      </p:pic>
      <p:sp>
        <p:nvSpPr>
          <p:cNvPr id="14398" name="Chevron 14397"/>
          <p:cNvSpPr/>
          <p:nvPr/>
        </p:nvSpPr>
        <p:spPr>
          <a:xfrm>
            <a:off x="323528" y="6492956"/>
            <a:ext cx="4534981" cy="36504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bg1"/>
                </a:solidFill>
              </a:rPr>
              <a:t>Fournisseur</a:t>
            </a:r>
            <a:endParaRPr lang="fr-FR" dirty="0">
              <a:solidFill>
                <a:schemeClr val="bg1"/>
              </a:solidFill>
            </a:endParaRPr>
          </a:p>
        </p:txBody>
      </p:sp>
      <p:sp>
        <p:nvSpPr>
          <p:cNvPr id="159" name="Chevron 158"/>
          <p:cNvSpPr/>
          <p:nvPr/>
        </p:nvSpPr>
        <p:spPr>
          <a:xfrm>
            <a:off x="4788024" y="6485887"/>
            <a:ext cx="2546117" cy="36504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bg1"/>
                </a:solidFill>
              </a:rPr>
              <a:t>Entreprise</a:t>
            </a:r>
            <a:endParaRPr lang="fr-FR" dirty="0">
              <a:solidFill>
                <a:schemeClr val="bg1"/>
              </a:solidFill>
            </a:endParaRPr>
          </a:p>
        </p:txBody>
      </p:sp>
      <p:sp>
        <p:nvSpPr>
          <p:cNvPr id="160" name="Chevron 159"/>
          <p:cNvSpPr/>
          <p:nvPr/>
        </p:nvSpPr>
        <p:spPr>
          <a:xfrm>
            <a:off x="7260610" y="6478818"/>
            <a:ext cx="1883390" cy="36504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bg1"/>
                </a:solidFill>
              </a:rPr>
              <a:t>Client</a:t>
            </a:r>
            <a:endParaRPr lang="fr-FR" dirty="0">
              <a:solidFill>
                <a:schemeClr val="bg1"/>
              </a:solidFill>
            </a:endParaRPr>
          </a:p>
        </p:txBody>
      </p:sp>
      <p:sp>
        <p:nvSpPr>
          <p:cNvPr id="161" name="ZoneTexte 160"/>
          <p:cNvSpPr txBox="1"/>
          <p:nvPr/>
        </p:nvSpPr>
        <p:spPr>
          <a:xfrm>
            <a:off x="7301704" y="6158888"/>
            <a:ext cx="1224229" cy="246221"/>
          </a:xfrm>
          <a:prstGeom prst="rect">
            <a:avLst/>
          </a:prstGeom>
          <a:solidFill>
            <a:srgbClr val="0092CF"/>
          </a:solidFill>
        </p:spPr>
        <p:txBody>
          <a:bodyPr wrap="square" rtlCol="0">
            <a:spAutoFit/>
          </a:bodyPr>
          <a:lstStyle/>
          <a:p>
            <a:r>
              <a:rPr lang="fr-FR" sz="1000" dirty="0" smtClean="0"/>
              <a:t>Flux physiques</a:t>
            </a:r>
            <a:endParaRPr lang="fr-FR" sz="1000" dirty="0"/>
          </a:p>
        </p:txBody>
      </p:sp>
      <p:sp>
        <p:nvSpPr>
          <p:cNvPr id="162" name="ZoneTexte 161"/>
          <p:cNvSpPr txBox="1"/>
          <p:nvPr/>
        </p:nvSpPr>
        <p:spPr>
          <a:xfrm>
            <a:off x="7301704" y="5912667"/>
            <a:ext cx="1224229" cy="246221"/>
          </a:xfrm>
          <a:prstGeom prst="rect">
            <a:avLst/>
          </a:prstGeom>
          <a:solidFill>
            <a:schemeClr val="accent6"/>
          </a:solidFill>
        </p:spPr>
        <p:txBody>
          <a:bodyPr wrap="square" rtlCol="0">
            <a:spAutoFit/>
          </a:bodyPr>
          <a:lstStyle/>
          <a:p>
            <a:r>
              <a:rPr lang="fr-FR" sz="1000" dirty="0" smtClean="0"/>
              <a:t>Flux d’information</a:t>
            </a:r>
            <a:endParaRPr lang="fr-FR" sz="1000" dirty="0"/>
          </a:p>
        </p:txBody>
      </p:sp>
      <p:cxnSp>
        <p:nvCxnSpPr>
          <p:cNvPr id="163" name="Connecteur en angle 162"/>
          <p:cNvCxnSpPr>
            <a:stCxn id="14338" idx="3"/>
            <a:endCxn id="41" idx="3"/>
          </p:cNvCxnSpPr>
          <p:nvPr/>
        </p:nvCxnSpPr>
        <p:spPr>
          <a:xfrm flipV="1">
            <a:off x="6100262" y="2419727"/>
            <a:ext cx="174981" cy="1073295"/>
          </a:xfrm>
          <a:prstGeom prst="bentConnector3">
            <a:avLst>
              <a:gd name="adj1" fmla="val 230643"/>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168" name="Connecteur en angle 167"/>
          <p:cNvCxnSpPr>
            <a:stCxn id="14364" idx="0"/>
            <a:endCxn id="41" idx="1"/>
          </p:cNvCxnSpPr>
          <p:nvPr/>
        </p:nvCxnSpPr>
        <p:spPr>
          <a:xfrm rot="5400000" flipH="1" flipV="1">
            <a:off x="2988186" y="2331468"/>
            <a:ext cx="1807601" cy="1984121"/>
          </a:xfrm>
          <a:prstGeom prst="bentConnector2">
            <a:avLst/>
          </a:prstGeom>
          <a:ln w="28575">
            <a:tailEnd type="triangle"/>
          </a:ln>
        </p:spPr>
        <p:style>
          <a:lnRef idx="1">
            <a:schemeClr val="accent6"/>
          </a:lnRef>
          <a:fillRef idx="0">
            <a:schemeClr val="accent6"/>
          </a:fillRef>
          <a:effectRef idx="0">
            <a:schemeClr val="accent6"/>
          </a:effectRef>
          <a:fontRef idx="minor">
            <a:schemeClr val="tx1"/>
          </a:fontRef>
        </p:style>
      </p:cxnSp>
      <p:sp>
        <p:nvSpPr>
          <p:cNvPr id="171" name="ZoneTexte 170"/>
          <p:cNvSpPr txBox="1"/>
          <p:nvPr/>
        </p:nvSpPr>
        <p:spPr>
          <a:xfrm>
            <a:off x="5679796" y="2140537"/>
            <a:ext cx="424223" cy="246221"/>
          </a:xfrm>
          <a:prstGeom prst="rect">
            <a:avLst/>
          </a:prstGeom>
          <a:noFill/>
        </p:spPr>
        <p:txBody>
          <a:bodyPr wrap="square" rtlCol="0">
            <a:spAutoFit/>
          </a:bodyPr>
          <a:lstStyle/>
          <a:p>
            <a:r>
              <a:rPr lang="fr-FR" sz="1000" b="1" dirty="0" smtClean="0">
                <a:solidFill>
                  <a:schemeClr val="accent6"/>
                </a:solidFill>
              </a:rPr>
              <a:t>ERP</a:t>
            </a:r>
            <a:endParaRPr lang="fr-FR" sz="1000" b="1" dirty="0">
              <a:solidFill>
                <a:schemeClr val="accent6"/>
              </a:solidFill>
            </a:endParaRPr>
          </a:p>
        </p:txBody>
      </p:sp>
      <p:sp>
        <p:nvSpPr>
          <p:cNvPr id="173" name="ZoneTexte 172"/>
          <p:cNvSpPr txBox="1"/>
          <p:nvPr/>
        </p:nvSpPr>
        <p:spPr>
          <a:xfrm>
            <a:off x="5920392" y="4044636"/>
            <a:ext cx="542310" cy="246221"/>
          </a:xfrm>
          <a:prstGeom prst="rect">
            <a:avLst/>
          </a:prstGeom>
          <a:noFill/>
        </p:spPr>
        <p:txBody>
          <a:bodyPr wrap="square" rtlCol="0">
            <a:spAutoFit/>
          </a:bodyPr>
          <a:lstStyle/>
          <a:p>
            <a:r>
              <a:rPr lang="fr-FR" sz="1000" b="1" dirty="0" smtClean="0">
                <a:solidFill>
                  <a:schemeClr val="accent6"/>
                </a:solidFill>
              </a:rPr>
              <a:t>WMS</a:t>
            </a:r>
            <a:endParaRPr lang="fr-FR" sz="1000" b="1" dirty="0">
              <a:solidFill>
                <a:schemeClr val="accent6"/>
              </a:solidFill>
            </a:endParaRPr>
          </a:p>
        </p:txBody>
      </p:sp>
      <p:sp>
        <p:nvSpPr>
          <p:cNvPr id="174" name="ZoneTexte 173"/>
          <p:cNvSpPr txBox="1"/>
          <p:nvPr/>
        </p:nvSpPr>
        <p:spPr>
          <a:xfrm>
            <a:off x="2376798" y="4944784"/>
            <a:ext cx="856295" cy="246221"/>
          </a:xfrm>
          <a:prstGeom prst="rect">
            <a:avLst/>
          </a:prstGeom>
          <a:noFill/>
        </p:spPr>
        <p:txBody>
          <a:bodyPr wrap="square" rtlCol="0">
            <a:spAutoFit/>
          </a:bodyPr>
          <a:lstStyle/>
          <a:p>
            <a:r>
              <a:rPr lang="fr-FR" sz="1000" b="1" dirty="0" smtClean="0">
                <a:solidFill>
                  <a:schemeClr val="accent6"/>
                </a:solidFill>
              </a:rPr>
              <a:t>Outil </a:t>
            </a:r>
            <a:r>
              <a:rPr lang="fr-FR" sz="1000" b="1" dirty="0" err="1" smtClean="0">
                <a:solidFill>
                  <a:schemeClr val="accent6"/>
                </a:solidFill>
              </a:rPr>
              <a:t>Prod</a:t>
            </a:r>
            <a:r>
              <a:rPr lang="fr-FR" sz="1000" b="1" dirty="0" smtClean="0">
                <a:solidFill>
                  <a:schemeClr val="accent6"/>
                </a:solidFill>
              </a:rPr>
              <a:t>.</a:t>
            </a:r>
            <a:endParaRPr lang="fr-FR" sz="1000" b="1" dirty="0">
              <a:solidFill>
                <a:schemeClr val="accent6"/>
              </a:solidFill>
            </a:endParaRPr>
          </a:p>
        </p:txBody>
      </p:sp>
      <p:pic>
        <p:nvPicPr>
          <p:cNvPr id="14346" name="Picture 10" descr="Logistique"/>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1349040" y="3511688"/>
            <a:ext cx="1094860" cy="1104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16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3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36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39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43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5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436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435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1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2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6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4370"/>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15"/>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21"/>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436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0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1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5"/>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6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6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4350"/>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31"/>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68"/>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42"/>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74"/>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63"/>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71"/>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45"/>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73"/>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48"/>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41"/>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43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35" grpId="0"/>
      <p:bldP spid="37" grpId="0"/>
      <p:bldP spid="38" grpId="0"/>
      <p:bldP spid="39" grpId="0"/>
      <p:bldP spid="40" grpId="0"/>
      <p:bldP spid="41" grpId="0"/>
      <p:bldP spid="42" grpId="0"/>
      <p:bldP spid="43" grpId="0"/>
      <p:bldP spid="44" grpId="0"/>
      <p:bldP spid="14398" grpId="0" animBg="1"/>
      <p:bldP spid="159" grpId="0" animBg="1"/>
      <p:bldP spid="160" grpId="0" animBg="1"/>
      <p:bldP spid="161" grpId="0" animBg="1"/>
      <p:bldP spid="162" grpId="0" animBg="1"/>
      <p:bldP spid="171" grpId="0"/>
      <p:bldP spid="173" grpId="0"/>
      <p:bldP spid="17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p:cNvSpPr>
            <a:spLocks noGrp="1" noChangeArrowheads="1"/>
          </p:cNvSpPr>
          <p:nvPr>
            <p:ph idx="1"/>
          </p:nvPr>
        </p:nvSpPr>
        <p:spPr>
          <a:xfrm>
            <a:off x="1054517" y="1276523"/>
            <a:ext cx="8197850" cy="4445000"/>
          </a:xfrm>
        </p:spPr>
        <p:txBody>
          <a:bodyPr/>
          <a:lstStyle/>
          <a:p>
            <a:pPr marL="0" indent="0" eaLnBrk="1" hangingPunct="1">
              <a:buNone/>
            </a:pPr>
            <a:r>
              <a:rPr lang="fr-FR" altLang="fr-FR" sz="4000" b="1" dirty="0" smtClean="0">
                <a:solidFill>
                  <a:schemeClr val="bg1">
                    <a:lumMod val="65000"/>
                  </a:schemeClr>
                </a:solidFill>
              </a:rPr>
              <a:t>Pré-colisage</a:t>
            </a:r>
          </a:p>
          <a:p>
            <a:pPr eaLnBrk="1" hangingPunct="1"/>
            <a:r>
              <a:rPr lang="fr-FR" altLang="fr-FR" sz="1800" dirty="0" smtClean="0"/>
              <a:t>Lors du calcul de préparation, le système prédétermine</a:t>
            </a:r>
          </a:p>
          <a:p>
            <a:pPr lvl="1" eaLnBrk="1" hangingPunct="1"/>
            <a:r>
              <a:rPr lang="fr-FR" altLang="fr-FR" sz="1600" dirty="0" smtClean="0"/>
              <a:t>Le nombre de colis nécessaire à la préparation d’une mission.</a:t>
            </a:r>
          </a:p>
          <a:p>
            <a:pPr lvl="1" eaLnBrk="1" hangingPunct="1"/>
            <a:r>
              <a:rPr lang="fr-FR" altLang="fr-FR" sz="1600" dirty="0" smtClean="0"/>
              <a:t>Le type (</a:t>
            </a:r>
            <a:r>
              <a:rPr lang="fr-FR" altLang="fr-FR" sz="1600" i="1" dirty="0" smtClean="0"/>
              <a:t>taille</a:t>
            </a:r>
            <a:r>
              <a:rPr lang="fr-FR" altLang="fr-FR" sz="1600" dirty="0" smtClean="0"/>
              <a:t>) de chacun des colis en créant les numéros de colis.</a:t>
            </a:r>
          </a:p>
          <a:p>
            <a:pPr lvl="1" eaLnBrk="1" hangingPunct="1"/>
            <a:r>
              <a:rPr lang="fr-FR" altLang="fr-FR" sz="1600" dirty="0" smtClean="0"/>
              <a:t>Le contenu des colis.</a:t>
            </a:r>
          </a:p>
          <a:p>
            <a:pPr eaLnBrk="1" hangingPunct="1"/>
            <a:r>
              <a:rPr lang="fr-FR" altLang="fr-FR" sz="1800" dirty="0" smtClean="0"/>
              <a:t>Deux algorithmes sont disponibles  :</a:t>
            </a:r>
          </a:p>
          <a:p>
            <a:pPr lvl="1" eaLnBrk="1" hangingPunct="1"/>
            <a:r>
              <a:rPr lang="fr-FR" altLang="fr-FR" sz="1600" dirty="0" smtClean="0"/>
              <a:t>Par volume : tient compte des dimensions, poids et volumes des articles.</a:t>
            </a:r>
          </a:p>
          <a:p>
            <a:pPr lvl="1" eaLnBrk="1" hangingPunct="1"/>
            <a:r>
              <a:rPr lang="fr-FR" altLang="fr-FR" sz="1600" dirty="0" smtClean="0"/>
              <a:t>Par constitution de couche : constitue des couches pour atteindre la hauteur du colis. </a:t>
            </a:r>
          </a:p>
          <a:p>
            <a:pPr eaLnBrk="1" hangingPunct="1"/>
            <a:endParaRPr lang="fr-FR" altLang="fr-FR" dirty="0" smtClean="0"/>
          </a:p>
        </p:txBody>
      </p:sp>
      <p:sp>
        <p:nvSpPr>
          <p:cNvPr id="6" name="AutoShape 4"/>
          <p:cNvSpPr>
            <a:spLocks noChangeArrowheads="1"/>
          </p:cNvSpPr>
          <p:nvPr/>
        </p:nvSpPr>
        <p:spPr bwMode="auto">
          <a:xfrm>
            <a:off x="2924844" y="5090008"/>
            <a:ext cx="1295400" cy="612775"/>
          </a:xfrm>
          <a:prstGeom prst="flowChartAlternateProcess">
            <a:avLst/>
          </a:prstGeom>
          <a:ln>
            <a:headEnd/>
            <a:tailEnd/>
          </a:ln>
        </p:spPr>
        <p:style>
          <a:lnRef idx="0">
            <a:schemeClr val="accent1"/>
          </a:lnRef>
          <a:fillRef idx="3">
            <a:schemeClr val="accent1"/>
          </a:fillRef>
          <a:effectRef idx="3">
            <a:schemeClr val="accent1"/>
          </a:effectRef>
          <a:fontRef idx="minor">
            <a:schemeClr val="lt1"/>
          </a:fontRef>
        </p:style>
        <p:txBody>
          <a:bodyPr anchor="ctr"/>
          <a:lstStyle/>
          <a:p>
            <a:pPr>
              <a:defRPr/>
            </a:pPr>
            <a:r>
              <a:rPr lang="fr-FR" sz="1300">
                <a:solidFill>
                  <a:schemeClr val="bg1"/>
                </a:solidFill>
              </a:rPr>
              <a:t>Flashage</a:t>
            </a:r>
          </a:p>
          <a:p>
            <a:pPr>
              <a:defRPr/>
            </a:pPr>
            <a:r>
              <a:rPr lang="fr-FR" sz="1300">
                <a:solidFill>
                  <a:schemeClr val="bg1"/>
                </a:solidFill>
              </a:rPr>
              <a:t> Identifiant</a:t>
            </a:r>
          </a:p>
        </p:txBody>
      </p:sp>
      <p:sp>
        <p:nvSpPr>
          <p:cNvPr id="7" name="AutoShape 5"/>
          <p:cNvSpPr>
            <a:spLocks noChangeArrowheads="1"/>
          </p:cNvSpPr>
          <p:nvPr/>
        </p:nvSpPr>
        <p:spPr bwMode="auto">
          <a:xfrm>
            <a:off x="4540919" y="5090008"/>
            <a:ext cx="1962150" cy="612775"/>
          </a:xfrm>
          <a:prstGeom prst="flowChartAlternateProcess">
            <a:avLst/>
          </a:prstGeom>
          <a:ln>
            <a:headEnd/>
            <a:tailEnd/>
          </a:ln>
        </p:spPr>
        <p:style>
          <a:lnRef idx="0">
            <a:schemeClr val="accent1"/>
          </a:lnRef>
          <a:fillRef idx="3">
            <a:schemeClr val="accent1"/>
          </a:fillRef>
          <a:effectRef idx="3">
            <a:schemeClr val="accent1"/>
          </a:effectRef>
          <a:fontRef idx="minor">
            <a:schemeClr val="lt1"/>
          </a:fontRef>
        </p:style>
        <p:txBody>
          <a:bodyPr anchor="ctr"/>
          <a:lstStyle/>
          <a:p>
            <a:pPr>
              <a:defRPr/>
            </a:pPr>
            <a:r>
              <a:rPr lang="fr-FR" sz="1300" dirty="0">
                <a:solidFill>
                  <a:schemeClr val="bg1"/>
                </a:solidFill>
              </a:rPr>
              <a:t>Affichage Quantité à prélever et COLIS</a:t>
            </a:r>
          </a:p>
        </p:txBody>
      </p:sp>
      <p:sp>
        <p:nvSpPr>
          <p:cNvPr id="8" name="AutoShape 6"/>
          <p:cNvSpPr>
            <a:spLocks noChangeArrowheads="1"/>
          </p:cNvSpPr>
          <p:nvPr/>
        </p:nvSpPr>
        <p:spPr bwMode="auto">
          <a:xfrm>
            <a:off x="6865019" y="5090008"/>
            <a:ext cx="1295400" cy="612775"/>
          </a:xfrm>
          <a:prstGeom prst="flowChartAlternateProcess">
            <a:avLst/>
          </a:prstGeom>
          <a:ln>
            <a:headEnd/>
            <a:tailEnd/>
          </a:ln>
        </p:spPr>
        <p:style>
          <a:lnRef idx="0">
            <a:schemeClr val="accent1"/>
          </a:lnRef>
          <a:fillRef idx="3">
            <a:schemeClr val="accent1"/>
          </a:fillRef>
          <a:effectRef idx="3">
            <a:schemeClr val="accent1"/>
          </a:effectRef>
          <a:fontRef idx="minor">
            <a:schemeClr val="lt1"/>
          </a:fontRef>
        </p:style>
        <p:txBody>
          <a:bodyPr anchor="ctr"/>
          <a:lstStyle/>
          <a:p>
            <a:pPr>
              <a:defRPr/>
            </a:pPr>
            <a:r>
              <a:rPr lang="fr-FR" sz="1300">
                <a:solidFill>
                  <a:schemeClr val="bg1"/>
                </a:solidFill>
              </a:rPr>
              <a:t>Flashage COLIS et CONTROLE</a:t>
            </a:r>
          </a:p>
        </p:txBody>
      </p:sp>
      <p:cxnSp>
        <p:nvCxnSpPr>
          <p:cNvPr id="22543" name="AutoShape 7"/>
          <p:cNvCxnSpPr>
            <a:cxnSpLocks noChangeShapeType="1"/>
          </p:cNvCxnSpPr>
          <p:nvPr/>
        </p:nvCxnSpPr>
        <p:spPr bwMode="auto">
          <a:xfrm>
            <a:off x="4238960" y="5396086"/>
            <a:ext cx="282575" cy="0"/>
          </a:xfrm>
          <a:prstGeom prst="straightConnector1">
            <a:avLst/>
          </a:prstGeom>
          <a:noFill/>
          <a:ln w="28575">
            <a:solidFill>
              <a:srgbClr val="777777"/>
            </a:solidFill>
            <a:round/>
            <a:headEnd/>
            <a:tailEnd type="triangle" w="med" len="med"/>
          </a:ln>
          <a:extLst>
            <a:ext uri="{909E8E84-426E-40DD-AFC4-6F175D3DCCD1}">
              <a14:hiddenFill xmlns:a14="http://schemas.microsoft.com/office/drawing/2010/main">
                <a:noFill/>
              </a14:hiddenFill>
            </a:ext>
          </a:extLst>
        </p:spPr>
      </p:cxnSp>
      <p:cxnSp>
        <p:nvCxnSpPr>
          <p:cNvPr id="22544" name="AutoShape 8"/>
          <p:cNvCxnSpPr>
            <a:cxnSpLocks noChangeShapeType="1"/>
          </p:cNvCxnSpPr>
          <p:nvPr/>
        </p:nvCxnSpPr>
        <p:spPr bwMode="auto">
          <a:xfrm>
            <a:off x="6521785" y="5396086"/>
            <a:ext cx="323850" cy="0"/>
          </a:xfrm>
          <a:prstGeom prst="straightConnector1">
            <a:avLst/>
          </a:prstGeom>
          <a:noFill/>
          <a:ln w="28575">
            <a:solidFill>
              <a:srgbClr val="777777"/>
            </a:solidFill>
            <a:round/>
            <a:headEnd/>
            <a:tailEnd type="triangle" w="med" len="med"/>
          </a:ln>
          <a:extLst>
            <a:ext uri="{909E8E84-426E-40DD-AFC4-6F175D3DCCD1}">
              <a14:hiddenFill xmlns:a14="http://schemas.microsoft.com/office/drawing/2010/main">
                <a:noFill/>
              </a14:hiddenFill>
            </a:ext>
          </a:extLst>
        </p:spPr>
      </p:cxnSp>
      <p:sp>
        <p:nvSpPr>
          <p:cNvPr id="22545" name="Text Box 9"/>
          <p:cNvSpPr txBox="1">
            <a:spLocks noChangeArrowheads="1"/>
          </p:cNvSpPr>
          <p:nvPr/>
        </p:nvSpPr>
        <p:spPr bwMode="auto">
          <a:xfrm>
            <a:off x="1065294" y="4426123"/>
            <a:ext cx="248177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lgn="l" eaLnBrk="0" hangingPunct="0">
              <a:spcBef>
                <a:spcPct val="20000"/>
              </a:spcBef>
              <a:buClr>
                <a:srgbClr val="9EBF35"/>
              </a:buClr>
              <a:buFont typeface="Wingdings" pitchFamily="2" charset="2"/>
              <a:buChar char=""/>
              <a:defRPr sz="2000">
                <a:solidFill>
                  <a:schemeClr val="tx1"/>
                </a:solidFill>
                <a:latin typeface="Arial" charset="0"/>
                <a:cs typeface="Arial" charset="0"/>
              </a:defRPr>
            </a:lvl1pPr>
            <a:lvl2pPr marL="742950" indent="-285750" algn="l" eaLnBrk="0" hangingPunct="0">
              <a:spcBef>
                <a:spcPct val="20000"/>
              </a:spcBef>
              <a:buClr>
                <a:srgbClr val="9EBF35"/>
              </a:buClr>
              <a:buFont typeface="Wingdings" pitchFamily="2" charset="2"/>
              <a:buChar char=""/>
              <a:defRPr>
                <a:solidFill>
                  <a:schemeClr val="tx1"/>
                </a:solidFill>
                <a:latin typeface="Arial" charset="0"/>
                <a:cs typeface="Arial" charset="0"/>
              </a:defRPr>
            </a:lvl2pPr>
            <a:lvl3pPr marL="1143000" indent="-228600" algn="l" eaLnBrk="0" hangingPunct="0">
              <a:spcBef>
                <a:spcPct val="20000"/>
              </a:spcBef>
              <a:buClr>
                <a:srgbClr val="9EBF35"/>
              </a:buClr>
              <a:buFont typeface="Wingdings" pitchFamily="2" charset="2"/>
              <a:buChar char="n"/>
              <a:defRPr sz="1600">
                <a:solidFill>
                  <a:schemeClr val="tx1"/>
                </a:solidFill>
                <a:latin typeface="Arial" charset="0"/>
                <a:cs typeface="Arial" charset="0"/>
              </a:defRPr>
            </a:lvl3pPr>
            <a:lvl4pPr marL="1600200" indent="-228600" algn="l" eaLnBrk="0" hangingPunct="0">
              <a:spcBef>
                <a:spcPct val="20000"/>
              </a:spcBef>
              <a:buClr>
                <a:srgbClr val="9EBF35"/>
              </a:buClr>
              <a:buFont typeface="Wingdings" pitchFamily="2" charset="2"/>
              <a:buChar char=""/>
              <a:defRPr sz="1400">
                <a:solidFill>
                  <a:schemeClr val="tx1"/>
                </a:solidFill>
                <a:latin typeface="Arial" charset="0"/>
                <a:cs typeface="Arial" charset="0"/>
              </a:defRPr>
            </a:lvl4pPr>
            <a:lvl5pPr marL="2057400" indent="-228600" algn="l" eaLnBrk="0" hangingPunct="0">
              <a:spcBef>
                <a:spcPct val="20000"/>
              </a:spcBef>
              <a:buClr>
                <a:srgbClr val="9EBF35"/>
              </a:buClr>
              <a:buFont typeface="Wingdings" pitchFamily="2" charset="2"/>
              <a:buChar char="n"/>
              <a:defRPr sz="1200">
                <a:solidFill>
                  <a:schemeClr val="tx1"/>
                </a:solidFill>
                <a:latin typeface="Arial" charset="0"/>
                <a:cs typeface="Arial" charset="0"/>
              </a:defRPr>
            </a:lvl5pPr>
            <a:lvl6pPr marL="2514600" indent="-228600" eaLnBrk="0" fontAlgn="base" hangingPunct="0">
              <a:spcBef>
                <a:spcPct val="20000"/>
              </a:spcBef>
              <a:spcAft>
                <a:spcPct val="0"/>
              </a:spcAft>
              <a:buClr>
                <a:srgbClr val="9EBF35"/>
              </a:buClr>
              <a:buFont typeface="Wingdings" pitchFamily="2" charset="2"/>
              <a:buChar char="n"/>
              <a:defRPr sz="1200">
                <a:solidFill>
                  <a:schemeClr val="tx1"/>
                </a:solidFill>
                <a:latin typeface="Arial" charset="0"/>
                <a:cs typeface="Arial" charset="0"/>
              </a:defRPr>
            </a:lvl6pPr>
            <a:lvl7pPr marL="2971800" indent="-228600" eaLnBrk="0" fontAlgn="base" hangingPunct="0">
              <a:spcBef>
                <a:spcPct val="20000"/>
              </a:spcBef>
              <a:spcAft>
                <a:spcPct val="0"/>
              </a:spcAft>
              <a:buClr>
                <a:srgbClr val="9EBF35"/>
              </a:buClr>
              <a:buFont typeface="Wingdings" pitchFamily="2" charset="2"/>
              <a:buChar char="n"/>
              <a:defRPr sz="1200">
                <a:solidFill>
                  <a:schemeClr val="tx1"/>
                </a:solidFill>
                <a:latin typeface="Arial" charset="0"/>
                <a:cs typeface="Arial" charset="0"/>
              </a:defRPr>
            </a:lvl7pPr>
            <a:lvl8pPr marL="3429000" indent="-228600" eaLnBrk="0" fontAlgn="base" hangingPunct="0">
              <a:spcBef>
                <a:spcPct val="20000"/>
              </a:spcBef>
              <a:spcAft>
                <a:spcPct val="0"/>
              </a:spcAft>
              <a:buClr>
                <a:srgbClr val="9EBF35"/>
              </a:buClr>
              <a:buFont typeface="Wingdings" pitchFamily="2" charset="2"/>
              <a:buChar char="n"/>
              <a:defRPr sz="1200">
                <a:solidFill>
                  <a:schemeClr val="tx1"/>
                </a:solidFill>
                <a:latin typeface="Arial" charset="0"/>
                <a:cs typeface="Arial" charset="0"/>
              </a:defRPr>
            </a:lvl8pPr>
            <a:lvl9pPr marL="3886200" indent="-228600" eaLnBrk="0" fontAlgn="base" hangingPunct="0">
              <a:spcBef>
                <a:spcPct val="20000"/>
              </a:spcBef>
              <a:spcAft>
                <a:spcPct val="0"/>
              </a:spcAft>
              <a:buClr>
                <a:srgbClr val="9EBF35"/>
              </a:buClr>
              <a:buFont typeface="Wingdings" pitchFamily="2" charset="2"/>
              <a:buChar char="n"/>
              <a:defRPr sz="1200">
                <a:solidFill>
                  <a:schemeClr val="tx1"/>
                </a:solidFill>
                <a:latin typeface="Arial" charset="0"/>
                <a:cs typeface="Arial" charset="0"/>
              </a:defRPr>
            </a:lvl9pPr>
          </a:lstStyle>
          <a:p>
            <a:pPr algn="ctr" eaLnBrk="1" hangingPunct="1">
              <a:spcBef>
                <a:spcPct val="0"/>
              </a:spcBef>
              <a:buClrTx/>
              <a:buFontTx/>
              <a:buNone/>
            </a:pPr>
            <a:r>
              <a:rPr lang="fr-FR" altLang="fr-FR" sz="1400" u="sng" dirty="0"/>
              <a:t>Pour chaque </a:t>
            </a:r>
            <a:r>
              <a:rPr lang="fr-FR" altLang="fr-FR" sz="1400" u="sng" dirty="0" smtClean="0"/>
              <a:t>prélèvement :</a:t>
            </a:r>
            <a:endParaRPr lang="fr-FR" altLang="fr-FR" sz="1400" u="sng" dirty="0"/>
          </a:p>
        </p:txBody>
      </p:sp>
      <p:cxnSp>
        <p:nvCxnSpPr>
          <p:cNvPr id="22546" name="AutoShape 11"/>
          <p:cNvCxnSpPr>
            <a:cxnSpLocks noChangeShapeType="1"/>
            <a:endCxn id="13" idx="0"/>
          </p:cNvCxnSpPr>
          <p:nvPr/>
        </p:nvCxnSpPr>
        <p:spPr bwMode="auto">
          <a:xfrm rot="10800000">
            <a:off x="1850568" y="5090008"/>
            <a:ext cx="6328569" cy="306078"/>
          </a:xfrm>
          <a:prstGeom prst="bentConnector4">
            <a:avLst>
              <a:gd name="adj1" fmla="val -5958"/>
              <a:gd name="adj2" fmla="val 174687"/>
            </a:avLst>
          </a:prstGeom>
          <a:noFill/>
          <a:ln w="28575">
            <a:solidFill>
              <a:srgbClr val="777777"/>
            </a:solidFill>
            <a:miter lim="800000"/>
            <a:headEnd/>
            <a:tailEnd type="triangle" w="med" len="med"/>
          </a:ln>
          <a:extLst>
            <a:ext uri="{909E8E84-426E-40DD-AFC4-6F175D3DCCD1}">
              <a14:hiddenFill xmlns:a14="http://schemas.microsoft.com/office/drawing/2010/main">
                <a:noFill/>
              </a14:hiddenFill>
            </a:ext>
          </a:extLst>
        </p:spPr>
      </p:cxnSp>
      <p:sp>
        <p:nvSpPr>
          <p:cNvPr id="13" name="AutoShape 12"/>
          <p:cNvSpPr>
            <a:spLocks noChangeArrowheads="1"/>
          </p:cNvSpPr>
          <p:nvPr/>
        </p:nvSpPr>
        <p:spPr bwMode="auto">
          <a:xfrm>
            <a:off x="1130635" y="5090008"/>
            <a:ext cx="1439863" cy="612775"/>
          </a:xfrm>
          <a:prstGeom prst="flowChartAlternateProcess">
            <a:avLst/>
          </a:prstGeom>
          <a:ln>
            <a:headEnd/>
            <a:tailEnd/>
          </a:ln>
        </p:spPr>
        <p:style>
          <a:lnRef idx="0">
            <a:schemeClr val="accent1"/>
          </a:lnRef>
          <a:fillRef idx="3">
            <a:schemeClr val="accent1"/>
          </a:fillRef>
          <a:effectRef idx="3">
            <a:schemeClr val="accent1"/>
          </a:effectRef>
          <a:fontRef idx="minor">
            <a:schemeClr val="lt1"/>
          </a:fontRef>
        </p:style>
        <p:txBody>
          <a:bodyPr anchor="ctr"/>
          <a:lstStyle/>
          <a:p>
            <a:pPr>
              <a:defRPr/>
            </a:pPr>
            <a:r>
              <a:rPr lang="fr-FR" sz="1300">
                <a:solidFill>
                  <a:schemeClr val="bg1"/>
                </a:solidFill>
              </a:rPr>
              <a:t>Affichage Emplacement</a:t>
            </a:r>
          </a:p>
        </p:txBody>
      </p:sp>
      <p:cxnSp>
        <p:nvCxnSpPr>
          <p:cNvPr id="22550" name="AutoShape 13"/>
          <p:cNvCxnSpPr>
            <a:cxnSpLocks noChangeShapeType="1"/>
          </p:cNvCxnSpPr>
          <p:nvPr/>
        </p:nvCxnSpPr>
        <p:spPr bwMode="auto">
          <a:xfrm>
            <a:off x="2570498" y="5396086"/>
            <a:ext cx="334962" cy="0"/>
          </a:xfrm>
          <a:prstGeom prst="straightConnector1">
            <a:avLst/>
          </a:prstGeom>
          <a:noFill/>
          <a:ln w="28575">
            <a:solidFill>
              <a:srgbClr val="777777"/>
            </a:solidFill>
            <a:round/>
            <a:headEnd/>
            <a:tailEnd type="triangle" w="med" len="med"/>
          </a:ln>
          <a:extLst>
            <a:ext uri="{909E8E84-426E-40DD-AFC4-6F175D3DCCD1}">
              <a14:hiddenFill xmlns:a14="http://schemas.microsoft.com/office/drawing/2010/main">
                <a:noFill/>
              </a14:hiddenFill>
            </a:ext>
          </a:extLst>
        </p:spPr>
      </p:cxnSp>
      <p:sp>
        <p:nvSpPr>
          <p:cNvPr id="15" name="AutoShape 17"/>
          <p:cNvSpPr>
            <a:spLocks noChangeArrowheads="1"/>
          </p:cNvSpPr>
          <p:nvPr/>
        </p:nvSpPr>
        <p:spPr bwMode="auto">
          <a:xfrm>
            <a:off x="4872706" y="6010609"/>
            <a:ext cx="1295400" cy="612775"/>
          </a:xfrm>
          <a:prstGeom prst="flowChartAlternateProcess">
            <a:avLst/>
          </a:prstGeom>
          <a:ln>
            <a:headEnd/>
            <a:tailEnd/>
          </a:ln>
        </p:spPr>
        <p:style>
          <a:lnRef idx="0">
            <a:schemeClr val="accent1"/>
          </a:lnRef>
          <a:fillRef idx="3">
            <a:schemeClr val="accent1"/>
          </a:fillRef>
          <a:effectRef idx="3">
            <a:schemeClr val="accent1"/>
          </a:effectRef>
          <a:fontRef idx="minor">
            <a:schemeClr val="lt1"/>
          </a:fontRef>
        </p:style>
        <p:txBody>
          <a:bodyPr anchor="ctr"/>
          <a:lstStyle/>
          <a:p>
            <a:pPr>
              <a:defRPr/>
            </a:pPr>
            <a:r>
              <a:rPr lang="fr-FR" sz="1300">
                <a:solidFill>
                  <a:schemeClr val="bg1"/>
                </a:solidFill>
              </a:rPr>
              <a:t>Saisie des manquants</a:t>
            </a:r>
          </a:p>
        </p:txBody>
      </p:sp>
      <p:cxnSp>
        <p:nvCxnSpPr>
          <p:cNvPr id="22554" name="AutoShape 18"/>
          <p:cNvCxnSpPr>
            <a:cxnSpLocks noChangeShapeType="1"/>
          </p:cNvCxnSpPr>
          <p:nvPr/>
        </p:nvCxnSpPr>
        <p:spPr bwMode="auto">
          <a:xfrm rot="5400000">
            <a:off x="5377991" y="5863604"/>
            <a:ext cx="285750" cy="1588"/>
          </a:xfrm>
          <a:prstGeom prst="bentConnector3">
            <a:avLst>
              <a:gd name="adj1" fmla="val 50000"/>
            </a:avLst>
          </a:prstGeom>
          <a:noFill/>
          <a:ln w="28575">
            <a:solidFill>
              <a:srgbClr val="777777"/>
            </a:solidFill>
            <a:miter lim="800000"/>
            <a:headEnd type="triangle" w="med" len="med"/>
            <a:tailEnd type="triangle" w="med" len="med"/>
          </a:ln>
          <a:extLst>
            <a:ext uri="{909E8E84-426E-40DD-AFC4-6F175D3DCCD1}">
              <a14:hiddenFill xmlns:a14="http://schemas.microsoft.com/office/drawing/2010/main">
                <a:noFill/>
              </a14:hiddenFill>
            </a:ext>
          </a:extLst>
        </p:spPr>
      </p:cxnSp>
      <p:sp>
        <p:nvSpPr>
          <p:cNvPr id="18" name="Titre 1"/>
          <p:cNvSpPr txBox="1">
            <a:spLocks/>
          </p:cNvSpPr>
          <p:nvPr/>
        </p:nvSpPr>
        <p:spPr>
          <a:xfrm>
            <a:off x="-1" y="0"/>
            <a:ext cx="9144001" cy="569913"/>
          </a:xfrm>
          <a:prstGeom prst="rect">
            <a:avLst/>
          </a:prstGeom>
        </p:spPr>
        <p:txBody>
          <a:bodyPr/>
          <a:lstStyle>
            <a:lvl1pPr algn="l" defTabSz="914400" rtl="0" eaLnBrk="1" latinLnBrk="0" hangingPunct="1">
              <a:spcBef>
                <a:spcPct val="0"/>
              </a:spcBef>
              <a:buNone/>
              <a:defRPr sz="4400" kern="1200">
                <a:solidFill>
                  <a:schemeClr val="tx1">
                    <a:lumMod val="75000"/>
                    <a:lumOff val="25000"/>
                  </a:schemeClr>
                </a:solidFill>
                <a:latin typeface="Century Gothic" panose="020B0502020202020204" pitchFamily="34" charset="0"/>
                <a:ea typeface="+mj-ea"/>
                <a:cs typeface="+mj-cs"/>
              </a:defRPr>
            </a:lvl1pPr>
          </a:lstStyle>
          <a:p>
            <a:pPr fontAlgn="auto">
              <a:spcAft>
                <a:spcPts val="0"/>
              </a:spcAft>
            </a:pPr>
            <a:r>
              <a:rPr lang="fr-FR" sz="4000" b="0" dirty="0" smtClean="0">
                <a:sym typeface="Wingdings"/>
              </a:rPr>
              <a:t> </a:t>
            </a:r>
            <a:r>
              <a:rPr lang="fr-FR" sz="4000" b="0" dirty="0" smtClean="0"/>
              <a:t>Stratégie : </a:t>
            </a:r>
            <a:r>
              <a:rPr lang="fr-FR" sz="4000" b="0" dirty="0" err="1" smtClean="0"/>
              <a:t>Pré-colisage</a:t>
            </a:r>
            <a:r>
              <a:rPr lang="fr-FR" sz="4000" b="0" dirty="0" smtClean="0"/>
              <a:t> </a:t>
            </a:r>
            <a:endParaRPr lang="fr-FR" sz="4000" b="0" dirty="0"/>
          </a:p>
        </p:txBody>
      </p:sp>
    </p:spTree>
    <p:extLst>
      <p:ext uri="{BB962C8B-B14F-4D97-AF65-F5344CB8AC3E}">
        <p14:creationId xmlns:p14="http://schemas.microsoft.com/office/powerpoint/2010/main" val="3487340749"/>
      </p:ext>
    </p:extLst>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a:spLocks noGrp="1"/>
          </p:cNvSpPr>
          <p:nvPr>
            <p:ph type="title" idx="4294967295"/>
          </p:nvPr>
        </p:nvSpPr>
        <p:spPr>
          <a:xfrm>
            <a:off x="-1" y="0"/>
            <a:ext cx="9144001" cy="569913"/>
          </a:xfrm>
          <a:prstGeom prst="rect">
            <a:avLst/>
          </a:prstGeom>
        </p:spPr>
        <p:txBody>
          <a:bodyPr>
            <a:normAutofit fontScale="90000"/>
          </a:bodyPr>
          <a:lstStyle/>
          <a:p>
            <a:r>
              <a:rPr lang="fr-FR" sz="4000" dirty="0" smtClean="0"/>
              <a:t>Actions</a:t>
            </a:r>
            <a:endParaRPr lang="fr-FR" dirty="0"/>
          </a:p>
        </p:txBody>
      </p:sp>
      <p:sp>
        <p:nvSpPr>
          <p:cNvPr id="5" name="Espace réservé du contenu 2"/>
          <p:cNvSpPr txBox="1">
            <a:spLocks/>
          </p:cNvSpPr>
          <p:nvPr/>
        </p:nvSpPr>
        <p:spPr>
          <a:xfrm>
            <a:off x="304800" y="962024"/>
            <a:ext cx="8356599" cy="2124075"/>
          </a:xfrm>
          <a:prstGeom prst="rect">
            <a:avLst/>
          </a:prstGeom>
          <a:ln>
            <a:noFill/>
          </a:ln>
        </p:spPr>
        <p:txBody>
          <a:bodyPr/>
          <a:lstStyle>
            <a:lvl1pPr marL="0" indent="0" algn="l" defTabSz="914400" rtl="0" eaLnBrk="1" latinLnBrk="0" hangingPunct="1">
              <a:spcBef>
                <a:spcPct val="2000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355600" indent="-177800" algn="l" defTabSz="914400" rtl="0" eaLnBrk="1" latinLnBrk="0" hangingPunct="1">
              <a:spcBef>
                <a:spcPct val="20000"/>
              </a:spcBef>
              <a:buClr>
                <a:srgbClr val="0092CF"/>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531813" indent="-176213" algn="l" defTabSz="914400" rtl="0" eaLnBrk="1" latinLnBrk="0" hangingPunct="1">
              <a:spcBef>
                <a:spcPct val="20000"/>
              </a:spcBef>
              <a:buClr>
                <a:srgbClr val="0092CF"/>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23900" indent="-192088" algn="l" defTabSz="914400" rtl="0" eaLnBrk="1" latinLnBrk="0" hangingPunct="1">
              <a:spcBef>
                <a:spcPct val="20000"/>
              </a:spcBef>
              <a:buClr>
                <a:srgbClr val="0092CF"/>
              </a:buClr>
              <a:buFont typeface="Arial" panose="020B0604020202020204" pitchFamily="34" charset="0"/>
              <a:buChar char="–"/>
              <a:defRPr sz="1200" kern="1200">
                <a:solidFill>
                  <a:schemeClr val="tx1">
                    <a:lumMod val="75000"/>
                    <a:lumOff val="25000"/>
                  </a:schemeClr>
                </a:solidFill>
                <a:latin typeface="+mn-lt"/>
                <a:ea typeface="+mn-ea"/>
                <a:cs typeface="+mn-cs"/>
              </a:defRPr>
            </a:lvl4pPr>
            <a:lvl5pPr marL="900113" indent="-176213" algn="l" defTabSz="914400" rtl="0" eaLnBrk="1" latinLnBrk="0" hangingPunct="1">
              <a:spcBef>
                <a:spcPct val="20000"/>
              </a:spcBef>
              <a:buClr>
                <a:srgbClr val="0092CF"/>
              </a:buClr>
              <a:buFont typeface="Wingdings" panose="05000000000000000000" pitchFamily="2" charset="2"/>
              <a:buChar char="Ø"/>
              <a:tabLst>
                <a:tab pos="900113" algn="l"/>
              </a:tabLst>
              <a:defRPr sz="12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200" indent="-457200" algn="just" fontAlgn="auto">
              <a:spcAft>
                <a:spcPts val="0"/>
              </a:spcAft>
              <a:buFont typeface="Arial" panose="020B0604020202020204" pitchFamily="34" charset="0"/>
              <a:buChar char="•"/>
            </a:pPr>
            <a:r>
              <a:rPr lang="fr-FR" sz="3200" b="0" dirty="0">
                <a:solidFill>
                  <a:srgbClr val="000000"/>
                </a:solidFill>
              </a:rPr>
              <a:t>Mesure systématique et mise à jour régulière de tous les conditionnements des articles.</a:t>
            </a:r>
          </a:p>
          <a:p>
            <a:pPr marL="457200" indent="-457200" algn="just" fontAlgn="auto">
              <a:spcAft>
                <a:spcPts val="0"/>
              </a:spcAft>
              <a:buFont typeface="Arial" panose="020B0604020202020204" pitchFamily="34" charset="0"/>
              <a:buChar char="•"/>
            </a:pPr>
            <a:r>
              <a:rPr lang="fr-FR" sz="3200" b="0" dirty="0">
                <a:solidFill>
                  <a:srgbClr val="000000"/>
                </a:solidFill>
              </a:rPr>
              <a:t>Analyse des commandes par le WMS.</a:t>
            </a:r>
          </a:p>
          <a:p>
            <a:pPr marL="457200" indent="-457200" algn="just" fontAlgn="auto">
              <a:spcAft>
                <a:spcPts val="0"/>
              </a:spcAft>
              <a:buFont typeface="Arial" panose="020B0604020202020204" pitchFamily="34" charset="0"/>
              <a:buChar char="•"/>
            </a:pPr>
            <a:r>
              <a:rPr lang="fr-FR" sz="3200" b="0" dirty="0">
                <a:solidFill>
                  <a:srgbClr val="000000"/>
                </a:solidFill>
              </a:rPr>
              <a:t>Découpage intelligent des commandes sur la base de données physiques et logiques.</a:t>
            </a:r>
          </a:p>
        </p:txBody>
      </p:sp>
      <p:graphicFrame>
        <p:nvGraphicFramePr>
          <p:cNvPr id="2" name="Tableau 1"/>
          <p:cNvGraphicFramePr>
            <a:graphicFrameLocks noGrp="1"/>
          </p:cNvGraphicFramePr>
          <p:nvPr>
            <p:extLst/>
          </p:nvPr>
        </p:nvGraphicFramePr>
        <p:xfrm>
          <a:off x="279399" y="3771900"/>
          <a:ext cx="8382000" cy="2865120"/>
        </p:xfrm>
        <a:graphic>
          <a:graphicData uri="http://schemas.openxmlformats.org/drawingml/2006/table">
            <a:tbl>
              <a:tblPr firstRow="1" bandRow="1">
                <a:tableStyleId>{5C22544A-7EE6-4342-B048-85BDC9FD1C3A}</a:tableStyleId>
              </a:tblPr>
              <a:tblGrid>
                <a:gridCol w="558800"/>
                <a:gridCol w="3238500"/>
                <a:gridCol w="774700"/>
                <a:gridCol w="546100"/>
                <a:gridCol w="3263900"/>
              </a:tblGrid>
              <a:tr h="370840">
                <a:tc>
                  <a:txBody>
                    <a:bodyPr/>
                    <a:lstStyle/>
                    <a:p>
                      <a:pPr algn="ctr"/>
                      <a:r>
                        <a:rPr lang="fr-FR" sz="2000" dirty="0" smtClean="0"/>
                        <a:t>+</a:t>
                      </a:r>
                      <a:endParaRPr lang="fr-FR" sz="2000" dirty="0"/>
                    </a:p>
                  </a:txBody>
                  <a:tcPr>
                    <a:solidFill>
                      <a:srgbClr val="00B050"/>
                    </a:solidFill>
                  </a:tcPr>
                </a:tc>
                <a:tc>
                  <a:txBody>
                    <a:bodyPr/>
                    <a:lstStyle/>
                    <a:p>
                      <a:r>
                        <a:rPr lang="fr-FR" sz="2000" dirty="0" smtClean="0"/>
                        <a:t>Points</a:t>
                      </a:r>
                      <a:r>
                        <a:rPr lang="fr-FR" sz="2000" baseline="0" dirty="0" smtClean="0"/>
                        <a:t> positifs</a:t>
                      </a:r>
                      <a:endParaRPr lang="fr-FR" sz="2000" dirty="0"/>
                    </a:p>
                  </a:txBody>
                  <a:tcPr>
                    <a:solidFill>
                      <a:schemeClr val="accent3"/>
                    </a:solidFill>
                  </a:tcPr>
                </a:tc>
                <a:tc>
                  <a:txBody>
                    <a:bodyPr/>
                    <a:lstStyle/>
                    <a:p>
                      <a:endParaRPr lang="fr-FR" dirty="0"/>
                    </a:p>
                  </a:txBody>
                  <a:tcPr>
                    <a:noFill/>
                  </a:tcPr>
                </a:tc>
                <a:tc>
                  <a:txBody>
                    <a:bodyPr/>
                    <a:lstStyle/>
                    <a:p>
                      <a:pPr algn="ctr"/>
                      <a:r>
                        <a:rPr lang="fr-FR" sz="2000" dirty="0" smtClean="0"/>
                        <a:t>-</a:t>
                      </a:r>
                      <a:endParaRPr lang="fr-FR" sz="1600" dirty="0"/>
                    </a:p>
                  </a:txBody>
                  <a:tcPr>
                    <a:solidFill>
                      <a:srgbClr val="C00000"/>
                    </a:solidFill>
                  </a:tcPr>
                </a:tc>
                <a:tc>
                  <a:txBody>
                    <a:bodyPr/>
                    <a:lstStyle/>
                    <a:p>
                      <a:r>
                        <a:rPr lang="fr-FR" sz="2000" dirty="0" smtClean="0"/>
                        <a:t>Points négatifs</a:t>
                      </a:r>
                      <a:endParaRPr lang="fr-FR" sz="2000" dirty="0"/>
                    </a:p>
                  </a:txBody>
                  <a:tcPr>
                    <a:solidFill>
                      <a:srgbClr val="FF0000"/>
                    </a:solidFill>
                  </a:tcPr>
                </a:tc>
              </a:tr>
              <a:tr h="370840">
                <a:tc gridSpan="2">
                  <a:txBody>
                    <a:bodyPr/>
                    <a:lstStyle/>
                    <a:p>
                      <a:r>
                        <a:rPr lang="fr-FR" dirty="0" smtClean="0"/>
                        <a:t>Parallélisation</a:t>
                      </a:r>
                      <a:r>
                        <a:rPr lang="fr-FR" baseline="0" dirty="0" smtClean="0"/>
                        <a:t> des prélèvements afin de réduire les délais de préparation</a:t>
                      </a:r>
                      <a:endParaRPr lang="fr-FR" dirty="0"/>
                    </a:p>
                  </a:txBody>
                  <a:tcPr/>
                </a:tc>
                <a:tc hMerge="1">
                  <a:txBody>
                    <a:bodyPr/>
                    <a:lstStyle/>
                    <a:p>
                      <a:endParaRPr lang="fr-FR" dirty="0"/>
                    </a:p>
                  </a:txBody>
                  <a:tcPr/>
                </a:tc>
                <a:tc>
                  <a:txBody>
                    <a:bodyPr/>
                    <a:lstStyle/>
                    <a:p>
                      <a:endParaRPr lang="fr-FR" dirty="0"/>
                    </a:p>
                  </a:txBody>
                  <a:tcPr>
                    <a:noFill/>
                  </a:tcPr>
                </a:tc>
                <a:tc gridSpan="2">
                  <a:txBody>
                    <a:bodyPr/>
                    <a:lstStyle/>
                    <a:p>
                      <a:r>
                        <a:rPr lang="fr-FR" dirty="0" smtClean="0"/>
                        <a:t>Nécessite de mesurer tous les conditionnements des articles</a:t>
                      </a:r>
                    </a:p>
                    <a:p>
                      <a:r>
                        <a:rPr lang="fr-FR" dirty="0" smtClean="0"/>
                        <a:t>(</a:t>
                      </a:r>
                      <a:r>
                        <a:rPr lang="fr-FR" i="1" dirty="0" smtClean="0"/>
                        <a:t>et d’entretenir la base de données !</a:t>
                      </a:r>
                      <a:r>
                        <a:rPr lang="fr-FR" dirty="0" smtClean="0"/>
                        <a:t>)</a:t>
                      </a:r>
                      <a:endParaRPr lang="fr-FR" dirty="0"/>
                    </a:p>
                  </a:txBody>
                  <a:tcPr/>
                </a:tc>
                <a:tc hMerge="1">
                  <a:txBody>
                    <a:bodyPr/>
                    <a:lstStyle/>
                    <a:p>
                      <a:endParaRPr lang="fr-FR" dirty="0"/>
                    </a:p>
                  </a:txBody>
                  <a:tcPr/>
                </a:tc>
              </a:tr>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Optimisation</a:t>
                      </a:r>
                      <a:r>
                        <a:rPr lang="fr-FR" baseline="0" dirty="0" smtClean="0"/>
                        <a:t> des consommables et réduction de l’espace perdu</a:t>
                      </a:r>
                      <a:endParaRPr lang="fr-FR" dirty="0" smtClean="0"/>
                    </a:p>
                  </a:txBody>
                  <a:tcPr/>
                </a:tc>
                <a:tc hMerge="1">
                  <a:txBody>
                    <a:bodyPr/>
                    <a:lstStyle/>
                    <a:p>
                      <a:endParaRPr lang="fr-FR"/>
                    </a:p>
                  </a:txBody>
                  <a:tcPr/>
                </a:tc>
                <a:tc>
                  <a:txBody>
                    <a:bodyPr/>
                    <a:lstStyle/>
                    <a:p>
                      <a:endParaRPr lang="fr-FR" dirty="0"/>
                    </a:p>
                  </a:txBody>
                  <a:tcPr>
                    <a:noFill/>
                  </a:tcPr>
                </a:tc>
                <a:tc gridSpan="2">
                  <a:txBody>
                    <a:bodyPr/>
                    <a:lstStyle/>
                    <a:p>
                      <a:r>
                        <a:rPr lang="fr-FR" dirty="0" smtClean="0"/>
                        <a:t>Problématique s’il existe plusieurs conditionnements pour un article : quel volume</a:t>
                      </a:r>
                      <a:r>
                        <a:rPr lang="fr-FR" baseline="0" dirty="0" smtClean="0"/>
                        <a:t> prendre pour le calcul ?</a:t>
                      </a:r>
                      <a:endParaRPr lang="fr-FR" dirty="0"/>
                    </a:p>
                  </a:txBody>
                  <a:tcPr/>
                </a:tc>
                <a:tc hMerge="1">
                  <a:txBody>
                    <a:bodyPr/>
                    <a:lstStyle/>
                    <a:p>
                      <a:endParaRPr lang="fr-FR"/>
                    </a:p>
                  </a:txBody>
                  <a:tcPr/>
                </a:tc>
              </a:tr>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Estimation fiable du volume transporteur</a:t>
                      </a:r>
                    </a:p>
                  </a:txBody>
                  <a:tcPr/>
                </a:tc>
                <a:tc hMerge="1">
                  <a:txBody>
                    <a:bodyPr/>
                    <a:lstStyle/>
                    <a:p>
                      <a:endParaRPr lang="fr-FR"/>
                    </a:p>
                  </a:txBody>
                  <a:tcPr/>
                </a:tc>
                <a:tc>
                  <a:txBody>
                    <a:bodyPr/>
                    <a:lstStyle/>
                    <a:p>
                      <a:endParaRPr lang="fr-FR" dirty="0"/>
                    </a:p>
                  </a:txBody>
                  <a:tcPr>
                    <a:noFill/>
                  </a:tcPr>
                </a:tc>
                <a:tc gridSpan="2">
                  <a:txBody>
                    <a:bodyPr/>
                    <a:lstStyle/>
                    <a:p>
                      <a:r>
                        <a:rPr lang="fr-FR" dirty="0" smtClean="0"/>
                        <a:t>Obligation</a:t>
                      </a:r>
                      <a:r>
                        <a:rPr lang="fr-FR" baseline="0" dirty="0" smtClean="0"/>
                        <a:t> de maitriser les consommables</a:t>
                      </a:r>
                      <a:endParaRPr lang="fr-FR" dirty="0"/>
                    </a:p>
                  </a:txBody>
                  <a:tcPr/>
                </a:tc>
                <a:tc hMerge="1">
                  <a:txBody>
                    <a:bodyPr/>
                    <a:lstStyle/>
                    <a:p>
                      <a:endParaRPr lang="fr-FR"/>
                    </a:p>
                  </a:txBody>
                  <a:tcPr/>
                </a:tc>
              </a:tr>
            </a:tbl>
          </a:graphicData>
        </a:graphic>
      </p:graphicFrame>
    </p:spTree>
    <p:extLst>
      <p:ext uri="{BB962C8B-B14F-4D97-AF65-F5344CB8AC3E}">
        <p14:creationId xmlns:p14="http://schemas.microsoft.com/office/powerpoint/2010/main" val="3681478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èche droite 3"/>
          <p:cNvSpPr/>
          <p:nvPr/>
        </p:nvSpPr>
        <p:spPr bwMode="auto">
          <a:xfrm>
            <a:off x="3030537" y="3429000"/>
            <a:ext cx="2865438" cy="465221"/>
          </a:xfrm>
          <a:prstGeom prst="rightArrow">
            <a:avLst/>
          </a:prstGeom>
          <a:solidFill>
            <a:schemeClr val="bg1">
              <a:lumMod val="95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200" b="1" i="0" u="none" strike="noStrike" cap="none" normalizeH="0" baseline="0" smtClean="0">
              <a:ln>
                <a:noFill/>
              </a:ln>
              <a:solidFill>
                <a:srgbClr val="EAEAEA"/>
              </a:solidFill>
              <a:effectLst/>
              <a:latin typeface="Arial" charset="0"/>
            </a:endParaRPr>
          </a:p>
        </p:txBody>
      </p:sp>
      <p:sp>
        <p:nvSpPr>
          <p:cNvPr id="20" name="Titre 1"/>
          <p:cNvSpPr>
            <a:spLocks noGrp="1"/>
          </p:cNvSpPr>
          <p:nvPr>
            <p:ph type="title" idx="4294967295"/>
          </p:nvPr>
        </p:nvSpPr>
        <p:spPr>
          <a:xfrm>
            <a:off x="-1" y="0"/>
            <a:ext cx="9144001" cy="569913"/>
          </a:xfrm>
          <a:prstGeom prst="rect">
            <a:avLst/>
          </a:prstGeom>
        </p:spPr>
        <p:txBody>
          <a:bodyPr>
            <a:normAutofit fontScale="90000"/>
          </a:bodyPr>
          <a:lstStyle/>
          <a:p>
            <a:r>
              <a:rPr lang="fr-FR" sz="4000" dirty="0" smtClean="0">
                <a:sym typeface="Wingdings"/>
              </a:rPr>
              <a:t> </a:t>
            </a:r>
            <a:r>
              <a:rPr lang="fr-FR" sz="4000" dirty="0" smtClean="0"/>
              <a:t>Stratégies : interception !</a:t>
            </a:r>
            <a:endParaRPr lang="fr-FR" sz="4000" dirty="0"/>
          </a:p>
        </p:txBody>
      </p:sp>
      <p:sp>
        <p:nvSpPr>
          <p:cNvPr id="22531" name="Rectangle 3"/>
          <p:cNvSpPr>
            <a:spLocks noGrp="1" noChangeArrowheads="1"/>
          </p:cNvSpPr>
          <p:nvPr>
            <p:ph idx="4294967295"/>
          </p:nvPr>
        </p:nvSpPr>
        <p:spPr>
          <a:xfrm>
            <a:off x="776288" y="1406525"/>
            <a:ext cx="7850981" cy="4445000"/>
          </a:xfrm>
          <a:prstGeom prst="rect">
            <a:avLst/>
          </a:prstGeom>
        </p:spPr>
        <p:txBody>
          <a:bodyPr/>
          <a:lstStyle/>
          <a:p>
            <a:pPr marL="0" indent="0" eaLnBrk="1" hangingPunct="1">
              <a:buNone/>
            </a:pPr>
            <a:r>
              <a:rPr lang="fr-FR" altLang="fr-FR" sz="4000" b="1" dirty="0" smtClean="0">
                <a:solidFill>
                  <a:schemeClr val="bg1">
                    <a:lumMod val="65000"/>
                  </a:schemeClr>
                </a:solidFill>
              </a:rPr>
              <a:t>Cross-Dock</a:t>
            </a:r>
          </a:p>
          <a:p>
            <a:pPr algn="just" eaLnBrk="1" hangingPunct="1"/>
            <a:r>
              <a:rPr lang="fr-FR" altLang="fr-FR" sz="1800" dirty="0" smtClean="0"/>
              <a:t>Lors de la réception, on recherche à la volée si l’article est nécessaire pour une préparation. Le cas échéant, la quantité nécessaire est interceptée et fait l’objet d’une mission de prélèvement.</a:t>
            </a:r>
            <a:endParaRPr lang="fr-FR" altLang="fr-FR" dirty="0" smtClean="0"/>
          </a:p>
        </p:txBody>
      </p:sp>
      <p:sp>
        <p:nvSpPr>
          <p:cNvPr id="22" name="Freeform 3"/>
          <p:cNvSpPr>
            <a:spLocks noEditPoints="1"/>
          </p:cNvSpPr>
          <p:nvPr/>
        </p:nvSpPr>
        <p:spPr bwMode="auto">
          <a:xfrm>
            <a:off x="6107113" y="3098883"/>
            <a:ext cx="33337" cy="795338"/>
          </a:xfrm>
          <a:custGeom>
            <a:avLst/>
            <a:gdLst>
              <a:gd name="T0" fmla="*/ 0 w 41"/>
              <a:gd name="T1" fmla="*/ 0 h 1002"/>
              <a:gd name="T2" fmla="*/ 2147483647 w 41"/>
              <a:gd name="T3" fmla="*/ 0 h 1002"/>
              <a:gd name="T4" fmla="*/ 2147483647 w 41"/>
              <a:gd name="T5" fmla="*/ 2147483647 h 1002"/>
              <a:gd name="T6" fmla="*/ 0 w 41"/>
              <a:gd name="T7" fmla="*/ 2147483647 h 1002"/>
              <a:gd name="T8" fmla="*/ 0 w 41"/>
              <a:gd name="T9" fmla="*/ 0 h 1002"/>
              <a:gd name="T10" fmla="*/ 2147483647 w 41"/>
              <a:gd name="T11" fmla="*/ 0 h 1002"/>
              <a:gd name="T12" fmla="*/ 2147483647 w 41"/>
              <a:gd name="T13" fmla="*/ 0 h 1002"/>
              <a:gd name="T14" fmla="*/ 2147483647 w 41"/>
              <a:gd name="T15" fmla="*/ 2147483647 h 1002"/>
              <a:gd name="T16" fmla="*/ 2147483647 w 41"/>
              <a:gd name="T17" fmla="*/ 2147483647 h 1002"/>
              <a:gd name="T18" fmla="*/ 2147483647 w 41"/>
              <a:gd name="T19" fmla="*/ 0 h 10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
              <a:gd name="T31" fmla="*/ 0 h 1002"/>
              <a:gd name="T32" fmla="*/ 41 w 41"/>
              <a:gd name="T33" fmla="*/ 1002 h 10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 h="1002">
                <a:moveTo>
                  <a:pt x="0" y="0"/>
                </a:moveTo>
                <a:lnTo>
                  <a:pt x="41" y="0"/>
                </a:lnTo>
                <a:lnTo>
                  <a:pt x="41" y="1002"/>
                </a:lnTo>
                <a:lnTo>
                  <a:pt x="0" y="1002"/>
                </a:lnTo>
                <a:lnTo>
                  <a:pt x="0" y="0"/>
                </a:lnTo>
                <a:close/>
                <a:moveTo>
                  <a:pt x="6" y="0"/>
                </a:moveTo>
                <a:lnTo>
                  <a:pt x="36" y="0"/>
                </a:lnTo>
                <a:lnTo>
                  <a:pt x="36" y="1002"/>
                </a:lnTo>
                <a:lnTo>
                  <a:pt x="6" y="1002"/>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3" name="Freeform 4"/>
          <p:cNvSpPr>
            <a:spLocks noEditPoints="1"/>
          </p:cNvSpPr>
          <p:nvPr/>
        </p:nvSpPr>
        <p:spPr bwMode="auto">
          <a:xfrm>
            <a:off x="6119813" y="3098883"/>
            <a:ext cx="7937" cy="795338"/>
          </a:xfrm>
          <a:custGeom>
            <a:avLst/>
            <a:gdLst>
              <a:gd name="T0" fmla="*/ 0 w 10"/>
              <a:gd name="T1" fmla="*/ 0 h 1002"/>
              <a:gd name="T2" fmla="*/ 2147483647 w 10"/>
              <a:gd name="T3" fmla="*/ 0 h 1002"/>
              <a:gd name="T4" fmla="*/ 2147483647 w 10"/>
              <a:gd name="T5" fmla="*/ 2147483647 h 1002"/>
              <a:gd name="T6" fmla="*/ 0 w 10"/>
              <a:gd name="T7" fmla="*/ 2147483647 h 1002"/>
              <a:gd name="T8" fmla="*/ 0 w 10"/>
              <a:gd name="T9" fmla="*/ 0 h 1002"/>
              <a:gd name="T10" fmla="*/ 2147483647 w 10"/>
              <a:gd name="T11" fmla="*/ 0 h 1002"/>
              <a:gd name="T12" fmla="*/ 2147483647 w 10"/>
              <a:gd name="T13" fmla="*/ 0 h 1002"/>
              <a:gd name="T14" fmla="*/ 2147483647 w 10"/>
              <a:gd name="T15" fmla="*/ 2147483647 h 1002"/>
              <a:gd name="T16" fmla="*/ 2147483647 w 10"/>
              <a:gd name="T17" fmla="*/ 2147483647 h 1002"/>
              <a:gd name="T18" fmla="*/ 2147483647 w 10"/>
              <a:gd name="T19" fmla="*/ 0 h 10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1002"/>
              <a:gd name="T32" fmla="*/ 10 w 10"/>
              <a:gd name="T33" fmla="*/ 1002 h 10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1002">
                <a:moveTo>
                  <a:pt x="0" y="0"/>
                </a:moveTo>
                <a:lnTo>
                  <a:pt x="10" y="0"/>
                </a:lnTo>
                <a:lnTo>
                  <a:pt x="10" y="1002"/>
                </a:lnTo>
                <a:lnTo>
                  <a:pt x="0" y="1002"/>
                </a:lnTo>
                <a:lnTo>
                  <a:pt x="0" y="0"/>
                </a:lnTo>
                <a:close/>
                <a:moveTo>
                  <a:pt x="5" y="0"/>
                </a:moveTo>
                <a:lnTo>
                  <a:pt x="5" y="0"/>
                </a:lnTo>
                <a:lnTo>
                  <a:pt x="5" y="1002"/>
                </a:lnTo>
                <a:lnTo>
                  <a:pt x="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4" name="AutoShape 13"/>
          <p:cNvSpPr>
            <a:spLocks noChangeArrowheads="1"/>
          </p:cNvSpPr>
          <p:nvPr/>
        </p:nvSpPr>
        <p:spPr bwMode="auto">
          <a:xfrm>
            <a:off x="776288" y="3241766"/>
            <a:ext cx="2160587" cy="755650"/>
          </a:xfrm>
          <a:prstGeom prst="roundRect">
            <a:avLst>
              <a:gd name="adj" fmla="val 16667"/>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defRPr/>
            </a:pPr>
            <a:r>
              <a:rPr lang="fr-FR" sz="2000" dirty="0" smtClean="0">
                <a:solidFill>
                  <a:schemeClr val="bg1"/>
                </a:solidFill>
              </a:rPr>
              <a:t>Réception</a:t>
            </a:r>
            <a:endParaRPr lang="fr-FR" sz="2000" dirty="0">
              <a:solidFill>
                <a:schemeClr val="bg1"/>
              </a:solidFill>
            </a:endParaRPr>
          </a:p>
        </p:txBody>
      </p:sp>
      <p:sp>
        <p:nvSpPr>
          <p:cNvPr id="25" name="AutoShape 17"/>
          <p:cNvSpPr>
            <a:spLocks noChangeArrowheads="1"/>
          </p:cNvSpPr>
          <p:nvPr/>
        </p:nvSpPr>
        <p:spPr bwMode="auto">
          <a:xfrm rot="5400000">
            <a:off x="3346450" y="3227471"/>
            <a:ext cx="1457325" cy="2089150"/>
          </a:xfrm>
          <a:custGeom>
            <a:avLst/>
            <a:gdLst>
              <a:gd name="T0" fmla="*/ 2147483647 w 21600"/>
              <a:gd name="T1" fmla="*/ 0 h 21600"/>
              <a:gd name="T2" fmla="*/ 2147483647 w 21600"/>
              <a:gd name="T3" fmla="*/ 2147483647 h 21600"/>
              <a:gd name="T4" fmla="*/ 579842150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4232 h 21600"/>
              <a:gd name="T14" fmla="*/ 20798 w 21600"/>
              <a:gd name="T15" fmla="*/ 7926 h 21600"/>
            </a:gdLst>
            <a:ahLst/>
            <a:cxnLst>
              <a:cxn ang="T8">
                <a:pos x="T0" y="T1"/>
              </a:cxn>
              <a:cxn ang="T9">
                <a:pos x="T2" y="T3"/>
              </a:cxn>
              <a:cxn ang="T10">
                <a:pos x="T4" y="T5"/>
              </a:cxn>
              <a:cxn ang="T11">
                <a:pos x="T6" y="T7"/>
              </a:cxn>
            </a:cxnLst>
            <a:rect l="T12" t="T13" r="T14" b="T15"/>
            <a:pathLst>
              <a:path w="21600" h="21600">
                <a:moveTo>
                  <a:pt x="21600" y="6079"/>
                </a:moveTo>
                <a:lnTo>
                  <a:pt x="18962" y="0"/>
                </a:lnTo>
                <a:lnTo>
                  <a:pt x="18962" y="4232"/>
                </a:lnTo>
                <a:lnTo>
                  <a:pt x="12427" y="4232"/>
                </a:lnTo>
                <a:cubicBezTo>
                  <a:pt x="5564" y="4232"/>
                  <a:pt x="0" y="7781"/>
                  <a:pt x="0" y="12158"/>
                </a:cubicBezTo>
                <a:lnTo>
                  <a:pt x="0" y="21600"/>
                </a:lnTo>
                <a:lnTo>
                  <a:pt x="3776" y="21600"/>
                </a:lnTo>
                <a:lnTo>
                  <a:pt x="3776" y="12158"/>
                </a:lnTo>
                <a:cubicBezTo>
                  <a:pt x="3776" y="9821"/>
                  <a:pt x="7649" y="7926"/>
                  <a:pt x="12427" y="7926"/>
                </a:cubicBezTo>
                <a:lnTo>
                  <a:pt x="18962" y="7926"/>
                </a:lnTo>
                <a:lnTo>
                  <a:pt x="18962" y="12158"/>
                </a:lnTo>
                <a:close/>
              </a:path>
            </a:pathLst>
          </a:cu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p>
            <a:pPr>
              <a:defRPr/>
            </a:pPr>
            <a:endParaRPr lang="fr-FR"/>
          </a:p>
        </p:txBody>
      </p:sp>
      <p:sp>
        <p:nvSpPr>
          <p:cNvPr id="26" name="AutoShape 14"/>
          <p:cNvSpPr>
            <a:spLocks noChangeArrowheads="1"/>
          </p:cNvSpPr>
          <p:nvPr/>
        </p:nvSpPr>
        <p:spPr bwMode="auto">
          <a:xfrm>
            <a:off x="3303587" y="5135789"/>
            <a:ext cx="2468563" cy="755650"/>
          </a:xfrm>
          <a:prstGeom prst="roundRect">
            <a:avLst>
              <a:gd name="adj" fmla="val 16667"/>
            </a:avLst>
          </a:prstGeom>
          <a:ln>
            <a:headEnd/>
            <a:tailEnd/>
          </a:ln>
        </p:spPr>
        <p:style>
          <a:lnRef idx="0">
            <a:schemeClr val="accent1"/>
          </a:lnRef>
          <a:fillRef idx="3">
            <a:schemeClr val="accent1"/>
          </a:fillRef>
          <a:effectRef idx="3">
            <a:schemeClr val="accent1"/>
          </a:effectRef>
          <a:fontRef idx="minor">
            <a:schemeClr val="lt1"/>
          </a:fontRef>
        </p:style>
        <p:txBody>
          <a:bodyPr anchor="ctr"/>
          <a:lstStyle/>
          <a:p>
            <a:pPr>
              <a:defRPr/>
            </a:pPr>
            <a:r>
              <a:rPr lang="fr-FR" sz="2000" dirty="0" smtClean="0">
                <a:solidFill>
                  <a:schemeClr val="bg1"/>
                </a:solidFill>
              </a:rPr>
              <a:t>Préparation</a:t>
            </a:r>
          </a:p>
          <a:p>
            <a:pPr>
              <a:defRPr/>
            </a:pPr>
            <a:r>
              <a:rPr lang="fr-FR" sz="2000" dirty="0" smtClean="0">
                <a:solidFill>
                  <a:schemeClr val="bg1"/>
                </a:solidFill>
              </a:rPr>
              <a:t>de commande</a:t>
            </a:r>
            <a:endParaRPr lang="fr-FR" sz="2000" dirty="0">
              <a:solidFill>
                <a:schemeClr val="bg1"/>
              </a:solidFill>
            </a:endParaRPr>
          </a:p>
        </p:txBody>
      </p:sp>
      <p:sp>
        <p:nvSpPr>
          <p:cNvPr id="28" name="AutoShape 14"/>
          <p:cNvSpPr>
            <a:spLocks noChangeArrowheads="1"/>
          </p:cNvSpPr>
          <p:nvPr/>
        </p:nvSpPr>
        <p:spPr bwMode="auto">
          <a:xfrm>
            <a:off x="6034881" y="3241766"/>
            <a:ext cx="2592388" cy="755650"/>
          </a:xfrm>
          <a:prstGeom prst="roundRect">
            <a:avLst>
              <a:gd name="adj" fmla="val 16667"/>
            </a:avLst>
          </a:prstGeom>
          <a:ln>
            <a:headEnd/>
            <a:tailEnd/>
          </a:ln>
        </p:spPr>
        <p:style>
          <a:lnRef idx="0">
            <a:schemeClr val="accent1"/>
          </a:lnRef>
          <a:fillRef idx="3">
            <a:schemeClr val="accent1"/>
          </a:fillRef>
          <a:effectRef idx="3">
            <a:schemeClr val="accent1"/>
          </a:effectRef>
          <a:fontRef idx="minor">
            <a:schemeClr val="lt1"/>
          </a:fontRef>
        </p:style>
        <p:txBody>
          <a:bodyPr anchor="ctr"/>
          <a:lstStyle/>
          <a:p>
            <a:pPr>
              <a:defRPr/>
            </a:pPr>
            <a:r>
              <a:rPr lang="fr-FR" sz="2000" dirty="0" smtClean="0">
                <a:solidFill>
                  <a:schemeClr val="bg1"/>
                </a:solidFill>
              </a:rPr>
              <a:t>Stockage</a:t>
            </a:r>
            <a:endParaRPr lang="fr-FR" sz="2000" dirty="0">
              <a:solidFill>
                <a:schemeClr val="bg1"/>
              </a:solidFill>
            </a:endParaRPr>
          </a:p>
        </p:txBody>
      </p:sp>
      <p:cxnSp>
        <p:nvCxnSpPr>
          <p:cNvPr id="3" name="Connecteur droit 2"/>
          <p:cNvCxnSpPr/>
          <p:nvPr/>
        </p:nvCxnSpPr>
        <p:spPr bwMode="auto">
          <a:xfrm flipV="1">
            <a:off x="6372225" y="2914650"/>
            <a:ext cx="1781175" cy="1571625"/>
          </a:xfrm>
          <a:prstGeom prst="line">
            <a:avLst/>
          </a:prstGeom>
          <a:solidFill>
            <a:srgbClr val="0066CC"/>
          </a:solidFill>
          <a:ln w="28575" cap="flat" cmpd="sng" algn="ctr">
            <a:solidFill>
              <a:srgbClr val="C00000"/>
            </a:solidFill>
            <a:prstDash val="solid"/>
            <a:round/>
            <a:headEnd type="none" w="med" len="med"/>
            <a:tailEnd type="none" w="med" len="med"/>
          </a:ln>
          <a:effectLst/>
        </p:spPr>
      </p:cxnSp>
      <p:sp>
        <p:nvSpPr>
          <p:cNvPr id="31" name="AutoShape 17"/>
          <p:cNvSpPr>
            <a:spLocks noChangeArrowheads="1"/>
          </p:cNvSpPr>
          <p:nvPr/>
        </p:nvSpPr>
        <p:spPr bwMode="auto">
          <a:xfrm rot="10800000">
            <a:off x="6210300" y="4486273"/>
            <a:ext cx="1323975" cy="1427509"/>
          </a:xfrm>
          <a:custGeom>
            <a:avLst/>
            <a:gdLst>
              <a:gd name="T0" fmla="*/ 2147483647 w 21600"/>
              <a:gd name="T1" fmla="*/ 0 h 21600"/>
              <a:gd name="T2" fmla="*/ 2147483647 w 21600"/>
              <a:gd name="T3" fmla="*/ 2147483647 h 21600"/>
              <a:gd name="T4" fmla="*/ 579842150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4232 h 21600"/>
              <a:gd name="T14" fmla="*/ 20798 w 21600"/>
              <a:gd name="T15" fmla="*/ 7926 h 21600"/>
            </a:gdLst>
            <a:ahLst/>
            <a:cxnLst>
              <a:cxn ang="T8">
                <a:pos x="T0" y="T1"/>
              </a:cxn>
              <a:cxn ang="T9">
                <a:pos x="T2" y="T3"/>
              </a:cxn>
              <a:cxn ang="T10">
                <a:pos x="T4" y="T5"/>
              </a:cxn>
              <a:cxn ang="T11">
                <a:pos x="T6" y="T7"/>
              </a:cxn>
            </a:cxnLst>
            <a:rect l="T12" t="T13" r="T14" b="T15"/>
            <a:pathLst>
              <a:path w="21600" h="21600">
                <a:moveTo>
                  <a:pt x="21600" y="6079"/>
                </a:moveTo>
                <a:lnTo>
                  <a:pt x="18962" y="0"/>
                </a:lnTo>
                <a:lnTo>
                  <a:pt x="18962" y="4232"/>
                </a:lnTo>
                <a:lnTo>
                  <a:pt x="12427" y="4232"/>
                </a:lnTo>
                <a:cubicBezTo>
                  <a:pt x="5564" y="4232"/>
                  <a:pt x="0" y="7781"/>
                  <a:pt x="0" y="12158"/>
                </a:cubicBezTo>
                <a:lnTo>
                  <a:pt x="0" y="21600"/>
                </a:lnTo>
                <a:lnTo>
                  <a:pt x="3776" y="21600"/>
                </a:lnTo>
                <a:lnTo>
                  <a:pt x="3776" y="12158"/>
                </a:lnTo>
                <a:cubicBezTo>
                  <a:pt x="3776" y="9821"/>
                  <a:pt x="7649" y="7926"/>
                  <a:pt x="12427" y="7926"/>
                </a:cubicBezTo>
                <a:lnTo>
                  <a:pt x="18962" y="7926"/>
                </a:lnTo>
                <a:lnTo>
                  <a:pt x="18962" y="12158"/>
                </a:lnTo>
                <a:close/>
              </a:path>
            </a:pathLst>
          </a:custGeom>
          <a:solidFill>
            <a:schemeClr val="bg1">
              <a:lumMod val="95000"/>
            </a:schemeClr>
          </a:solidFill>
          <a:ln w="12700">
            <a:prstDash val="dash"/>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p>
            <a:pPr>
              <a:defRPr/>
            </a:pPr>
            <a:endParaRPr lang="fr-FR"/>
          </a:p>
        </p:txBody>
      </p:sp>
      <p:sp>
        <p:nvSpPr>
          <p:cNvPr id="5" name="Flèche droite 4"/>
          <p:cNvSpPr/>
          <p:nvPr/>
        </p:nvSpPr>
        <p:spPr bwMode="auto">
          <a:xfrm rot="5400000">
            <a:off x="4250594" y="6041297"/>
            <a:ext cx="566607" cy="761999"/>
          </a:xfrm>
          <a:prstGeom prst="rightArrow">
            <a:avLst/>
          </a:prstGeom>
          <a:solidFill>
            <a:schemeClr val="bg1">
              <a:lumMod val="65000"/>
            </a:schemeClr>
          </a:solidFill>
          <a:ln w="285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200" b="1" i="0" u="none" strike="noStrike" cap="none" normalizeH="0" baseline="0" smtClean="0">
              <a:ln>
                <a:noFill/>
              </a:ln>
              <a:solidFill>
                <a:srgbClr val="EAEAEA"/>
              </a:solidFill>
              <a:effectLst/>
              <a:latin typeface="Arial" charset="0"/>
            </a:endParaRPr>
          </a:p>
        </p:txBody>
      </p:sp>
    </p:spTree>
    <p:extLst>
      <p:ext uri="{BB962C8B-B14F-4D97-AF65-F5344CB8AC3E}">
        <p14:creationId xmlns:p14="http://schemas.microsoft.com/office/powerpoint/2010/main" val="198760796"/>
      </p:ext>
    </p:extLst>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type="body" sz="quarter" idx="4294967295"/>
          </p:nvPr>
        </p:nvSpPr>
        <p:spPr>
          <a:xfrm>
            <a:off x="0" y="574675"/>
            <a:ext cx="9144000" cy="503238"/>
          </a:xfrm>
          <a:prstGeom prst="rect">
            <a:avLst/>
          </a:prstGeom>
        </p:spPr>
        <p:txBody>
          <a:bodyPr>
            <a:noAutofit/>
          </a:bodyPr>
          <a:lstStyle/>
          <a:p>
            <a:pPr algn="ctr"/>
            <a:r>
              <a:rPr lang="fr-FR" sz="8000" b="1" dirty="0" smtClean="0">
                <a:solidFill>
                  <a:schemeClr val="tx1"/>
                </a:solidFill>
              </a:rPr>
              <a:t>Les </a:t>
            </a:r>
            <a:r>
              <a:rPr lang="fr-FR" sz="8000" b="1" dirty="0" smtClean="0">
                <a:solidFill>
                  <a:srgbClr val="00B050"/>
                </a:solidFill>
              </a:rPr>
              <a:t>prélèvements</a:t>
            </a:r>
          </a:p>
          <a:p>
            <a:pPr algn="ctr"/>
            <a:r>
              <a:rPr lang="fr-FR" sz="8000" b="1" dirty="0" smtClean="0">
                <a:solidFill>
                  <a:srgbClr val="00B050"/>
                </a:solidFill>
              </a:rPr>
              <a:t>au sol</a:t>
            </a:r>
          </a:p>
          <a:p>
            <a:pPr algn="ctr"/>
            <a:r>
              <a:rPr lang="fr-FR" sz="8000" b="1" dirty="0" smtClean="0">
                <a:solidFill>
                  <a:schemeClr val="tx1"/>
                </a:solidFill>
              </a:rPr>
              <a:t>sont </a:t>
            </a:r>
            <a:r>
              <a:rPr lang="fr-FR" sz="8000" b="1" dirty="0" smtClean="0">
                <a:solidFill>
                  <a:srgbClr val="00B050"/>
                </a:solidFill>
              </a:rPr>
              <a:t>plus rapides</a:t>
            </a:r>
          </a:p>
          <a:p>
            <a:pPr algn="ctr"/>
            <a:r>
              <a:rPr lang="fr-FR" sz="8000" b="1" dirty="0" smtClean="0">
                <a:solidFill>
                  <a:schemeClr val="tx1"/>
                </a:solidFill>
              </a:rPr>
              <a:t>à réaliser</a:t>
            </a:r>
            <a:endParaRPr lang="fr-FR" sz="8000" b="1" dirty="0">
              <a:solidFill>
                <a:schemeClr val="tx1"/>
              </a:solidFill>
            </a:endParaRPr>
          </a:p>
        </p:txBody>
      </p:sp>
      <p:sp>
        <p:nvSpPr>
          <p:cNvPr id="4" name="Titre 1"/>
          <p:cNvSpPr txBox="1">
            <a:spLocks/>
          </p:cNvSpPr>
          <p:nvPr/>
        </p:nvSpPr>
        <p:spPr>
          <a:xfrm>
            <a:off x="0" y="0"/>
            <a:ext cx="9144000" cy="569913"/>
          </a:xfrm>
          <a:prstGeom prst="rect">
            <a:avLst/>
          </a:prstGeom>
        </p:spPr>
        <p:txBody>
          <a:bodyPr/>
          <a:lstStyle>
            <a:lvl1pPr algn="l" defTabSz="914400" rtl="0" eaLnBrk="1" latinLnBrk="0" hangingPunct="1">
              <a:spcBef>
                <a:spcPct val="0"/>
              </a:spcBef>
              <a:buNone/>
              <a:defRPr sz="4400" kern="1200">
                <a:solidFill>
                  <a:schemeClr val="tx1">
                    <a:lumMod val="75000"/>
                    <a:lumOff val="25000"/>
                  </a:schemeClr>
                </a:solidFill>
                <a:latin typeface="Century Gothic" panose="020B0502020202020204" pitchFamily="34" charset="0"/>
                <a:ea typeface="+mj-ea"/>
                <a:cs typeface="+mj-cs"/>
              </a:defRPr>
            </a:lvl1pPr>
          </a:lstStyle>
          <a:p>
            <a:pPr fontAlgn="auto">
              <a:spcAft>
                <a:spcPts val="0"/>
              </a:spcAft>
            </a:pPr>
            <a:r>
              <a:rPr lang="fr-FR" altLang="fr-FR" sz="4000" b="0" dirty="0" smtClean="0"/>
              <a:t>Constat général :</a:t>
            </a:r>
          </a:p>
        </p:txBody>
      </p:sp>
    </p:spTree>
    <p:extLst>
      <p:ext uri="{BB962C8B-B14F-4D97-AF65-F5344CB8AC3E}">
        <p14:creationId xmlns:p14="http://schemas.microsoft.com/office/powerpoint/2010/main" val="27262604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idx="4294967295"/>
          </p:nvPr>
        </p:nvSpPr>
        <p:spPr>
          <a:xfrm>
            <a:off x="0" y="1"/>
            <a:ext cx="9144000" cy="685800"/>
          </a:xfrm>
          <a:prstGeom prst="rect">
            <a:avLst/>
          </a:prstGeom>
        </p:spPr>
        <p:txBody>
          <a:bodyPr>
            <a:normAutofit fontScale="90000"/>
          </a:bodyPr>
          <a:lstStyle/>
          <a:p>
            <a:r>
              <a:rPr lang="fr-FR" sz="4000" dirty="0" smtClean="0">
                <a:sym typeface="Wingdings"/>
              </a:rPr>
              <a:t> </a:t>
            </a:r>
            <a:r>
              <a:rPr lang="fr-FR" sz="4000" dirty="0" smtClean="0"/>
              <a:t>Préparation au sol</a:t>
            </a:r>
            <a:endParaRPr lang="fr-FR" sz="4000" dirty="0"/>
          </a:p>
        </p:txBody>
      </p:sp>
      <p:pic>
        <p:nvPicPr>
          <p:cNvPr id="23" name="Picture 2" descr="http://www.ehrhardt-partner.com/uploads/RTEmagicC_headset_02.jpg.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98779" y="2044613"/>
            <a:ext cx="426997" cy="520291"/>
          </a:xfrm>
          <a:prstGeom prst="rect">
            <a:avLst/>
          </a:prstGeom>
          <a:noFill/>
          <a:extLst>
            <a:ext uri="{909E8E84-426E-40DD-AFC4-6F175D3DCCD1}">
              <a14:hiddenFill xmlns:a14="http://schemas.microsoft.com/office/drawing/2010/main">
                <a:solidFill>
                  <a:srgbClr val="FFFFFF"/>
                </a:solidFill>
              </a14:hiddenFill>
            </a:ext>
          </a:extLst>
        </p:spPr>
      </p:pic>
      <p:pic>
        <p:nvPicPr>
          <p:cNvPr id="35" name="Image 3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5307654" y="4744572"/>
            <a:ext cx="1409382" cy="1258377"/>
          </a:xfrm>
          <a:prstGeom prst="rect">
            <a:avLst/>
          </a:prstGeom>
        </p:spPr>
      </p:pic>
      <p:pic>
        <p:nvPicPr>
          <p:cNvPr id="36" name="Image 9"/>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6012345" y="5373761"/>
            <a:ext cx="927100" cy="865187"/>
          </a:xfrm>
          <a:prstGeom prst="rect">
            <a:avLst/>
          </a:prstGeom>
          <a:noFill/>
          <a:ln w="9525">
            <a:noFill/>
            <a:miter lim="800000"/>
            <a:headEnd/>
            <a:tailEnd/>
          </a:ln>
        </p:spPr>
      </p:pic>
      <p:sp>
        <p:nvSpPr>
          <p:cNvPr id="37" name="Rectangle 18"/>
          <p:cNvSpPr>
            <a:spLocks noChangeArrowheads="1"/>
          </p:cNvSpPr>
          <p:nvPr/>
        </p:nvSpPr>
        <p:spPr bwMode="auto">
          <a:xfrm>
            <a:off x="4951101" y="4221352"/>
            <a:ext cx="2122488" cy="523220"/>
          </a:xfrm>
          <a:prstGeom prst="rect">
            <a:avLst/>
          </a:prstGeom>
          <a:noFill/>
          <a:ln w="9525">
            <a:noFill/>
            <a:miter lim="800000"/>
            <a:headEnd/>
            <a:tailEnd/>
          </a:ln>
        </p:spPr>
        <p:txBody>
          <a:bodyPr>
            <a:spAutoFit/>
          </a:bodyPr>
          <a:lstStyle/>
          <a:p>
            <a:r>
              <a:rPr lang="fr-FR" sz="1400" dirty="0" smtClean="0">
                <a:solidFill>
                  <a:srgbClr val="1F497D"/>
                </a:solidFill>
              </a:rPr>
              <a:t>Filmage / Impression des étiquettes palettes</a:t>
            </a:r>
          </a:p>
        </p:txBody>
      </p:sp>
      <p:sp>
        <p:nvSpPr>
          <p:cNvPr id="38" name="Rectangle 18"/>
          <p:cNvSpPr>
            <a:spLocks noChangeArrowheads="1"/>
          </p:cNvSpPr>
          <p:nvPr/>
        </p:nvSpPr>
        <p:spPr bwMode="auto">
          <a:xfrm>
            <a:off x="6625976" y="1509849"/>
            <a:ext cx="2122488" cy="523220"/>
          </a:xfrm>
          <a:prstGeom prst="rect">
            <a:avLst/>
          </a:prstGeom>
          <a:noFill/>
          <a:ln w="9525">
            <a:noFill/>
            <a:miter lim="800000"/>
            <a:headEnd/>
            <a:tailEnd/>
          </a:ln>
        </p:spPr>
        <p:txBody>
          <a:bodyPr>
            <a:spAutoFit/>
          </a:bodyPr>
          <a:lstStyle/>
          <a:p>
            <a:r>
              <a:rPr lang="fr-FR" sz="1400" dirty="0" smtClean="0">
                <a:solidFill>
                  <a:srgbClr val="1F497D"/>
                </a:solidFill>
              </a:rPr>
              <a:t>Optimisation à quai des palettes</a:t>
            </a:r>
          </a:p>
        </p:txBody>
      </p:sp>
      <p:pic>
        <p:nvPicPr>
          <p:cNvPr id="39" name="Picture 13" descr="Montage-Palette-3"/>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035930" y="1991055"/>
            <a:ext cx="1302580" cy="1478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0" name="Connecteur droit avec flèche 39"/>
          <p:cNvCxnSpPr/>
          <p:nvPr/>
        </p:nvCxnSpPr>
        <p:spPr bwMode="auto">
          <a:xfrm>
            <a:off x="2679681" y="2873315"/>
            <a:ext cx="932979" cy="0"/>
          </a:xfrm>
          <a:prstGeom prst="straightConnector1">
            <a:avLst/>
          </a:prstGeom>
          <a:ln>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41" name="Connecteur droit avec flèche 40"/>
          <p:cNvCxnSpPr/>
          <p:nvPr/>
        </p:nvCxnSpPr>
        <p:spPr bwMode="auto">
          <a:xfrm>
            <a:off x="5307654" y="2873315"/>
            <a:ext cx="1171181" cy="0"/>
          </a:xfrm>
          <a:prstGeom prst="straightConnector1">
            <a:avLst/>
          </a:prstGeom>
          <a:ln>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42" name="Connecteur droit avec flèche 41"/>
          <p:cNvCxnSpPr/>
          <p:nvPr/>
        </p:nvCxnSpPr>
        <p:spPr bwMode="auto">
          <a:xfrm>
            <a:off x="4374675" y="3501008"/>
            <a:ext cx="932979" cy="625099"/>
          </a:xfrm>
          <a:prstGeom prst="straightConnector1">
            <a:avLst/>
          </a:prstGeom>
          <a:ln>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43" name="Connecteur droit avec flèche 42"/>
          <p:cNvCxnSpPr/>
          <p:nvPr/>
        </p:nvCxnSpPr>
        <p:spPr bwMode="auto">
          <a:xfrm flipV="1">
            <a:off x="6478835" y="3501009"/>
            <a:ext cx="1083245" cy="720343"/>
          </a:xfrm>
          <a:prstGeom prst="straightConnector1">
            <a:avLst/>
          </a:prstGeom>
          <a:ln>
            <a:headEnd type="none" w="med" len="med"/>
            <a:tailEnd type="arrow"/>
          </a:ln>
          <a:effectLst/>
        </p:spPr>
        <p:style>
          <a:lnRef idx="2">
            <a:schemeClr val="accent1"/>
          </a:lnRef>
          <a:fillRef idx="0">
            <a:schemeClr val="accent1"/>
          </a:fillRef>
          <a:effectRef idx="1">
            <a:schemeClr val="accent1"/>
          </a:effectRef>
          <a:fontRef idx="minor">
            <a:schemeClr val="tx1"/>
          </a:fontRef>
        </p:style>
      </p:cxnSp>
      <p:pic>
        <p:nvPicPr>
          <p:cNvPr id="45" name="Image 4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69752" y="2466919"/>
            <a:ext cx="1371792" cy="971686"/>
          </a:xfrm>
          <a:prstGeom prst="rect">
            <a:avLst/>
          </a:prstGeom>
        </p:spPr>
      </p:pic>
      <p:sp>
        <p:nvSpPr>
          <p:cNvPr id="47" name="Rectangle 18"/>
          <p:cNvSpPr>
            <a:spLocks noChangeArrowheads="1"/>
          </p:cNvSpPr>
          <p:nvPr/>
        </p:nvSpPr>
        <p:spPr bwMode="auto">
          <a:xfrm>
            <a:off x="244699" y="1510072"/>
            <a:ext cx="2034862" cy="523220"/>
          </a:xfrm>
          <a:prstGeom prst="rect">
            <a:avLst/>
          </a:prstGeom>
          <a:noFill/>
          <a:ln w="9525">
            <a:noFill/>
            <a:miter lim="800000"/>
            <a:headEnd/>
            <a:tailEnd/>
          </a:ln>
        </p:spPr>
        <p:txBody>
          <a:bodyPr wrap="square">
            <a:spAutoFit/>
          </a:bodyPr>
          <a:lstStyle/>
          <a:p>
            <a:r>
              <a:rPr lang="fr-FR" sz="1400" dirty="0" smtClean="0">
                <a:solidFill>
                  <a:srgbClr val="1F497D"/>
                </a:solidFill>
              </a:rPr>
              <a:t>Constitution</a:t>
            </a:r>
            <a:br>
              <a:rPr lang="fr-FR" sz="1400" dirty="0" smtClean="0">
                <a:solidFill>
                  <a:srgbClr val="1F497D"/>
                </a:solidFill>
              </a:rPr>
            </a:br>
            <a:r>
              <a:rPr lang="fr-FR" sz="1400" dirty="0" smtClean="0">
                <a:solidFill>
                  <a:srgbClr val="1F497D"/>
                </a:solidFill>
              </a:rPr>
              <a:t>de missions au sol</a:t>
            </a:r>
          </a:p>
        </p:txBody>
      </p:sp>
      <p:sp>
        <p:nvSpPr>
          <p:cNvPr id="48" name="Rectangle 18"/>
          <p:cNvSpPr>
            <a:spLocks noChangeArrowheads="1"/>
          </p:cNvSpPr>
          <p:nvPr/>
        </p:nvSpPr>
        <p:spPr bwMode="auto">
          <a:xfrm>
            <a:off x="3039414" y="1510072"/>
            <a:ext cx="2627290" cy="523220"/>
          </a:xfrm>
          <a:prstGeom prst="rect">
            <a:avLst/>
          </a:prstGeom>
          <a:noFill/>
          <a:ln w="9525">
            <a:noFill/>
            <a:miter lim="800000"/>
            <a:headEnd/>
            <a:tailEnd/>
          </a:ln>
        </p:spPr>
        <p:txBody>
          <a:bodyPr wrap="square">
            <a:spAutoFit/>
          </a:bodyPr>
          <a:lstStyle/>
          <a:p>
            <a:r>
              <a:rPr lang="fr-FR" sz="1400" dirty="0" smtClean="0">
                <a:solidFill>
                  <a:srgbClr val="1F497D"/>
                </a:solidFill>
              </a:rPr>
              <a:t>Dépose d'articles préparés</a:t>
            </a:r>
            <a:br>
              <a:rPr lang="fr-FR" sz="1400" dirty="0" smtClean="0">
                <a:solidFill>
                  <a:srgbClr val="1F497D"/>
                </a:solidFill>
              </a:rPr>
            </a:br>
            <a:r>
              <a:rPr lang="fr-FR" sz="1400" dirty="0" smtClean="0">
                <a:solidFill>
                  <a:srgbClr val="1F497D"/>
                </a:solidFill>
              </a:rPr>
              <a:t>sur le support</a:t>
            </a:r>
          </a:p>
        </p:txBody>
      </p:sp>
      <p:pic>
        <p:nvPicPr>
          <p:cNvPr id="49" name="Picture 4" descr="https://encrypted-tbn2.gstatic.com/images?q=tbn:ANd9GcQsRH-dycvLq4fWQGMJbkLMFoxpQazoDoJS-kCya5Kel0RbPm0XdQ"/>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69013" y="2341703"/>
            <a:ext cx="531612" cy="531612"/>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5801" y="2301671"/>
            <a:ext cx="1485658" cy="1545563"/>
          </a:xfrm>
          <a:prstGeom prst="rect">
            <a:avLst/>
          </a:prstGeom>
        </p:spPr>
      </p:pic>
      <p:pic>
        <p:nvPicPr>
          <p:cNvPr id="5" name="Imag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41513" y="1991055"/>
            <a:ext cx="616673" cy="616673"/>
          </a:xfrm>
          <a:prstGeom prst="rect">
            <a:avLst/>
          </a:prstGeom>
        </p:spPr>
      </p:pic>
      <p:sp>
        <p:nvSpPr>
          <p:cNvPr id="19" name="Titre 1"/>
          <p:cNvSpPr txBox="1">
            <a:spLocks/>
          </p:cNvSpPr>
          <p:nvPr/>
        </p:nvSpPr>
        <p:spPr>
          <a:xfrm>
            <a:off x="-38119" y="6184901"/>
            <a:ext cx="9144000" cy="685800"/>
          </a:xfrm>
          <a:prstGeom prst="rect">
            <a:avLst/>
          </a:prstGeom>
        </p:spPr>
        <p:txBody>
          <a:bodyPr/>
          <a:lstStyle>
            <a:lvl1pPr algn="l" defTabSz="914400" rtl="0" eaLnBrk="1" latinLnBrk="0" hangingPunct="1">
              <a:spcBef>
                <a:spcPct val="0"/>
              </a:spcBef>
              <a:buNone/>
              <a:defRPr sz="4400" kern="1200">
                <a:solidFill>
                  <a:schemeClr val="tx1">
                    <a:lumMod val="75000"/>
                    <a:lumOff val="25000"/>
                  </a:schemeClr>
                </a:solidFill>
                <a:latin typeface="Century Gothic" panose="020B0502020202020204" pitchFamily="34" charset="0"/>
                <a:ea typeface="+mj-ea"/>
                <a:cs typeface="+mj-cs"/>
              </a:defRPr>
            </a:lvl1pPr>
          </a:lstStyle>
          <a:p>
            <a:pPr algn="r" fontAlgn="auto">
              <a:spcAft>
                <a:spcPts val="0"/>
              </a:spcAft>
            </a:pPr>
            <a:r>
              <a:rPr lang="fr-FR" sz="4000" b="0" dirty="0" smtClean="0">
                <a:solidFill>
                  <a:srgbClr val="FF0000"/>
                </a:solidFill>
                <a:sym typeface="Wingdings"/>
              </a:rPr>
              <a:t>Cela est possible si…</a:t>
            </a:r>
            <a:endParaRPr lang="fr-FR" sz="4000" b="0" dirty="0">
              <a:solidFill>
                <a:srgbClr val="FF0000"/>
              </a:solidFill>
            </a:endParaRPr>
          </a:p>
        </p:txBody>
      </p:sp>
    </p:spTree>
    <p:extLst>
      <p:ext uri="{BB962C8B-B14F-4D97-AF65-F5344CB8AC3E}">
        <p14:creationId xmlns:p14="http://schemas.microsoft.com/office/powerpoint/2010/main" val="3849938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p:cNvPicPr>
            <a:picLocks noChangeAspect="1"/>
          </p:cNvPicPr>
          <p:nvPr/>
        </p:nvPicPr>
        <p:blipFill rotWithShape="1">
          <a:blip r:embed="rId2">
            <a:extLst>
              <a:ext uri="{28A0092B-C50C-407E-A947-70E740481C1C}">
                <a14:useLocalDpi xmlns:a14="http://schemas.microsoft.com/office/drawing/2010/main" val="0"/>
              </a:ext>
            </a:extLst>
          </a:blip>
          <a:srcRect l="9881" t="18474" r="8435" b="15242"/>
          <a:stretch/>
        </p:blipFill>
        <p:spPr>
          <a:xfrm>
            <a:off x="1" y="5410200"/>
            <a:ext cx="1779588" cy="1447800"/>
          </a:xfrm>
          <a:prstGeom prst="rect">
            <a:avLst/>
          </a:prstGeom>
        </p:spPr>
      </p:pic>
      <p:pic>
        <p:nvPicPr>
          <p:cNvPr id="11" name="Imag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9416" y="782263"/>
            <a:ext cx="3794791" cy="2823324"/>
          </a:xfrm>
          <a:prstGeom prst="rect">
            <a:avLst/>
          </a:prstGeom>
          <a:ln>
            <a:noFill/>
          </a:ln>
          <a:effectLst>
            <a:outerShdw blurRad="292100" dist="139700" dir="2700000" algn="tl" rotWithShape="0">
              <a:srgbClr val="333333">
                <a:alpha val="65000"/>
              </a:srgbClr>
            </a:outerShdw>
          </a:effectLst>
        </p:spPr>
      </p:pic>
      <p:pic>
        <p:nvPicPr>
          <p:cNvPr id="12" name="Image 11"/>
          <p:cNvPicPr>
            <a:picLocks noChangeAspect="1"/>
          </p:cNvPicPr>
          <p:nvPr/>
        </p:nvPicPr>
        <p:blipFill rotWithShape="1">
          <a:blip r:embed="rId4">
            <a:extLst>
              <a:ext uri="{28A0092B-C50C-407E-A947-70E740481C1C}">
                <a14:useLocalDpi xmlns:a14="http://schemas.microsoft.com/office/drawing/2010/main" val="0"/>
              </a:ext>
            </a:extLst>
          </a:blip>
          <a:srcRect t="2179" b="3919"/>
          <a:stretch/>
        </p:blipFill>
        <p:spPr>
          <a:xfrm>
            <a:off x="150813" y="782263"/>
            <a:ext cx="3725624" cy="2772000"/>
          </a:xfrm>
          <a:prstGeom prst="rect">
            <a:avLst/>
          </a:prstGeom>
          <a:ln>
            <a:noFill/>
          </a:ln>
          <a:effectLst>
            <a:outerShdw blurRad="292100" dist="139700" dir="2700000" algn="tl" rotWithShape="0">
              <a:srgbClr val="333333">
                <a:alpha val="65000"/>
              </a:srgbClr>
            </a:outerShdw>
          </a:effectLst>
        </p:spPr>
      </p:pic>
      <p:pic>
        <p:nvPicPr>
          <p:cNvPr id="13" name="Imag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9416" y="3933056"/>
            <a:ext cx="2325839" cy="1668537"/>
          </a:xfrm>
          <a:prstGeom prst="rect">
            <a:avLst/>
          </a:prstGeom>
          <a:ln>
            <a:noFill/>
          </a:ln>
          <a:effectLst>
            <a:outerShdw blurRad="292100" dist="139700" dir="2700000" algn="tl" rotWithShape="0">
              <a:srgbClr val="333333">
                <a:alpha val="65000"/>
              </a:srgbClr>
            </a:outerShdw>
          </a:effectLst>
        </p:spPr>
      </p:pic>
      <p:sp>
        <p:nvSpPr>
          <p:cNvPr id="7" name="Titre 1"/>
          <p:cNvSpPr txBox="1">
            <a:spLocks/>
          </p:cNvSpPr>
          <p:nvPr/>
        </p:nvSpPr>
        <p:spPr>
          <a:xfrm>
            <a:off x="0" y="0"/>
            <a:ext cx="9144000" cy="569913"/>
          </a:xfrm>
          <a:prstGeom prst="rect">
            <a:avLst/>
          </a:prstGeom>
        </p:spPr>
        <p:txBody>
          <a:bodyPr/>
          <a:lstStyle>
            <a:lvl1pPr algn="l" defTabSz="914400" rtl="0" eaLnBrk="1" latinLnBrk="0" hangingPunct="1">
              <a:spcBef>
                <a:spcPct val="0"/>
              </a:spcBef>
              <a:buNone/>
              <a:defRPr sz="4400" kern="1200">
                <a:solidFill>
                  <a:schemeClr val="tx1">
                    <a:lumMod val="75000"/>
                    <a:lumOff val="25000"/>
                  </a:schemeClr>
                </a:solidFill>
                <a:latin typeface="Century Gothic" panose="020B0502020202020204" pitchFamily="34" charset="0"/>
                <a:ea typeface="+mj-ea"/>
                <a:cs typeface="+mj-cs"/>
              </a:defRPr>
            </a:lvl1pPr>
          </a:lstStyle>
          <a:p>
            <a:pPr fontAlgn="auto">
              <a:spcAft>
                <a:spcPts val="0"/>
              </a:spcAft>
            </a:pPr>
            <a:r>
              <a:rPr lang="fr-FR" sz="4000" b="0" dirty="0">
                <a:sym typeface="Wingdings"/>
              </a:rPr>
              <a:t> </a:t>
            </a:r>
            <a:r>
              <a:rPr lang="fr-FR" sz="4000" b="0" dirty="0" smtClean="0">
                <a:sym typeface="Wingdings"/>
              </a:rPr>
              <a:t>Création de </a:t>
            </a:r>
            <a:r>
              <a:rPr lang="fr-FR" altLang="fr-FR" sz="4000" b="0" dirty="0" smtClean="0"/>
              <a:t>pickings</a:t>
            </a:r>
          </a:p>
        </p:txBody>
      </p:sp>
      <p:sp>
        <p:nvSpPr>
          <p:cNvPr id="2" name="Rectangle 1"/>
          <p:cNvSpPr/>
          <p:nvPr/>
        </p:nvSpPr>
        <p:spPr>
          <a:xfrm>
            <a:off x="0" y="4293096"/>
            <a:ext cx="7092280" cy="369332"/>
          </a:xfrm>
          <a:prstGeom prst="rect">
            <a:avLst/>
          </a:prstGeom>
        </p:spPr>
        <p:txBody>
          <a:bodyPr wrap="square">
            <a:spAutoFit/>
          </a:bodyPr>
          <a:lstStyle/>
          <a:p>
            <a:r>
              <a:rPr lang="fr-FR" dirty="0"/>
              <a:t>https://www.youtube.com/watch?v=L1khGgag4LY</a:t>
            </a:r>
          </a:p>
        </p:txBody>
      </p:sp>
    </p:spTree>
    <p:extLst>
      <p:ext uri="{BB962C8B-B14F-4D97-AF65-F5344CB8AC3E}">
        <p14:creationId xmlns:p14="http://schemas.microsoft.com/office/powerpoint/2010/main" val="3047529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a:spLocks noGrp="1"/>
          </p:cNvSpPr>
          <p:nvPr>
            <p:ph type="title" idx="4294967295"/>
          </p:nvPr>
        </p:nvSpPr>
        <p:spPr>
          <a:xfrm>
            <a:off x="-1" y="0"/>
            <a:ext cx="9144001" cy="569913"/>
          </a:xfrm>
          <a:prstGeom prst="rect">
            <a:avLst/>
          </a:prstGeom>
        </p:spPr>
        <p:txBody>
          <a:bodyPr>
            <a:normAutofit fontScale="90000"/>
          </a:bodyPr>
          <a:lstStyle/>
          <a:p>
            <a:r>
              <a:rPr lang="fr-FR" sz="4000" dirty="0" smtClean="0"/>
              <a:t>Actions</a:t>
            </a:r>
            <a:endParaRPr lang="fr-FR" sz="4000" dirty="0"/>
          </a:p>
        </p:txBody>
      </p:sp>
      <p:sp>
        <p:nvSpPr>
          <p:cNvPr id="5" name="Espace réservé du contenu 2"/>
          <p:cNvSpPr txBox="1">
            <a:spLocks/>
          </p:cNvSpPr>
          <p:nvPr/>
        </p:nvSpPr>
        <p:spPr>
          <a:xfrm>
            <a:off x="304800" y="962024"/>
            <a:ext cx="8356599" cy="2124075"/>
          </a:xfrm>
          <a:prstGeom prst="rect">
            <a:avLst/>
          </a:prstGeom>
          <a:ln>
            <a:noFill/>
          </a:ln>
        </p:spPr>
        <p:txBody>
          <a:bodyPr/>
          <a:lstStyle>
            <a:lvl1pPr marL="0" indent="0" algn="l" defTabSz="914400" rtl="0" eaLnBrk="1" latinLnBrk="0" hangingPunct="1">
              <a:spcBef>
                <a:spcPct val="2000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355600" indent="-177800" algn="l" defTabSz="914400" rtl="0" eaLnBrk="1" latinLnBrk="0" hangingPunct="1">
              <a:spcBef>
                <a:spcPct val="20000"/>
              </a:spcBef>
              <a:buClr>
                <a:srgbClr val="0092CF"/>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531813" indent="-176213" algn="l" defTabSz="914400" rtl="0" eaLnBrk="1" latinLnBrk="0" hangingPunct="1">
              <a:spcBef>
                <a:spcPct val="20000"/>
              </a:spcBef>
              <a:buClr>
                <a:srgbClr val="0092CF"/>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23900" indent="-192088" algn="l" defTabSz="914400" rtl="0" eaLnBrk="1" latinLnBrk="0" hangingPunct="1">
              <a:spcBef>
                <a:spcPct val="20000"/>
              </a:spcBef>
              <a:buClr>
                <a:srgbClr val="0092CF"/>
              </a:buClr>
              <a:buFont typeface="Arial" panose="020B0604020202020204" pitchFamily="34" charset="0"/>
              <a:buChar char="–"/>
              <a:defRPr sz="1200" kern="1200">
                <a:solidFill>
                  <a:schemeClr val="tx1">
                    <a:lumMod val="75000"/>
                    <a:lumOff val="25000"/>
                  </a:schemeClr>
                </a:solidFill>
                <a:latin typeface="+mn-lt"/>
                <a:ea typeface="+mn-ea"/>
                <a:cs typeface="+mn-cs"/>
              </a:defRPr>
            </a:lvl4pPr>
            <a:lvl5pPr marL="900113" indent="-176213" algn="l" defTabSz="914400" rtl="0" eaLnBrk="1" latinLnBrk="0" hangingPunct="1">
              <a:spcBef>
                <a:spcPct val="20000"/>
              </a:spcBef>
              <a:buClr>
                <a:srgbClr val="0092CF"/>
              </a:buClr>
              <a:buFont typeface="Wingdings" panose="05000000000000000000" pitchFamily="2" charset="2"/>
              <a:buChar char="Ø"/>
              <a:tabLst>
                <a:tab pos="900113" algn="l"/>
              </a:tabLst>
              <a:defRPr sz="12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200" indent="-457200" algn="just" fontAlgn="auto">
              <a:spcAft>
                <a:spcPts val="0"/>
              </a:spcAft>
              <a:buFont typeface="Arial" panose="020B0604020202020204" pitchFamily="34" charset="0"/>
              <a:buChar char="•"/>
            </a:pPr>
            <a:r>
              <a:rPr lang="fr-FR" sz="3200" b="0" dirty="0" smtClean="0">
                <a:solidFill>
                  <a:schemeClr val="tx1"/>
                </a:solidFill>
              </a:rPr>
              <a:t>Implantations de pickings.</a:t>
            </a:r>
          </a:p>
          <a:p>
            <a:pPr marL="457200" indent="-457200" algn="just" fontAlgn="auto">
              <a:spcAft>
                <a:spcPts val="0"/>
              </a:spcAft>
              <a:buFont typeface="Arial" panose="020B0604020202020204" pitchFamily="34" charset="0"/>
              <a:buChar char="•"/>
            </a:pPr>
            <a:r>
              <a:rPr lang="fr-FR" sz="3200" b="0" dirty="0" smtClean="0">
                <a:solidFill>
                  <a:srgbClr val="000000"/>
                </a:solidFill>
              </a:rPr>
              <a:t>Entretien des implantations pickings.</a:t>
            </a:r>
          </a:p>
          <a:p>
            <a:pPr marL="457200" indent="-457200" algn="just" fontAlgn="auto">
              <a:spcAft>
                <a:spcPts val="0"/>
              </a:spcAft>
              <a:buFont typeface="Arial" panose="020B0604020202020204" pitchFamily="34" charset="0"/>
              <a:buChar char="•"/>
            </a:pPr>
            <a:r>
              <a:rPr lang="fr-FR" sz="3200" b="0" dirty="0" smtClean="0">
                <a:solidFill>
                  <a:srgbClr val="000000"/>
                </a:solidFill>
              </a:rPr>
              <a:t>Optimisation du chemin </a:t>
            </a:r>
            <a:r>
              <a:rPr lang="fr-FR" sz="3200" b="0" dirty="0">
                <a:solidFill>
                  <a:srgbClr val="000000"/>
                </a:solidFill>
              </a:rPr>
              <a:t>de </a:t>
            </a:r>
            <a:r>
              <a:rPr lang="fr-FR" sz="3200" b="0" dirty="0" smtClean="0">
                <a:solidFill>
                  <a:srgbClr val="000000"/>
                </a:solidFill>
              </a:rPr>
              <a:t>préparation.</a:t>
            </a:r>
            <a:endParaRPr lang="fr-FR" sz="3200" b="0" dirty="0">
              <a:solidFill>
                <a:srgbClr val="000000"/>
              </a:solidFill>
            </a:endParaRPr>
          </a:p>
          <a:p>
            <a:pPr marL="457200" indent="-457200" algn="just" fontAlgn="auto">
              <a:spcAft>
                <a:spcPts val="0"/>
              </a:spcAft>
              <a:buFont typeface="Arial" panose="020B0604020202020204" pitchFamily="34" charset="0"/>
              <a:buChar char="•"/>
            </a:pPr>
            <a:endParaRPr lang="fr-FR" sz="3200" b="0" dirty="0" smtClean="0">
              <a:solidFill>
                <a:srgbClr val="000000"/>
              </a:solidFill>
            </a:endParaRPr>
          </a:p>
          <a:p>
            <a:pPr marL="457200" indent="-457200" algn="just" fontAlgn="auto">
              <a:spcAft>
                <a:spcPts val="0"/>
              </a:spcAft>
              <a:buFont typeface="Arial" panose="020B0604020202020204" pitchFamily="34" charset="0"/>
              <a:buChar char="•"/>
            </a:pPr>
            <a:endParaRPr lang="fr-FR" sz="3200" b="0" dirty="0" smtClean="0">
              <a:solidFill>
                <a:srgbClr val="000000"/>
              </a:solidFill>
            </a:endParaRPr>
          </a:p>
        </p:txBody>
      </p:sp>
      <p:graphicFrame>
        <p:nvGraphicFramePr>
          <p:cNvPr id="2" name="Tableau 1"/>
          <p:cNvGraphicFramePr>
            <a:graphicFrameLocks noGrp="1"/>
          </p:cNvGraphicFramePr>
          <p:nvPr>
            <p:extLst/>
          </p:nvPr>
        </p:nvGraphicFramePr>
        <p:xfrm>
          <a:off x="292100" y="3479800"/>
          <a:ext cx="8382000" cy="2788920"/>
        </p:xfrm>
        <a:graphic>
          <a:graphicData uri="http://schemas.openxmlformats.org/drawingml/2006/table">
            <a:tbl>
              <a:tblPr firstRow="1" bandRow="1">
                <a:tableStyleId>{5C22544A-7EE6-4342-B048-85BDC9FD1C3A}</a:tableStyleId>
              </a:tblPr>
              <a:tblGrid>
                <a:gridCol w="558800"/>
                <a:gridCol w="3238500"/>
                <a:gridCol w="774700"/>
                <a:gridCol w="546100"/>
                <a:gridCol w="3263900"/>
              </a:tblGrid>
              <a:tr h="370840">
                <a:tc>
                  <a:txBody>
                    <a:bodyPr/>
                    <a:lstStyle/>
                    <a:p>
                      <a:pPr algn="ctr"/>
                      <a:r>
                        <a:rPr lang="fr-FR" sz="2000" dirty="0" smtClean="0"/>
                        <a:t>+</a:t>
                      </a:r>
                      <a:endParaRPr lang="fr-FR" sz="2000" dirty="0"/>
                    </a:p>
                  </a:txBody>
                  <a:tcPr>
                    <a:solidFill>
                      <a:srgbClr val="00B050"/>
                    </a:solidFill>
                  </a:tcPr>
                </a:tc>
                <a:tc>
                  <a:txBody>
                    <a:bodyPr/>
                    <a:lstStyle/>
                    <a:p>
                      <a:r>
                        <a:rPr lang="fr-FR" sz="2000" dirty="0" smtClean="0"/>
                        <a:t>Points</a:t>
                      </a:r>
                      <a:r>
                        <a:rPr lang="fr-FR" sz="2000" baseline="0" dirty="0" smtClean="0"/>
                        <a:t> positifs</a:t>
                      </a:r>
                      <a:endParaRPr lang="fr-FR" sz="2000" dirty="0"/>
                    </a:p>
                  </a:txBody>
                  <a:tcPr>
                    <a:solidFill>
                      <a:schemeClr val="accent3"/>
                    </a:solidFill>
                  </a:tcPr>
                </a:tc>
                <a:tc>
                  <a:txBody>
                    <a:bodyPr/>
                    <a:lstStyle/>
                    <a:p>
                      <a:endParaRPr lang="fr-FR" dirty="0"/>
                    </a:p>
                  </a:txBody>
                  <a:tcPr>
                    <a:noFill/>
                  </a:tcPr>
                </a:tc>
                <a:tc>
                  <a:txBody>
                    <a:bodyPr/>
                    <a:lstStyle/>
                    <a:p>
                      <a:pPr algn="ctr"/>
                      <a:r>
                        <a:rPr lang="fr-FR" sz="2000" dirty="0" smtClean="0"/>
                        <a:t>-</a:t>
                      </a:r>
                      <a:endParaRPr lang="fr-FR" sz="1600" dirty="0"/>
                    </a:p>
                  </a:txBody>
                  <a:tcPr>
                    <a:solidFill>
                      <a:srgbClr val="C00000"/>
                    </a:solidFill>
                  </a:tcPr>
                </a:tc>
                <a:tc>
                  <a:txBody>
                    <a:bodyPr/>
                    <a:lstStyle/>
                    <a:p>
                      <a:r>
                        <a:rPr lang="fr-FR" sz="2000" dirty="0" smtClean="0"/>
                        <a:t>Points négatifs</a:t>
                      </a:r>
                      <a:endParaRPr lang="fr-FR" sz="2000" dirty="0"/>
                    </a:p>
                  </a:txBody>
                  <a:tcPr>
                    <a:solidFill>
                      <a:srgbClr val="FF0000"/>
                    </a:solidFill>
                  </a:tcPr>
                </a:tc>
              </a:tr>
              <a:tr h="370840">
                <a:tc gridSpan="2">
                  <a:txBody>
                    <a:bodyPr/>
                    <a:lstStyle/>
                    <a:p>
                      <a:r>
                        <a:rPr lang="fr-FR" dirty="0" smtClean="0"/>
                        <a:t>Préparation au sol = réactivité !</a:t>
                      </a:r>
                      <a:endParaRPr lang="fr-FR" dirty="0"/>
                    </a:p>
                  </a:txBody>
                  <a:tcPr/>
                </a:tc>
                <a:tc hMerge="1">
                  <a:txBody>
                    <a:bodyPr/>
                    <a:lstStyle/>
                    <a:p>
                      <a:endParaRPr lang="fr-FR" dirty="0"/>
                    </a:p>
                  </a:txBody>
                  <a:tcPr/>
                </a:tc>
                <a:tc>
                  <a:txBody>
                    <a:bodyPr/>
                    <a:lstStyle/>
                    <a:p>
                      <a:endParaRPr lang="fr-FR" dirty="0"/>
                    </a:p>
                  </a:txBody>
                  <a:tcPr>
                    <a:noFill/>
                  </a:tcPr>
                </a:tc>
                <a:tc gridSpan="2">
                  <a:txBody>
                    <a:bodyPr/>
                    <a:lstStyle/>
                    <a:p>
                      <a:r>
                        <a:rPr lang="fr-FR" dirty="0" smtClean="0"/>
                        <a:t>… mais augmentation des coûts caristes liés aux réapprovisionnements</a:t>
                      </a:r>
                      <a:endParaRPr lang="fr-FR" dirty="0"/>
                    </a:p>
                  </a:txBody>
                  <a:tcPr/>
                </a:tc>
                <a:tc hMerge="1">
                  <a:txBody>
                    <a:bodyPr/>
                    <a:lstStyle/>
                    <a:p>
                      <a:endParaRPr lang="fr-FR" dirty="0"/>
                    </a:p>
                  </a:txBody>
                  <a:tcPr/>
                </a:tc>
              </a:tr>
              <a:tr h="370840">
                <a:tc gridSpan="2">
                  <a:txBody>
                    <a:bodyPr/>
                    <a:lstStyle/>
                    <a:p>
                      <a:r>
                        <a:rPr lang="fr-FR" dirty="0" smtClean="0"/>
                        <a:t>Stocks disponibles rapidement</a:t>
                      </a:r>
                      <a:endParaRPr lang="fr-FR" dirty="0"/>
                    </a:p>
                  </a:txBody>
                  <a:tcPr/>
                </a:tc>
                <a:tc hMerge="1">
                  <a:txBody>
                    <a:bodyPr/>
                    <a:lstStyle/>
                    <a:p>
                      <a:endParaRPr lang="fr-FR"/>
                    </a:p>
                  </a:txBody>
                  <a:tcPr/>
                </a:tc>
                <a:tc>
                  <a:txBody>
                    <a:bodyPr/>
                    <a:lstStyle/>
                    <a:p>
                      <a:endParaRPr lang="fr-FR" dirty="0"/>
                    </a:p>
                  </a:txBody>
                  <a:tcPr>
                    <a:no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Gestion complexe des implantations</a:t>
                      </a:r>
                    </a:p>
                  </a:txBody>
                  <a:tcPr/>
                </a:tc>
                <a:tc hMerge="1">
                  <a:txBody>
                    <a:bodyPr/>
                    <a:lstStyle/>
                    <a:p>
                      <a:endParaRPr lang="fr-FR"/>
                    </a:p>
                  </a:txBody>
                  <a:tcPr/>
                </a:tc>
              </a:tr>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Réduction des coûts et des délais de préparation…</a:t>
                      </a:r>
                    </a:p>
                  </a:txBody>
                  <a:tcPr/>
                </a:tc>
                <a:tc hMerge="1">
                  <a:txBody>
                    <a:bodyPr/>
                    <a:lstStyle/>
                    <a:p>
                      <a:endParaRPr lang="fr-FR"/>
                    </a:p>
                  </a:txBody>
                  <a:tcPr/>
                </a:tc>
                <a:tc>
                  <a:txBody>
                    <a:bodyPr/>
                    <a:lstStyle/>
                    <a:p>
                      <a:endParaRPr lang="fr-FR" dirty="0"/>
                    </a:p>
                  </a:txBody>
                  <a:tcPr>
                    <a:no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Classes</a:t>
                      </a:r>
                      <a:r>
                        <a:rPr lang="fr-FR" baseline="0" dirty="0" smtClean="0"/>
                        <a:t> [ABC] : dur à maintenir</a:t>
                      </a:r>
                      <a:endParaRPr lang="fr-FR" dirty="0" smtClean="0"/>
                    </a:p>
                  </a:txBody>
                  <a:tcPr/>
                </a:tc>
                <a:tc hMerge="1">
                  <a:txBody>
                    <a:bodyPr/>
                    <a:lstStyle/>
                    <a:p>
                      <a:endParaRPr lang="fr-FR"/>
                    </a:p>
                  </a:txBody>
                  <a:tcPr/>
                </a:tc>
              </a:tr>
              <a:tr h="370840">
                <a:tc gridSpan="2">
                  <a:txBody>
                    <a:bodyPr/>
                    <a:lstStyle/>
                    <a:p>
                      <a:endParaRPr lang="fr-FR" dirty="0"/>
                    </a:p>
                  </a:txBody>
                  <a:tcPr/>
                </a:tc>
                <a:tc hMerge="1">
                  <a:txBody>
                    <a:bodyPr/>
                    <a:lstStyle/>
                    <a:p>
                      <a:endParaRPr lang="fr-FR"/>
                    </a:p>
                  </a:txBody>
                  <a:tcPr/>
                </a:tc>
                <a:tc>
                  <a:txBody>
                    <a:bodyPr/>
                    <a:lstStyle/>
                    <a:p>
                      <a:endParaRPr lang="fr-FR" dirty="0"/>
                    </a:p>
                  </a:txBody>
                  <a:tcPr>
                    <a:no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Occupation de la place au sol</a:t>
                      </a:r>
                    </a:p>
                  </a:txBody>
                  <a:tcPr/>
                </a:tc>
                <a:tc hMerge="1">
                  <a:txBody>
                    <a:bodyPr/>
                    <a:lstStyle/>
                    <a:p>
                      <a:endParaRPr lang="fr-FR"/>
                    </a:p>
                  </a:txBody>
                  <a:tcPr/>
                </a:tc>
              </a:tr>
              <a:tr h="370840">
                <a:tc gridSpan="2">
                  <a:txBody>
                    <a:bodyPr/>
                    <a:lstStyle/>
                    <a:p>
                      <a:endParaRPr lang="fr-FR" dirty="0"/>
                    </a:p>
                  </a:txBody>
                  <a:tcPr/>
                </a:tc>
                <a:tc hMerge="1">
                  <a:txBody>
                    <a:bodyPr/>
                    <a:lstStyle/>
                    <a:p>
                      <a:endParaRPr lang="fr-FR"/>
                    </a:p>
                  </a:txBody>
                  <a:tcPr/>
                </a:tc>
                <a:tc>
                  <a:txBody>
                    <a:bodyPr/>
                    <a:lstStyle/>
                    <a:p>
                      <a:endParaRPr lang="fr-FR" dirty="0"/>
                    </a:p>
                  </a:txBody>
                  <a:tcPr>
                    <a:noFill/>
                  </a:tcPr>
                </a:tc>
                <a:tc gridSpan="2">
                  <a:txBody>
                    <a:bodyPr/>
                    <a:lstStyle/>
                    <a:p>
                      <a:r>
                        <a:rPr lang="fr-FR" dirty="0" smtClean="0"/>
                        <a:t>Délai de réapprovisionnement</a:t>
                      </a:r>
                      <a:endParaRPr lang="fr-FR" dirty="0"/>
                    </a:p>
                  </a:txBody>
                  <a:tcPr/>
                </a:tc>
                <a:tc hMerge="1">
                  <a:txBody>
                    <a:bodyPr/>
                    <a:lstStyle/>
                    <a:p>
                      <a:endParaRPr lang="fr-FR"/>
                    </a:p>
                  </a:txBody>
                  <a:tcPr/>
                </a:tc>
              </a:tr>
            </a:tbl>
          </a:graphicData>
        </a:graphic>
      </p:graphicFrame>
    </p:spTree>
    <p:extLst>
      <p:ext uri="{BB962C8B-B14F-4D97-AF65-F5344CB8AC3E}">
        <p14:creationId xmlns:p14="http://schemas.microsoft.com/office/powerpoint/2010/main" val="1655160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4F81D135-329C-4302-B372-ECB4C1DD15C4}" type="slidenum">
              <a:rPr lang="fr-FR" smtClean="0"/>
              <a:t>57</a:t>
            </a:fld>
            <a:endParaRPr lang="fr-FR"/>
          </a:p>
        </p:txBody>
      </p:sp>
      <p:sp>
        <p:nvSpPr>
          <p:cNvPr id="6" name="Text Box 10"/>
          <p:cNvSpPr txBox="1">
            <a:spLocks noChangeArrowheads="1"/>
          </p:cNvSpPr>
          <p:nvPr/>
        </p:nvSpPr>
        <p:spPr bwMode="auto">
          <a:xfrm>
            <a:off x="2353741" y="3618112"/>
            <a:ext cx="1800225" cy="425450"/>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anchor="ctr"/>
          <a:lstStyle/>
          <a:p>
            <a:pPr algn="ctr" eaLnBrk="1" hangingPunct="1">
              <a:defRPr/>
            </a:pPr>
            <a:r>
              <a:rPr lang="fr-FR" sz="1000" dirty="0" smtClean="0">
                <a:solidFill>
                  <a:schemeClr val="tx1"/>
                </a:solidFill>
              </a:rPr>
              <a:t>Préparation des commandes</a:t>
            </a:r>
            <a:endParaRPr lang="fr-FR" sz="1000" dirty="0">
              <a:solidFill>
                <a:schemeClr val="tx1"/>
              </a:solidFill>
            </a:endParaRPr>
          </a:p>
        </p:txBody>
      </p:sp>
      <p:sp>
        <p:nvSpPr>
          <p:cNvPr id="7" name="AutoShape 12"/>
          <p:cNvSpPr>
            <a:spLocks noChangeArrowheads="1"/>
          </p:cNvSpPr>
          <p:nvPr/>
        </p:nvSpPr>
        <p:spPr bwMode="auto">
          <a:xfrm>
            <a:off x="2366441" y="1772816"/>
            <a:ext cx="1787525" cy="449262"/>
          </a:xfrm>
          <a:prstGeom prst="flowChartAlternateProcess">
            <a:avLst/>
          </a:prstGeom>
          <a:ln>
            <a:headEnd/>
            <a:tailEnd/>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fr-FR" sz="1000" dirty="0" smtClean="0">
                <a:solidFill>
                  <a:schemeClr val="bg1"/>
                </a:solidFill>
              </a:rPr>
              <a:t>Commandes client</a:t>
            </a:r>
            <a:endParaRPr lang="fr-FR" sz="1000" dirty="0">
              <a:solidFill>
                <a:schemeClr val="bg1"/>
              </a:solidFill>
            </a:endParaRPr>
          </a:p>
        </p:txBody>
      </p:sp>
      <p:sp>
        <p:nvSpPr>
          <p:cNvPr id="8" name="AutoShape 13"/>
          <p:cNvSpPr>
            <a:spLocks noChangeArrowheads="1"/>
          </p:cNvSpPr>
          <p:nvPr/>
        </p:nvSpPr>
        <p:spPr bwMode="auto">
          <a:xfrm>
            <a:off x="2360597" y="5572025"/>
            <a:ext cx="1787525" cy="449263"/>
          </a:xfrm>
          <a:prstGeom prst="flowChartAlternateProcess">
            <a:avLst/>
          </a:prstGeom>
          <a:ln>
            <a:headEnd/>
            <a:tailEnd/>
          </a:ln>
        </p:spPr>
        <p:style>
          <a:lnRef idx="1">
            <a:schemeClr val="accent5"/>
          </a:lnRef>
          <a:fillRef idx="3">
            <a:schemeClr val="accent5"/>
          </a:fillRef>
          <a:effectRef idx="2">
            <a:schemeClr val="accent5"/>
          </a:effectRef>
          <a:fontRef idx="minor">
            <a:schemeClr val="lt1"/>
          </a:fontRef>
        </p:style>
        <p:txBody>
          <a:bodyPr anchor="ctr"/>
          <a:lstStyle/>
          <a:p>
            <a:pPr algn="ctr" eaLnBrk="1" hangingPunct="1">
              <a:defRPr/>
            </a:pPr>
            <a:r>
              <a:rPr lang="fr-FR" sz="1000" dirty="0">
                <a:solidFill>
                  <a:schemeClr val="bg1"/>
                </a:solidFill>
              </a:rPr>
              <a:t>Interface </a:t>
            </a:r>
            <a:r>
              <a:rPr lang="fr-FR" sz="1000" dirty="0" smtClean="0">
                <a:solidFill>
                  <a:schemeClr val="bg1"/>
                </a:solidFill>
              </a:rPr>
              <a:t>d’expédition</a:t>
            </a:r>
            <a:endParaRPr lang="fr-FR" sz="1000" dirty="0">
              <a:solidFill>
                <a:schemeClr val="bg1"/>
              </a:solidFill>
            </a:endParaRPr>
          </a:p>
        </p:txBody>
      </p:sp>
      <p:cxnSp>
        <p:nvCxnSpPr>
          <p:cNvPr id="9" name="AutoShape 15"/>
          <p:cNvCxnSpPr>
            <a:cxnSpLocks noChangeShapeType="1"/>
            <a:stCxn id="7" idx="2"/>
            <a:endCxn id="14" idx="0"/>
          </p:cNvCxnSpPr>
          <p:nvPr/>
        </p:nvCxnSpPr>
        <p:spPr bwMode="auto">
          <a:xfrm flipH="1">
            <a:off x="3260203" y="2222078"/>
            <a:ext cx="1" cy="270818"/>
          </a:xfrm>
          <a:prstGeom prst="straightConnector1">
            <a:avLst/>
          </a:prstGeom>
          <a:noFill/>
          <a:ln w="28575">
            <a:solidFill>
              <a:srgbClr val="777777"/>
            </a:solidFill>
            <a:round/>
            <a:headEnd/>
            <a:tailEnd type="triangle" w="med" len="med"/>
          </a:ln>
          <a:extLst>
            <a:ext uri="{909E8E84-426E-40DD-AFC4-6F175D3DCCD1}">
              <a14:hiddenFill xmlns:a14="http://schemas.microsoft.com/office/drawing/2010/main">
                <a:noFill/>
              </a14:hiddenFill>
            </a:ext>
          </a:extLst>
        </p:spPr>
      </p:cxnSp>
      <p:sp>
        <p:nvSpPr>
          <p:cNvPr id="13" name="Line 26"/>
          <p:cNvSpPr>
            <a:spLocks noChangeShapeType="1"/>
          </p:cNvSpPr>
          <p:nvPr/>
        </p:nvSpPr>
        <p:spPr bwMode="auto">
          <a:xfrm>
            <a:off x="323528" y="2348880"/>
            <a:ext cx="7993063" cy="0"/>
          </a:xfrm>
          <a:prstGeom prst="line">
            <a:avLst/>
          </a:prstGeom>
          <a:noFill/>
          <a:ln w="19050">
            <a:solidFill>
              <a:schemeClr val="tx1"/>
            </a:solidFill>
            <a:prstDash val="dashDot"/>
            <a:round/>
            <a:headEnd/>
            <a:tailEnd/>
          </a:ln>
          <a:extLst>
            <a:ext uri="{909E8E84-426E-40DD-AFC4-6F175D3DCCD1}">
              <a14:hiddenFill xmlns:a14="http://schemas.microsoft.com/office/drawing/2010/main">
                <a:noFill/>
              </a14:hiddenFill>
            </a:ext>
          </a:extLst>
        </p:spPr>
        <p:txBody>
          <a:bodyPr/>
          <a:lstStyle/>
          <a:p>
            <a:endParaRPr lang="fr-FR"/>
          </a:p>
        </p:txBody>
      </p:sp>
      <p:sp>
        <p:nvSpPr>
          <p:cNvPr id="14" name="AutoShape 27"/>
          <p:cNvSpPr>
            <a:spLocks noChangeArrowheads="1"/>
          </p:cNvSpPr>
          <p:nvPr/>
        </p:nvSpPr>
        <p:spPr bwMode="auto">
          <a:xfrm>
            <a:off x="2366440" y="2492896"/>
            <a:ext cx="1787525" cy="449263"/>
          </a:xfrm>
          <a:prstGeom prst="flowChartAlternateProcess">
            <a:avLst/>
          </a:prstGeom>
          <a:ln>
            <a:headEnd/>
            <a:tailEnd/>
          </a:ln>
        </p:spPr>
        <p:style>
          <a:lnRef idx="0">
            <a:schemeClr val="accent5"/>
          </a:lnRef>
          <a:fillRef idx="3">
            <a:schemeClr val="accent5"/>
          </a:fillRef>
          <a:effectRef idx="3">
            <a:schemeClr val="accent5"/>
          </a:effectRef>
          <a:fontRef idx="minor">
            <a:schemeClr val="lt1"/>
          </a:fontRef>
        </p:style>
        <p:txBody>
          <a:bodyPr anchor="ctr"/>
          <a:lstStyle/>
          <a:p>
            <a:pPr algn="ctr" eaLnBrk="1" hangingPunct="1">
              <a:defRPr/>
            </a:pPr>
            <a:r>
              <a:rPr lang="fr-FR" sz="1000" dirty="0" smtClean="0">
                <a:solidFill>
                  <a:schemeClr val="bg1"/>
                </a:solidFill>
              </a:rPr>
              <a:t>Vérification des disponibilités </a:t>
            </a:r>
            <a:endParaRPr lang="fr-FR" sz="1000" dirty="0">
              <a:solidFill>
                <a:schemeClr val="bg1"/>
              </a:solidFill>
            </a:endParaRPr>
          </a:p>
        </p:txBody>
      </p:sp>
      <p:sp>
        <p:nvSpPr>
          <p:cNvPr id="15" name="Line 28"/>
          <p:cNvSpPr>
            <a:spLocks noChangeShapeType="1"/>
          </p:cNvSpPr>
          <p:nvPr/>
        </p:nvSpPr>
        <p:spPr bwMode="auto">
          <a:xfrm>
            <a:off x="250503" y="5445224"/>
            <a:ext cx="7993063" cy="0"/>
          </a:xfrm>
          <a:prstGeom prst="line">
            <a:avLst/>
          </a:prstGeom>
          <a:noFill/>
          <a:ln w="19050">
            <a:solidFill>
              <a:schemeClr val="tx1"/>
            </a:solidFill>
            <a:prstDash val="dashDot"/>
            <a:round/>
            <a:headEnd/>
            <a:tailEnd/>
          </a:ln>
          <a:extLst>
            <a:ext uri="{909E8E84-426E-40DD-AFC4-6F175D3DCCD1}">
              <a14:hiddenFill xmlns:a14="http://schemas.microsoft.com/office/drawing/2010/main">
                <a:noFill/>
              </a14:hiddenFill>
            </a:ext>
          </a:extLst>
        </p:spPr>
        <p:txBody>
          <a:bodyPr/>
          <a:lstStyle/>
          <a:p>
            <a:endParaRPr lang="fr-FR"/>
          </a:p>
        </p:txBody>
      </p:sp>
      <p:sp>
        <p:nvSpPr>
          <p:cNvPr id="16" name="Text Box 29"/>
          <p:cNvSpPr txBox="1">
            <a:spLocks noChangeArrowheads="1"/>
          </p:cNvSpPr>
          <p:nvPr/>
        </p:nvSpPr>
        <p:spPr bwMode="auto">
          <a:xfrm>
            <a:off x="1835696" y="6112195"/>
            <a:ext cx="2849014" cy="701181"/>
          </a:xfrm>
          <a:prstGeom prst="rect">
            <a:avLst/>
          </a:prstGeom>
          <a:solidFill>
            <a:srgbClr val="FFFF99"/>
          </a:solidFill>
          <a:ln w="28575" algn="ctr">
            <a:solidFill>
              <a:srgbClr val="777777"/>
            </a:solidFill>
            <a:miter lim="800000"/>
            <a:headEnd/>
            <a:tailEnd/>
          </a:ln>
        </p:spPr>
        <p:txBody>
          <a:bodyPr anchor="ctr"/>
          <a:lstStyle>
            <a:lvl1pPr>
              <a:spcBef>
                <a:spcPct val="20000"/>
              </a:spcBef>
              <a:buClr>
                <a:srgbClr val="9EBF35"/>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9EBF35"/>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9EBF35"/>
              </a:buClr>
              <a:buFont typeface="Wingdings" panose="05000000000000000000" pitchFamily="2" charset="2"/>
              <a:buChar char="n"/>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9EBF35"/>
              </a:buClr>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9EBF35"/>
              </a:buClr>
              <a:buFont typeface="Wingdings" panose="05000000000000000000" pitchFamily="2" charset="2"/>
              <a:buChar char="n"/>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9EBF35"/>
              </a:buClr>
              <a:buFont typeface="Wingdings" panose="05000000000000000000" pitchFamily="2" charset="2"/>
              <a:buChar char="n"/>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9EBF35"/>
              </a:buClr>
              <a:buFont typeface="Wingdings" panose="05000000000000000000" pitchFamily="2" charset="2"/>
              <a:buChar char="n"/>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9EBF35"/>
              </a:buClr>
              <a:buFont typeface="Wingdings" panose="05000000000000000000" pitchFamily="2" charset="2"/>
              <a:buChar char="n"/>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9EBF35"/>
              </a:buClr>
              <a:buFont typeface="Wingdings" panose="05000000000000000000" pitchFamily="2" charset="2"/>
              <a:buChar char="n"/>
              <a:defRPr sz="1200">
                <a:solidFill>
                  <a:schemeClr val="tx1"/>
                </a:solidFill>
                <a:latin typeface="Arial" panose="020B0604020202020204" pitchFamily="34" charset="0"/>
                <a:cs typeface="Arial" panose="020B0604020202020204" pitchFamily="34" charset="0"/>
              </a:defRPr>
            </a:lvl9pPr>
          </a:lstStyle>
          <a:p>
            <a:pPr marL="171450" indent="-171450" eaLnBrk="1" hangingPunct="1">
              <a:spcBef>
                <a:spcPct val="0"/>
              </a:spcBef>
              <a:buClrTx/>
              <a:buFont typeface="Arial" panose="020B0604020202020204" pitchFamily="34" charset="0"/>
              <a:buChar char="•"/>
            </a:pPr>
            <a:r>
              <a:rPr lang="fr-FR" altLang="fr-FR" sz="1000" dirty="0" smtClean="0"/>
              <a:t>Commandes clôturées</a:t>
            </a:r>
          </a:p>
          <a:p>
            <a:pPr marL="171450" indent="-171450" eaLnBrk="1" hangingPunct="1">
              <a:spcBef>
                <a:spcPct val="0"/>
              </a:spcBef>
              <a:buClrTx/>
              <a:buFont typeface="Arial" panose="020B0604020202020204" pitchFamily="34" charset="0"/>
              <a:buChar char="•"/>
            </a:pPr>
            <a:r>
              <a:rPr lang="fr-FR" altLang="fr-FR" sz="1000" dirty="0" smtClean="0"/>
              <a:t>Information d’expédition envoyées au transporteur</a:t>
            </a:r>
          </a:p>
          <a:p>
            <a:pPr marL="171450" indent="-171450">
              <a:spcBef>
                <a:spcPct val="0"/>
              </a:spcBef>
              <a:buClrTx/>
              <a:buFont typeface="Arial" panose="020B0604020202020204" pitchFamily="34" charset="0"/>
              <a:buChar char="•"/>
            </a:pPr>
            <a:r>
              <a:rPr lang="fr-FR" altLang="fr-FR" sz="1000" dirty="0" smtClean="0"/>
              <a:t>Contrôle </a:t>
            </a:r>
            <a:r>
              <a:rPr lang="fr-FR" altLang="fr-FR" sz="1000" dirty="0"/>
              <a:t>de </a:t>
            </a:r>
            <a:r>
              <a:rPr lang="fr-FR" altLang="fr-FR" sz="1000" dirty="0" smtClean="0"/>
              <a:t>facturation</a:t>
            </a:r>
            <a:endParaRPr lang="fr-FR" altLang="fr-FR" sz="1000" dirty="0"/>
          </a:p>
        </p:txBody>
      </p:sp>
      <p:sp>
        <p:nvSpPr>
          <p:cNvPr id="18" name="Text Box 31"/>
          <p:cNvSpPr txBox="1">
            <a:spLocks noChangeArrowheads="1"/>
          </p:cNvSpPr>
          <p:nvPr/>
        </p:nvSpPr>
        <p:spPr bwMode="auto">
          <a:xfrm>
            <a:off x="194941" y="5542034"/>
            <a:ext cx="101976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spcBef>
                <a:spcPct val="20000"/>
              </a:spcBef>
              <a:buClr>
                <a:srgbClr val="9EBF35"/>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9EBF35"/>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9EBF35"/>
              </a:buClr>
              <a:buFont typeface="Wingdings" panose="05000000000000000000" pitchFamily="2" charset="2"/>
              <a:buChar char="n"/>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9EBF35"/>
              </a:buClr>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9EBF35"/>
              </a:buClr>
              <a:buFont typeface="Wingdings" panose="05000000000000000000" pitchFamily="2" charset="2"/>
              <a:buChar char="n"/>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9EBF35"/>
              </a:buClr>
              <a:buFont typeface="Wingdings" panose="05000000000000000000" pitchFamily="2" charset="2"/>
              <a:buChar char="n"/>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9EBF35"/>
              </a:buClr>
              <a:buFont typeface="Wingdings" panose="05000000000000000000" pitchFamily="2" charset="2"/>
              <a:buChar char="n"/>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9EBF35"/>
              </a:buClr>
              <a:buFont typeface="Wingdings" panose="05000000000000000000" pitchFamily="2" charset="2"/>
              <a:buChar char="n"/>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9EBF35"/>
              </a:buClr>
              <a:buFont typeface="Wingdings" panose="05000000000000000000" pitchFamily="2" charset="2"/>
              <a:buChar char="n"/>
              <a:defRPr sz="12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fr-FR" altLang="fr-FR" sz="1400" dirty="0" smtClean="0"/>
              <a:t>ERP client</a:t>
            </a:r>
            <a:endParaRPr lang="fr-FR" altLang="fr-FR" sz="1400" dirty="0"/>
          </a:p>
        </p:txBody>
      </p:sp>
      <p:sp>
        <p:nvSpPr>
          <p:cNvPr id="20" name="Text Box 33"/>
          <p:cNvSpPr txBox="1">
            <a:spLocks noChangeArrowheads="1"/>
          </p:cNvSpPr>
          <p:nvPr/>
        </p:nvSpPr>
        <p:spPr bwMode="auto">
          <a:xfrm>
            <a:off x="194941" y="1841688"/>
            <a:ext cx="105984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spcBef>
                <a:spcPct val="20000"/>
              </a:spcBef>
              <a:buClr>
                <a:srgbClr val="9EBF35"/>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9EBF35"/>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9EBF35"/>
              </a:buClr>
              <a:buFont typeface="Wingdings" panose="05000000000000000000" pitchFamily="2" charset="2"/>
              <a:buChar char="n"/>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9EBF35"/>
              </a:buClr>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9EBF35"/>
              </a:buClr>
              <a:buFont typeface="Wingdings" panose="05000000000000000000" pitchFamily="2" charset="2"/>
              <a:buChar char="n"/>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9EBF35"/>
              </a:buClr>
              <a:buFont typeface="Wingdings" panose="05000000000000000000" pitchFamily="2" charset="2"/>
              <a:buChar char="n"/>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9EBF35"/>
              </a:buClr>
              <a:buFont typeface="Wingdings" panose="05000000000000000000" pitchFamily="2" charset="2"/>
              <a:buChar char="n"/>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9EBF35"/>
              </a:buClr>
              <a:buFont typeface="Wingdings" panose="05000000000000000000" pitchFamily="2" charset="2"/>
              <a:buChar char="n"/>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9EBF35"/>
              </a:buClr>
              <a:buFont typeface="Wingdings" panose="05000000000000000000" pitchFamily="2" charset="2"/>
              <a:buChar char="n"/>
              <a:defRPr sz="12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fr-FR" altLang="fr-FR" sz="1400" dirty="0" smtClean="0"/>
              <a:t>ERP Client</a:t>
            </a:r>
            <a:endParaRPr lang="fr-FR" altLang="fr-FR" sz="1400" dirty="0"/>
          </a:p>
        </p:txBody>
      </p:sp>
      <p:sp>
        <p:nvSpPr>
          <p:cNvPr id="21" name="Espace réservé du texte 2"/>
          <p:cNvSpPr>
            <a:spLocks noGrp="1"/>
          </p:cNvSpPr>
          <p:nvPr>
            <p:ph type="body" sz="quarter" idx="13"/>
          </p:nvPr>
        </p:nvSpPr>
        <p:spPr>
          <a:xfrm>
            <a:off x="683568" y="692697"/>
            <a:ext cx="6767512" cy="504056"/>
          </a:xfrm>
        </p:spPr>
        <p:txBody>
          <a:bodyPr/>
          <a:lstStyle/>
          <a:p>
            <a:r>
              <a:rPr lang="fr-FR" sz="2000" dirty="0" smtClean="0">
                <a:solidFill>
                  <a:sysClr val="windowText" lastClr="000000"/>
                </a:solidFill>
              </a:rPr>
              <a:t>Processus détaillé</a:t>
            </a:r>
            <a:endParaRPr lang="fr-FR" sz="2000" dirty="0">
              <a:solidFill>
                <a:sysClr val="windowText" lastClr="000000"/>
              </a:solidFill>
            </a:endParaRPr>
          </a:p>
        </p:txBody>
      </p:sp>
      <p:sp>
        <p:nvSpPr>
          <p:cNvPr id="23" name="Chevron 22"/>
          <p:cNvSpPr/>
          <p:nvPr/>
        </p:nvSpPr>
        <p:spPr>
          <a:xfrm>
            <a:off x="323528" y="1126042"/>
            <a:ext cx="2893662" cy="36504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2"/>
                </a:solidFill>
              </a:rPr>
              <a:t>Gestion des réceptions</a:t>
            </a:r>
          </a:p>
        </p:txBody>
      </p:sp>
      <p:sp>
        <p:nvSpPr>
          <p:cNvPr id="24" name="Chevron 23"/>
          <p:cNvSpPr/>
          <p:nvPr/>
        </p:nvSpPr>
        <p:spPr>
          <a:xfrm>
            <a:off x="3146705" y="1118973"/>
            <a:ext cx="2546117" cy="36504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solidFill>
                  <a:schemeClr val="tx2"/>
                </a:solidFill>
              </a:rPr>
              <a:t>Gestion des stocks</a:t>
            </a:r>
            <a:endParaRPr lang="fr-FR" b="1" dirty="0">
              <a:solidFill>
                <a:schemeClr val="tx2"/>
              </a:solidFill>
            </a:endParaRPr>
          </a:p>
        </p:txBody>
      </p:sp>
      <p:sp>
        <p:nvSpPr>
          <p:cNvPr id="25" name="Chevron 24"/>
          <p:cNvSpPr/>
          <p:nvPr/>
        </p:nvSpPr>
        <p:spPr>
          <a:xfrm>
            <a:off x="5619291" y="1111904"/>
            <a:ext cx="2896708" cy="36504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bg1"/>
                </a:solidFill>
              </a:rPr>
              <a:t>Gestion des expéditions</a:t>
            </a:r>
          </a:p>
        </p:txBody>
      </p:sp>
      <p:sp>
        <p:nvSpPr>
          <p:cNvPr id="28" name="Text Box 10"/>
          <p:cNvSpPr txBox="1">
            <a:spLocks noChangeArrowheads="1"/>
          </p:cNvSpPr>
          <p:nvPr/>
        </p:nvSpPr>
        <p:spPr bwMode="auto">
          <a:xfrm>
            <a:off x="2353741" y="3048646"/>
            <a:ext cx="1800225" cy="425450"/>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anchor="ctr"/>
          <a:lstStyle/>
          <a:p>
            <a:pPr algn="ctr" eaLnBrk="1" hangingPunct="1">
              <a:defRPr/>
            </a:pPr>
            <a:r>
              <a:rPr lang="fr-FR" sz="1000" dirty="0" smtClean="0">
                <a:solidFill>
                  <a:schemeClr val="tx1"/>
                </a:solidFill>
              </a:rPr>
              <a:t>Ordonnancement des commandes</a:t>
            </a:r>
            <a:endParaRPr lang="fr-FR" sz="1000" dirty="0">
              <a:solidFill>
                <a:schemeClr val="tx1"/>
              </a:solidFill>
            </a:endParaRPr>
          </a:p>
        </p:txBody>
      </p:sp>
      <p:cxnSp>
        <p:nvCxnSpPr>
          <p:cNvPr id="33" name="AutoShape 15"/>
          <p:cNvCxnSpPr>
            <a:cxnSpLocks noChangeShapeType="1"/>
            <a:stCxn id="31" idx="2"/>
            <a:endCxn id="8" idx="0"/>
          </p:cNvCxnSpPr>
          <p:nvPr/>
        </p:nvCxnSpPr>
        <p:spPr bwMode="auto">
          <a:xfrm>
            <a:off x="3253854" y="5282308"/>
            <a:ext cx="506" cy="289717"/>
          </a:xfrm>
          <a:prstGeom prst="straightConnector1">
            <a:avLst/>
          </a:prstGeom>
          <a:noFill/>
          <a:ln w="28575">
            <a:solidFill>
              <a:srgbClr val="777777"/>
            </a:solidFill>
            <a:round/>
            <a:headEnd/>
            <a:tailEnd type="triangle" w="med" len="med"/>
          </a:ln>
          <a:extLst>
            <a:ext uri="{909E8E84-426E-40DD-AFC4-6F175D3DCCD1}">
              <a14:hiddenFill xmlns:a14="http://schemas.microsoft.com/office/drawing/2010/main">
                <a:noFill/>
              </a14:hiddenFill>
            </a:ext>
          </a:extLst>
        </p:spPr>
      </p:cxnSp>
      <p:sp>
        <p:nvSpPr>
          <p:cNvPr id="43" name="Text Box 8"/>
          <p:cNvSpPr txBox="1">
            <a:spLocks noChangeArrowheads="1"/>
          </p:cNvSpPr>
          <p:nvPr/>
        </p:nvSpPr>
        <p:spPr bwMode="auto">
          <a:xfrm>
            <a:off x="2360090" y="4187578"/>
            <a:ext cx="1800225" cy="395288"/>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anchor="ctr"/>
          <a:lstStyle/>
          <a:p>
            <a:pPr algn="ctr" eaLnBrk="1" hangingPunct="1">
              <a:defRPr/>
            </a:pPr>
            <a:r>
              <a:rPr lang="fr-FR" sz="1000" dirty="0" smtClean="0">
                <a:solidFill>
                  <a:schemeClr val="tx1"/>
                </a:solidFill>
              </a:rPr>
              <a:t>Tri / Emballage</a:t>
            </a:r>
            <a:endParaRPr lang="fr-FR" sz="1000" dirty="0">
              <a:solidFill>
                <a:schemeClr val="tx1"/>
              </a:solidFill>
            </a:endParaRPr>
          </a:p>
        </p:txBody>
      </p:sp>
      <p:sp>
        <p:nvSpPr>
          <p:cNvPr id="27" name="Rectangle 4"/>
          <p:cNvSpPr>
            <a:spLocks noChangeArrowheads="1"/>
          </p:cNvSpPr>
          <p:nvPr/>
        </p:nvSpPr>
        <p:spPr bwMode="auto">
          <a:xfrm>
            <a:off x="179512" y="126422"/>
            <a:ext cx="3609553" cy="530868"/>
          </a:xfrm>
          <a:prstGeom prst="roundRect">
            <a:avLst/>
          </a:prstGeom>
          <a:solidFill>
            <a:schemeClr val="accent5">
              <a:lumMod val="40000"/>
              <a:lumOff val="60000"/>
            </a:schemeClr>
          </a:solidFill>
          <a:ln>
            <a:noFill/>
          </a:ln>
          <a:effectLst/>
        </p:spPr>
        <p:txBody>
          <a:bodyPr wrap="none" anchor="ctr"/>
          <a:lstStyle/>
          <a:p>
            <a:pPr marL="257175" indent="-257175">
              <a:spcBef>
                <a:spcPct val="0"/>
              </a:spcBef>
            </a:pPr>
            <a:r>
              <a:rPr lang="fr-FR" altLang="fr-FR" dirty="0" smtClean="0">
                <a:solidFill>
                  <a:srgbClr val="777777"/>
                </a:solidFill>
                <a:latin typeface="Arial" panose="020B0604020202020204" pitchFamily="34" charset="0"/>
                <a:cs typeface="Arial" panose="020B0604020202020204" pitchFamily="34" charset="0"/>
              </a:rPr>
              <a:t>Illustration</a:t>
            </a:r>
            <a:endParaRPr lang="fr-FR" altLang="fr-FR" dirty="0">
              <a:solidFill>
                <a:srgbClr val="777777"/>
              </a:solidFill>
              <a:latin typeface="Arial" panose="020B0604020202020204" pitchFamily="34" charset="0"/>
              <a:cs typeface="Arial" panose="020B0604020202020204" pitchFamily="34" charset="0"/>
            </a:endParaRPr>
          </a:p>
        </p:txBody>
      </p:sp>
      <p:sp>
        <p:nvSpPr>
          <p:cNvPr id="31" name="Text Box 8"/>
          <p:cNvSpPr txBox="1">
            <a:spLocks noChangeArrowheads="1"/>
          </p:cNvSpPr>
          <p:nvPr/>
        </p:nvSpPr>
        <p:spPr bwMode="auto">
          <a:xfrm>
            <a:off x="2353741" y="4691587"/>
            <a:ext cx="1800225" cy="590721"/>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anchor="ctr"/>
          <a:lstStyle/>
          <a:p>
            <a:pPr algn="ctr" eaLnBrk="1" hangingPunct="1">
              <a:defRPr/>
            </a:pPr>
            <a:r>
              <a:rPr lang="fr-FR" sz="1000" dirty="0" smtClean="0">
                <a:solidFill>
                  <a:schemeClr val="tx1"/>
                </a:solidFill>
              </a:rPr>
              <a:t>Expédition au client B2B / B2C</a:t>
            </a:r>
          </a:p>
          <a:p>
            <a:pPr algn="ctr" eaLnBrk="1" hangingPunct="1">
              <a:defRPr/>
            </a:pPr>
            <a:r>
              <a:rPr lang="fr-FR" sz="1000" dirty="0" smtClean="0">
                <a:solidFill>
                  <a:schemeClr val="tx1"/>
                </a:solidFill>
              </a:rPr>
              <a:t>Validation des commandes remises au transporteur</a:t>
            </a:r>
            <a:endParaRPr lang="fr-FR" sz="1000" dirty="0">
              <a:solidFill>
                <a:schemeClr val="tx1"/>
              </a:solidFill>
            </a:endParaRPr>
          </a:p>
        </p:txBody>
      </p:sp>
      <p:cxnSp>
        <p:nvCxnSpPr>
          <p:cNvPr id="32" name="AutoShape 15"/>
          <p:cNvCxnSpPr>
            <a:cxnSpLocks noChangeShapeType="1"/>
            <a:stCxn id="6" idx="3"/>
          </p:cNvCxnSpPr>
          <p:nvPr/>
        </p:nvCxnSpPr>
        <p:spPr bwMode="auto">
          <a:xfrm flipV="1">
            <a:off x="4153966" y="3814870"/>
            <a:ext cx="346026" cy="15967"/>
          </a:xfrm>
          <a:prstGeom prst="straightConnector1">
            <a:avLst/>
          </a:prstGeom>
          <a:noFill/>
          <a:ln w="57150">
            <a:solidFill>
              <a:srgbClr val="777777"/>
            </a:solidFill>
            <a:prstDash val="sysDash"/>
            <a:round/>
            <a:headEnd/>
            <a:tailEnd type="triangle" w="med" len="med"/>
          </a:ln>
          <a:extLst>
            <a:ext uri="{909E8E84-426E-40DD-AFC4-6F175D3DCCD1}">
              <a14:hiddenFill xmlns:a14="http://schemas.microsoft.com/office/drawing/2010/main">
                <a:noFill/>
              </a14:hiddenFill>
            </a:ext>
          </a:extLst>
        </p:spPr>
      </p:cxnSp>
      <p:grpSp>
        <p:nvGrpSpPr>
          <p:cNvPr id="35" name="Groupe 34"/>
          <p:cNvGrpSpPr/>
          <p:nvPr/>
        </p:nvGrpSpPr>
        <p:grpSpPr>
          <a:xfrm>
            <a:off x="4499992" y="3109860"/>
            <a:ext cx="1441549" cy="676432"/>
            <a:chOff x="823" y="151518"/>
            <a:chExt cx="1691080" cy="676432"/>
          </a:xfrm>
        </p:grpSpPr>
        <p:sp>
          <p:nvSpPr>
            <p:cNvPr id="65" name="Chevron 64"/>
            <p:cNvSpPr/>
            <p:nvPr/>
          </p:nvSpPr>
          <p:spPr>
            <a:xfrm>
              <a:off x="823" y="151518"/>
              <a:ext cx="1691080" cy="676432"/>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6" name="Chevron 4"/>
            <p:cNvSpPr/>
            <p:nvPr/>
          </p:nvSpPr>
          <p:spPr>
            <a:xfrm>
              <a:off x="339039" y="151518"/>
              <a:ext cx="1014648" cy="67643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050" tIns="9525" rIns="0" bIns="9525" numCol="1" spcCol="1270" anchor="ctr" anchorCtr="0">
              <a:noAutofit/>
            </a:bodyPr>
            <a:lstStyle/>
            <a:p>
              <a:pPr lvl="0" algn="ctr" defTabSz="666750">
                <a:lnSpc>
                  <a:spcPct val="90000"/>
                </a:lnSpc>
                <a:spcBef>
                  <a:spcPct val="0"/>
                </a:spcBef>
                <a:spcAft>
                  <a:spcPct val="35000"/>
                </a:spcAft>
              </a:pPr>
              <a:r>
                <a:rPr lang="fr-FR" sz="1200" kern="1200" dirty="0" smtClean="0"/>
                <a:t>Mode de préparation</a:t>
              </a:r>
              <a:endParaRPr lang="fr-FR" sz="1200" kern="1200" dirty="0"/>
            </a:p>
          </p:txBody>
        </p:sp>
      </p:grpSp>
      <p:grpSp>
        <p:nvGrpSpPr>
          <p:cNvPr id="36" name="Groupe 35"/>
          <p:cNvGrpSpPr/>
          <p:nvPr/>
        </p:nvGrpSpPr>
        <p:grpSpPr>
          <a:xfrm>
            <a:off x="5721702" y="3167357"/>
            <a:ext cx="989659" cy="561438"/>
            <a:chOff x="1472063" y="209015"/>
            <a:chExt cx="1403596" cy="561438"/>
          </a:xfrm>
        </p:grpSpPr>
        <p:sp>
          <p:nvSpPr>
            <p:cNvPr id="63" name="Chevron 62"/>
            <p:cNvSpPr/>
            <p:nvPr/>
          </p:nvSpPr>
          <p:spPr>
            <a:xfrm>
              <a:off x="1472063" y="209015"/>
              <a:ext cx="1403596" cy="561438"/>
            </a:xfrm>
            <a:prstGeom prst="chevron">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64" name="Chevron 6"/>
            <p:cNvSpPr/>
            <p:nvPr/>
          </p:nvSpPr>
          <p:spPr>
            <a:xfrm>
              <a:off x="1752782" y="209015"/>
              <a:ext cx="842158" cy="56143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240" tIns="7620" rIns="0" bIns="7620" numCol="1" spcCol="1270" anchor="ctr" anchorCtr="0">
              <a:noAutofit/>
            </a:bodyPr>
            <a:lstStyle/>
            <a:p>
              <a:pPr lvl="0" algn="ctr" defTabSz="533400">
                <a:lnSpc>
                  <a:spcPct val="90000"/>
                </a:lnSpc>
                <a:spcBef>
                  <a:spcPct val="0"/>
                </a:spcBef>
                <a:spcAft>
                  <a:spcPct val="35000"/>
                </a:spcAft>
              </a:pPr>
              <a:r>
                <a:rPr lang="fr-FR" sz="1200" kern="1200" dirty="0" err="1" smtClean="0"/>
                <a:t>Pick</a:t>
              </a:r>
              <a:r>
                <a:rPr lang="fr-FR" sz="1200" kern="1200" dirty="0" smtClean="0"/>
                <a:t> and Pack</a:t>
              </a:r>
              <a:endParaRPr lang="fr-FR" sz="1200" kern="1200" dirty="0"/>
            </a:p>
          </p:txBody>
        </p:sp>
      </p:grpSp>
      <p:grpSp>
        <p:nvGrpSpPr>
          <p:cNvPr id="37" name="Groupe 36"/>
          <p:cNvGrpSpPr/>
          <p:nvPr/>
        </p:nvGrpSpPr>
        <p:grpSpPr>
          <a:xfrm>
            <a:off x="6516216" y="3167357"/>
            <a:ext cx="989659" cy="561438"/>
            <a:chOff x="2679156" y="209015"/>
            <a:chExt cx="1403596" cy="561438"/>
          </a:xfrm>
        </p:grpSpPr>
        <p:sp>
          <p:nvSpPr>
            <p:cNvPr id="61" name="Chevron 60"/>
            <p:cNvSpPr/>
            <p:nvPr/>
          </p:nvSpPr>
          <p:spPr>
            <a:xfrm>
              <a:off x="2679156" y="209015"/>
              <a:ext cx="1403596" cy="561438"/>
            </a:xfrm>
            <a:prstGeom prst="chevron">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62" name="Chevron 8"/>
            <p:cNvSpPr/>
            <p:nvPr/>
          </p:nvSpPr>
          <p:spPr>
            <a:xfrm>
              <a:off x="2959875" y="209015"/>
              <a:ext cx="842158" cy="56143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240" tIns="7620" rIns="0" bIns="7620" numCol="1" spcCol="1270" anchor="ctr" anchorCtr="0">
              <a:noAutofit/>
            </a:bodyPr>
            <a:lstStyle/>
            <a:p>
              <a:pPr lvl="0" algn="ctr" defTabSz="533400">
                <a:lnSpc>
                  <a:spcPct val="90000"/>
                </a:lnSpc>
                <a:spcBef>
                  <a:spcPct val="0"/>
                </a:spcBef>
                <a:spcAft>
                  <a:spcPct val="35000"/>
                </a:spcAft>
              </a:pPr>
              <a:r>
                <a:rPr lang="fr-FR" sz="1200" kern="1200" dirty="0" err="1" smtClean="0"/>
                <a:t>Pick</a:t>
              </a:r>
              <a:r>
                <a:rPr lang="fr-FR" sz="1200" kern="1200" dirty="0" smtClean="0"/>
                <a:t> </a:t>
              </a:r>
              <a:r>
                <a:rPr lang="fr-FR" sz="1200" kern="1200" dirty="0" err="1" smtClean="0"/>
                <a:t>then</a:t>
              </a:r>
              <a:r>
                <a:rPr lang="fr-FR" sz="1200" kern="1200" dirty="0" smtClean="0"/>
                <a:t> Pack</a:t>
              </a:r>
              <a:endParaRPr lang="fr-FR" sz="1200" kern="1200" dirty="0"/>
            </a:p>
          </p:txBody>
        </p:sp>
      </p:grpSp>
      <p:grpSp>
        <p:nvGrpSpPr>
          <p:cNvPr id="38" name="Groupe 37"/>
          <p:cNvGrpSpPr/>
          <p:nvPr/>
        </p:nvGrpSpPr>
        <p:grpSpPr>
          <a:xfrm>
            <a:off x="7308304" y="3167357"/>
            <a:ext cx="989659" cy="561438"/>
            <a:chOff x="3886249" y="209015"/>
            <a:chExt cx="1403596" cy="561438"/>
          </a:xfrm>
        </p:grpSpPr>
        <p:sp>
          <p:nvSpPr>
            <p:cNvPr id="59" name="Chevron 58"/>
            <p:cNvSpPr/>
            <p:nvPr/>
          </p:nvSpPr>
          <p:spPr>
            <a:xfrm>
              <a:off x="3886249" y="209015"/>
              <a:ext cx="1403596" cy="561438"/>
            </a:xfrm>
            <a:prstGeom prst="chevron">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60" name="Chevron 10"/>
            <p:cNvSpPr/>
            <p:nvPr/>
          </p:nvSpPr>
          <p:spPr>
            <a:xfrm>
              <a:off x="4166968" y="209015"/>
              <a:ext cx="842158" cy="56143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240" tIns="7620" rIns="0" bIns="7620" numCol="1" spcCol="1270" anchor="ctr" anchorCtr="0">
              <a:noAutofit/>
            </a:bodyPr>
            <a:lstStyle/>
            <a:p>
              <a:pPr lvl="0" algn="ctr" defTabSz="533400">
                <a:lnSpc>
                  <a:spcPct val="90000"/>
                </a:lnSpc>
                <a:spcBef>
                  <a:spcPct val="0"/>
                </a:spcBef>
                <a:spcAft>
                  <a:spcPct val="35000"/>
                </a:spcAft>
              </a:pPr>
              <a:r>
                <a:rPr lang="fr-FR" sz="1200" kern="1200" dirty="0" err="1" smtClean="0"/>
                <a:t>Pick</a:t>
              </a:r>
              <a:r>
                <a:rPr lang="fr-FR" sz="1200" kern="1200" dirty="0" smtClean="0"/>
                <a:t> to light</a:t>
              </a:r>
              <a:endParaRPr lang="fr-FR" sz="1200" kern="1200" dirty="0"/>
            </a:p>
          </p:txBody>
        </p:sp>
      </p:grpSp>
      <p:grpSp>
        <p:nvGrpSpPr>
          <p:cNvPr id="39" name="Groupe 38"/>
          <p:cNvGrpSpPr/>
          <p:nvPr/>
        </p:nvGrpSpPr>
        <p:grpSpPr>
          <a:xfrm>
            <a:off x="8100392" y="3167357"/>
            <a:ext cx="989659" cy="561438"/>
            <a:chOff x="5093342" y="209015"/>
            <a:chExt cx="1403596" cy="561438"/>
          </a:xfrm>
        </p:grpSpPr>
        <p:sp>
          <p:nvSpPr>
            <p:cNvPr id="57" name="Chevron 56"/>
            <p:cNvSpPr/>
            <p:nvPr/>
          </p:nvSpPr>
          <p:spPr>
            <a:xfrm>
              <a:off x="5093342" y="209015"/>
              <a:ext cx="1403596" cy="561438"/>
            </a:xfrm>
            <a:prstGeom prst="chevron">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58" name="Chevron 12"/>
            <p:cNvSpPr/>
            <p:nvPr/>
          </p:nvSpPr>
          <p:spPr>
            <a:xfrm>
              <a:off x="5374061" y="209015"/>
              <a:ext cx="842158" cy="56143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240" tIns="7620" rIns="0" bIns="7620" numCol="1" spcCol="1270" anchor="ctr" anchorCtr="0">
              <a:noAutofit/>
            </a:bodyPr>
            <a:lstStyle/>
            <a:p>
              <a:pPr lvl="0" algn="ctr" defTabSz="533400">
                <a:lnSpc>
                  <a:spcPct val="90000"/>
                </a:lnSpc>
                <a:spcBef>
                  <a:spcPct val="0"/>
                </a:spcBef>
                <a:spcAft>
                  <a:spcPct val="35000"/>
                </a:spcAft>
              </a:pPr>
              <a:r>
                <a:rPr lang="fr-FR" sz="1200" kern="1200" dirty="0" err="1" smtClean="0"/>
                <a:t>Pick</a:t>
              </a:r>
              <a:r>
                <a:rPr lang="fr-FR" sz="1200" kern="1200" dirty="0" smtClean="0"/>
                <a:t> </a:t>
              </a:r>
              <a:r>
                <a:rPr lang="fr-FR" sz="1200" kern="1200" dirty="0" err="1" smtClean="0"/>
                <a:t>then</a:t>
              </a:r>
              <a:r>
                <a:rPr lang="fr-FR" sz="1200" kern="1200" dirty="0" smtClean="0"/>
                <a:t> </a:t>
              </a:r>
              <a:r>
                <a:rPr lang="fr-FR" sz="1200" kern="1200" dirty="0" err="1" smtClean="0"/>
                <a:t>belt</a:t>
              </a:r>
              <a:endParaRPr lang="fr-FR" sz="1200" kern="1200" dirty="0"/>
            </a:p>
          </p:txBody>
        </p:sp>
      </p:grpSp>
      <p:grpSp>
        <p:nvGrpSpPr>
          <p:cNvPr id="40" name="Groupe 39"/>
          <p:cNvGrpSpPr/>
          <p:nvPr/>
        </p:nvGrpSpPr>
        <p:grpSpPr>
          <a:xfrm>
            <a:off x="4499992" y="3880993"/>
            <a:ext cx="1441549" cy="676432"/>
            <a:chOff x="823" y="922651"/>
            <a:chExt cx="1691080" cy="676432"/>
          </a:xfrm>
        </p:grpSpPr>
        <p:sp>
          <p:nvSpPr>
            <p:cNvPr id="55" name="Chevron 54"/>
            <p:cNvSpPr/>
            <p:nvPr/>
          </p:nvSpPr>
          <p:spPr>
            <a:xfrm>
              <a:off x="823" y="922651"/>
              <a:ext cx="1691080" cy="676432"/>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6" name="Chevron 14"/>
            <p:cNvSpPr/>
            <p:nvPr/>
          </p:nvSpPr>
          <p:spPr>
            <a:xfrm>
              <a:off x="339039" y="922651"/>
              <a:ext cx="1014648" cy="67643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050" tIns="9525" rIns="0" bIns="9525" numCol="1" spcCol="1270" anchor="ctr" anchorCtr="0">
              <a:noAutofit/>
            </a:bodyPr>
            <a:lstStyle/>
            <a:p>
              <a:pPr lvl="0" algn="ctr" defTabSz="666750">
                <a:lnSpc>
                  <a:spcPct val="90000"/>
                </a:lnSpc>
                <a:spcBef>
                  <a:spcPct val="0"/>
                </a:spcBef>
                <a:spcAft>
                  <a:spcPct val="35000"/>
                </a:spcAft>
              </a:pPr>
              <a:r>
                <a:rPr lang="fr-FR" sz="1200" kern="1200" dirty="0" smtClean="0"/>
                <a:t>Mode de prélèvement </a:t>
              </a:r>
              <a:endParaRPr lang="fr-FR" sz="1200" kern="1200" dirty="0"/>
            </a:p>
          </p:txBody>
        </p:sp>
      </p:grpSp>
      <p:grpSp>
        <p:nvGrpSpPr>
          <p:cNvPr id="41" name="Groupe 40"/>
          <p:cNvGrpSpPr/>
          <p:nvPr/>
        </p:nvGrpSpPr>
        <p:grpSpPr>
          <a:xfrm>
            <a:off x="5721702" y="3938489"/>
            <a:ext cx="989659" cy="561438"/>
            <a:chOff x="1472063" y="980147"/>
            <a:chExt cx="1403596" cy="561438"/>
          </a:xfrm>
        </p:grpSpPr>
        <p:sp>
          <p:nvSpPr>
            <p:cNvPr id="53" name="Chevron 52"/>
            <p:cNvSpPr/>
            <p:nvPr/>
          </p:nvSpPr>
          <p:spPr>
            <a:xfrm>
              <a:off x="1472063" y="980147"/>
              <a:ext cx="1403596" cy="561438"/>
            </a:xfrm>
            <a:prstGeom prst="chevron">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54" name="Chevron 16"/>
            <p:cNvSpPr/>
            <p:nvPr/>
          </p:nvSpPr>
          <p:spPr>
            <a:xfrm>
              <a:off x="1752782" y="980147"/>
              <a:ext cx="842158" cy="56143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240" tIns="7620" rIns="0" bIns="7620" numCol="1" spcCol="1270" anchor="ctr" anchorCtr="0">
              <a:noAutofit/>
            </a:bodyPr>
            <a:lstStyle/>
            <a:p>
              <a:pPr lvl="0" algn="ctr" defTabSz="533400">
                <a:lnSpc>
                  <a:spcPct val="90000"/>
                </a:lnSpc>
                <a:spcBef>
                  <a:spcPct val="0"/>
                </a:spcBef>
                <a:spcAft>
                  <a:spcPct val="35000"/>
                </a:spcAft>
              </a:pPr>
              <a:r>
                <a:rPr lang="fr-FR" sz="1200" kern="1200" dirty="0" smtClean="0"/>
                <a:t>Pré-colisage</a:t>
              </a:r>
              <a:endParaRPr lang="fr-FR" sz="1200" kern="1200" dirty="0"/>
            </a:p>
          </p:txBody>
        </p:sp>
      </p:grpSp>
      <p:grpSp>
        <p:nvGrpSpPr>
          <p:cNvPr id="42" name="Groupe 41"/>
          <p:cNvGrpSpPr/>
          <p:nvPr/>
        </p:nvGrpSpPr>
        <p:grpSpPr>
          <a:xfrm>
            <a:off x="6516216" y="3938489"/>
            <a:ext cx="989659" cy="561438"/>
            <a:chOff x="2679156" y="980147"/>
            <a:chExt cx="1403596" cy="561438"/>
          </a:xfrm>
        </p:grpSpPr>
        <p:sp>
          <p:nvSpPr>
            <p:cNvPr id="51" name="Chevron 50"/>
            <p:cNvSpPr/>
            <p:nvPr/>
          </p:nvSpPr>
          <p:spPr>
            <a:xfrm>
              <a:off x="2679156" y="980147"/>
              <a:ext cx="1403596" cy="561438"/>
            </a:xfrm>
            <a:prstGeom prst="chevron">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52" name="Chevron 18"/>
            <p:cNvSpPr/>
            <p:nvPr/>
          </p:nvSpPr>
          <p:spPr>
            <a:xfrm>
              <a:off x="2959875" y="980147"/>
              <a:ext cx="842158" cy="56143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240" tIns="7620" rIns="0" bIns="7620" numCol="1" spcCol="1270" anchor="ctr" anchorCtr="0">
              <a:noAutofit/>
            </a:bodyPr>
            <a:lstStyle/>
            <a:p>
              <a:pPr lvl="0" algn="ctr" defTabSz="533400">
                <a:lnSpc>
                  <a:spcPct val="90000"/>
                </a:lnSpc>
                <a:spcBef>
                  <a:spcPct val="0"/>
                </a:spcBef>
                <a:spcAft>
                  <a:spcPct val="35000"/>
                </a:spcAft>
              </a:pPr>
              <a:r>
                <a:rPr lang="fr-FR" sz="1200" kern="1200" dirty="0" smtClean="0"/>
                <a:t>Post Colisage</a:t>
              </a:r>
              <a:endParaRPr lang="fr-FR" sz="1200" kern="1200" dirty="0"/>
            </a:p>
          </p:txBody>
        </p:sp>
      </p:grpSp>
      <p:grpSp>
        <p:nvGrpSpPr>
          <p:cNvPr id="44" name="Groupe 43"/>
          <p:cNvGrpSpPr/>
          <p:nvPr/>
        </p:nvGrpSpPr>
        <p:grpSpPr>
          <a:xfrm>
            <a:off x="7308304" y="3938489"/>
            <a:ext cx="989659" cy="561438"/>
            <a:chOff x="3886249" y="980147"/>
            <a:chExt cx="1403596" cy="561438"/>
          </a:xfrm>
        </p:grpSpPr>
        <p:sp>
          <p:nvSpPr>
            <p:cNvPr id="49" name="Chevron 48"/>
            <p:cNvSpPr/>
            <p:nvPr/>
          </p:nvSpPr>
          <p:spPr>
            <a:xfrm>
              <a:off x="3886249" y="980147"/>
              <a:ext cx="1403596" cy="561438"/>
            </a:xfrm>
            <a:prstGeom prst="chevron">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50" name="Chevron 20"/>
            <p:cNvSpPr/>
            <p:nvPr/>
          </p:nvSpPr>
          <p:spPr>
            <a:xfrm>
              <a:off x="4166968" y="980147"/>
              <a:ext cx="842158" cy="56143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240" tIns="7620" rIns="0" bIns="7620" numCol="1" spcCol="1270" anchor="ctr" anchorCtr="0">
              <a:noAutofit/>
            </a:bodyPr>
            <a:lstStyle/>
            <a:p>
              <a:pPr lvl="0" algn="ctr" defTabSz="533400">
                <a:lnSpc>
                  <a:spcPct val="90000"/>
                </a:lnSpc>
                <a:spcBef>
                  <a:spcPct val="0"/>
                </a:spcBef>
                <a:spcAft>
                  <a:spcPct val="35000"/>
                </a:spcAft>
              </a:pPr>
              <a:r>
                <a:rPr lang="fr-FR" sz="1200" kern="1200" dirty="0" smtClean="0"/>
                <a:t>Pré Palettisation</a:t>
              </a:r>
              <a:endParaRPr lang="fr-FR" sz="1200" kern="1200" dirty="0"/>
            </a:p>
          </p:txBody>
        </p:sp>
      </p:grpSp>
      <p:grpSp>
        <p:nvGrpSpPr>
          <p:cNvPr id="45" name="Groupe 44"/>
          <p:cNvGrpSpPr/>
          <p:nvPr/>
        </p:nvGrpSpPr>
        <p:grpSpPr>
          <a:xfrm>
            <a:off x="8100392" y="3938489"/>
            <a:ext cx="989659" cy="561438"/>
            <a:chOff x="5093342" y="980147"/>
            <a:chExt cx="1403596" cy="561438"/>
          </a:xfrm>
        </p:grpSpPr>
        <p:sp>
          <p:nvSpPr>
            <p:cNvPr id="46" name="Chevron 45"/>
            <p:cNvSpPr/>
            <p:nvPr/>
          </p:nvSpPr>
          <p:spPr>
            <a:xfrm>
              <a:off x="5093342" y="980147"/>
              <a:ext cx="1403596" cy="561438"/>
            </a:xfrm>
            <a:prstGeom prst="chevron">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8" name="Chevron 22"/>
            <p:cNvSpPr/>
            <p:nvPr/>
          </p:nvSpPr>
          <p:spPr>
            <a:xfrm>
              <a:off x="5374061" y="980147"/>
              <a:ext cx="842158" cy="56143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240" tIns="7620" rIns="0" bIns="7620" numCol="1" spcCol="1270" anchor="ctr" anchorCtr="0">
              <a:noAutofit/>
            </a:bodyPr>
            <a:lstStyle/>
            <a:p>
              <a:pPr lvl="0" algn="ctr" defTabSz="533400">
                <a:lnSpc>
                  <a:spcPct val="90000"/>
                </a:lnSpc>
                <a:spcBef>
                  <a:spcPct val="0"/>
                </a:spcBef>
                <a:spcAft>
                  <a:spcPct val="35000"/>
                </a:spcAft>
              </a:pPr>
              <a:r>
                <a:rPr lang="fr-FR" sz="1200" kern="1200" dirty="0" smtClean="0"/>
                <a:t>Post Palettisation</a:t>
              </a:r>
              <a:endParaRPr lang="fr-FR" sz="1200" kern="1200" dirty="0"/>
            </a:p>
          </p:txBody>
        </p:sp>
      </p:grpSp>
      <p:pic>
        <p:nvPicPr>
          <p:cNvPr id="67" name="Picture 2" descr="http://www.faq-logistique.com/Hardis-LogoReflexWMS_2011_gran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394" y="2547891"/>
            <a:ext cx="1306254" cy="343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94291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a:lstStyle/>
          <a:p>
            <a:r>
              <a:rPr lang="fr-FR" dirty="0" smtClean="0"/>
              <a:t>Vidéos préparation </a:t>
            </a:r>
            <a:endParaRPr lang="fr-FR" dirty="0"/>
          </a:p>
        </p:txBody>
      </p:sp>
      <p:sp>
        <p:nvSpPr>
          <p:cNvPr id="3" name="Espace réservé du texte 2"/>
          <p:cNvSpPr>
            <a:spLocks noGrp="1"/>
          </p:cNvSpPr>
          <p:nvPr>
            <p:ph type="body" sz="quarter" idx="14"/>
          </p:nvPr>
        </p:nvSpPr>
        <p:spPr/>
        <p:txBody>
          <a:bodyPr>
            <a:normAutofit fontScale="70000" lnSpcReduction="20000"/>
          </a:bodyPr>
          <a:lstStyle/>
          <a:p>
            <a:r>
              <a:rPr lang="fr-FR" dirty="0" err="1"/>
              <a:t>Pick</a:t>
            </a:r>
            <a:r>
              <a:rPr lang="fr-FR" dirty="0"/>
              <a:t> and pack : </a:t>
            </a:r>
          </a:p>
          <a:p>
            <a:r>
              <a:rPr lang="fr-FR" dirty="0"/>
              <a:t>Colis : </a:t>
            </a:r>
          </a:p>
          <a:p>
            <a:r>
              <a:rPr lang="fr-FR" dirty="0">
                <a:hlinkClick r:id="rId2"/>
              </a:rPr>
              <a:t>http://www.directindustry.fr/prod/dematic/product-32730-1084109.html</a:t>
            </a:r>
            <a:endParaRPr lang="fr-FR" dirty="0"/>
          </a:p>
          <a:p>
            <a:r>
              <a:rPr lang="fr-FR" dirty="0"/>
              <a:t/>
            </a:r>
            <a:br>
              <a:rPr lang="fr-FR" dirty="0"/>
            </a:br>
            <a:endParaRPr lang="fr-FR" dirty="0"/>
          </a:p>
          <a:p>
            <a:r>
              <a:rPr lang="fr-FR" dirty="0"/>
              <a:t/>
            </a:r>
            <a:br>
              <a:rPr lang="fr-FR" dirty="0"/>
            </a:br>
            <a:endParaRPr lang="fr-FR" dirty="0"/>
          </a:p>
          <a:p>
            <a:r>
              <a:rPr lang="fr-FR" dirty="0" err="1"/>
              <a:t>Pick</a:t>
            </a:r>
            <a:r>
              <a:rPr lang="fr-FR" dirty="0"/>
              <a:t> </a:t>
            </a:r>
            <a:r>
              <a:rPr lang="fr-FR" dirty="0" err="1"/>
              <a:t>then</a:t>
            </a:r>
            <a:r>
              <a:rPr lang="fr-FR" dirty="0"/>
              <a:t> pack</a:t>
            </a:r>
          </a:p>
          <a:p>
            <a:r>
              <a:rPr lang="fr-FR" dirty="0">
                <a:hlinkClick r:id="rId3"/>
              </a:rPr>
              <a:t>https://www.youtube.com/watch?v=8QWt2k0SmkU#t=1m43s</a:t>
            </a:r>
            <a:endParaRPr lang="fr-FR" dirty="0"/>
          </a:p>
          <a:p>
            <a:r>
              <a:rPr lang="fr-FR" dirty="0"/>
              <a:t/>
            </a:r>
            <a:br>
              <a:rPr lang="fr-FR" dirty="0"/>
            </a:br>
            <a:endParaRPr lang="fr-FR" dirty="0"/>
          </a:p>
          <a:p>
            <a:r>
              <a:rPr lang="fr-FR" dirty="0"/>
              <a:t>Convoyeur à colis et </a:t>
            </a:r>
            <a:r>
              <a:rPr lang="fr-FR" dirty="0">
                <a:hlinkClick r:id="rId4"/>
              </a:rPr>
              <a:t>t</a:t>
            </a:r>
            <a:r>
              <a:rPr lang="fr-FR" dirty="0"/>
              <a:t>rieur : </a:t>
            </a:r>
          </a:p>
          <a:p>
            <a:r>
              <a:rPr lang="fr-FR" dirty="0">
                <a:hlinkClick r:id="rId4"/>
              </a:rPr>
              <a:t>https://www.youtube.com/watch?v=4XFO6_yLvq4</a:t>
            </a:r>
            <a:r>
              <a:rPr lang="fr-FR" dirty="0"/>
              <a:t>#t=2m49s</a:t>
            </a:r>
          </a:p>
          <a:p>
            <a:r>
              <a:rPr lang="fr-FR" dirty="0"/>
              <a:t/>
            </a:r>
            <a:br>
              <a:rPr lang="fr-FR" dirty="0"/>
            </a:br>
            <a:endParaRPr lang="fr-FR" dirty="0"/>
          </a:p>
          <a:p>
            <a:r>
              <a:rPr lang="fr-FR" dirty="0" err="1"/>
              <a:t>Dematic</a:t>
            </a:r>
            <a:r>
              <a:rPr lang="fr-FR" dirty="0"/>
              <a:t> : trieur à plat : 1m30</a:t>
            </a:r>
          </a:p>
          <a:p>
            <a:r>
              <a:rPr lang="fr-FR" dirty="0">
                <a:hlinkClick r:id="rId5"/>
              </a:rPr>
              <a:t>http://www.directindustry.fr/prod/dematic/product-32730-574447.html</a:t>
            </a:r>
            <a:r>
              <a:rPr lang="fr-FR" dirty="0"/>
              <a:t> </a:t>
            </a:r>
          </a:p>
          <a:p>
            <a:r>
              <a:rPr lang="fr-FR" dirty="0"/>
              <a:t/>
            </a:r>
            <a:br>
              <a:rPr lang="fr-FR" dirty="0"/>
            </a:br>
            <a:endParaRPr lang="fr-FR" dirty="0"/>
          </a:p>
          <a:p>
            <a:r>
              <a:rPr lang="fr-FR" dirty="0"/>
              <a:t>Put to </a:t>
            </a:r>
            <a:r>
              <a:rPr lang="fr-FR" dirty="0" err="1"/>
              <a:t>lignt</a:t>
            </a:r>
            <a:r>
              <a:rPr lang="fr-FR" dirty="0"/>
              <a:t> : </a:t>
            </a:r>
          </a:p>
          <a:p>
            <a:r>
              <a:rPr lang="fr-FR" dirty="0">
                <a:hlinkClick r:id="rId6"/>
              </a:rPr>
              <a:t>https://www.youtube.com/watch?v=CFcH8Dm15aE#t=1m00s</a:t>
            </a:r>
            <a:endParaRPr lang="fr-FR" dirty="0"/>
          </a:p>
          <a:p>
            <a:endParaRPr lang="fr-FR" dirty="0"/>
          </a:p>
        </p:txBody>
      </p:sp>
      <p:sp>
        <p:nvSpPr>
          <p:cNvPr id="4" name="Espace réservé du numéro de diapositive 3"/>
          <p:cNvSpPr>
            <a:spLocks noGrp="1"/>
          </p:cNvSpPr>
          <p:nvPr>
            <p:ph type="sldNum" sz="quarter" idx="12"/>
          </p:nvPr>
        </p:nvSpPr>
        <p:spPr/>
        <p:txBody>
          <a:bodyPr/>
          <a:lstStyle/>
          <a:p>
            <a:fld id="{4F81D135-329C-4302-B372-ECB4C1DD15C4}" type="slidenum">
              <a:rPr lang="fr-FR" smtClean="0"/>
              <a:t>58</a:t>
            </a:fld>
            <a:endParaRPr lang="fr-FR"/>
          </a:p>
        </p:txBody>
      </p:sp>
    </p:spTree>
    <p:extLst>
      <p:ext uri="{BB962C8B-B14F-4D97-AF65-F5344CB8AC3E}">
        <p14:creationId xmlns:p14="http://schemas.microsoft.com/office/powerpoint/2010/main" val="189445586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itre 1"/>
          <p:cNvSpPr txBox="1">
            <a:spLocks/>
          </p:cNvSpPr>
          <p:nvPr/>
        </p:nvSpPr>
        <p:spPr>
          <a:xfrm>
            <a:off x="1438275" y="106900"/>
            <a:ext cx="7705725" cy="569912"/>
          </a:xfrm>
          <a:prstGeom prst="rect">
            <a:avLst/>
          </a:prstGeom>
        </p:spPr>
        <p:txBody>
          <a:bodyPr/>
          <a:lstStyle>
            <a:lvl1pPr algn="l" defTabSz="914400" rtl="0" eaLnBrk="1" latinLnBrk="0" hangingPunct="1">
              <a:spcBef>
                <a:spcPct val="0"/>
              </a:spcBef>
              <a:buNone/>
              <a:defRPr sz="4400" kern="1200">
                <a:solidFill>
                  <a:schemeClr val="tx1">
                    <a:lumMod val="75000"/>
                    <a:lumOff val="25000"/>
                  </a:schemeClr>
                </a:solidFill>
                <a:latin typeface="Century Gothic" panose="020B0502020202020204" pitchFamily="34" charset="0"/>
                <a:ea typeface="+mj-ea"/>
                <a:cs typeface="+mj-cs"/>
              </a:defRPr>
            </a:lvl1pPr>
          </a:lstStyle>
          <a:p>
            <a:endParaRPr lang="fr-FR" dirty="0"/>
          </a:p>
        </p:txBody>
      </p:sp>
      <p:sp>
        <p:nvSpPr>
          <p:cNvPr id="14" name="Rectangle 4"/>
          <p:cNvSpPr>
            <a:spLocks noChangeArrowheads="1"/>
          </p:cNvSpPr>
          <p:nvPr/>
        </p:nvSpPr>
        <p:spPr bwMode="auto">
          <a:xfrm>
            <a:off x="179512" y="130714"/>
            <a:ext cx="3609553" cy="530868"/>
          </a:xfrm>
          <a:prstGeom prst="roundRect">
            <a:avLst/>
          </a:prstGeom>
          <a:solidFill>
            <a:schemeClr val="accent5">
              <a:lumMod val="40000"/>
              <a:lumOff val="60000"/>
            </a:schemeClr>
          </a:solidFill>
          <a:ln>
            <a:noFill/>
          </a:ln>
          <a:effectLst/>
        </p:spPr>
        <p:txBody>
          <a:bodyPr wrap="none" anchor="ctr"/>
          <a:lstStyle/>
          <a:p>
            <a:pPr marL="257175" indent="-257175">
              <a:spcBef>
                <a:spcPct val="0"/>
              </a:spcBef>
            </a:pPr>
            <a:r>
              <a:rPr lang="fr-FR" altLang="fr-FR" dirty="0">
                <a:solidFill>
                  <a:srgbClr val="777777"/>
                </a:solidFill>
                <a:latin typeface="Arial" panose="020B0604020202020204" pitchFamily="34" charset="0"/>
                <a:cs typeface="Arial" panose="020B0604020202020204" pitchFamily="34" charset="0"/>
              </a:rPr>
              <a:t>L</a:t>
            </a:r>
            <a:r>
              <a:rPr lang="fr-FR" altLang="fr-FR" dirty="0" smtClean="0">
                <a:solidFill>
                  <a:srgbClr val="777777"/>
                </a:solidFill>
                <a:latin typeface="Arial" panose="020B0604020202020204" pitchFamily="34" charset="0"/>
                <a:cs typeface="Arial" panose="020B0604020202020204" pitchFamily="34" charset="0"/>
              </a:rPr>
              <a:t>’entrepôt</a:t>
            </a:r>
            <a:endParaRPr lang="fr-FR" altLang="fr-FR" dirty="0">
              <a:solidFill>
                <a:srgbClr val="777777"/>
              </a:solidFill>
              <a:latin typeface="Arial" panose="020B0604020202020204" pitchFamily="34" charset="0"/>
              <a:cs typeface="Arial" panose="020B0604020202020204" pitchFamily="34" charset="0"/>
            </a:endParaRPr>
          </a:p>
        </p:txBody>
      </p:sp>
      <p:sp>
        <p:nvSpPr>
          <p:cNvPr id="18" name="Espace réservé du texte 2"/>
          <p:cNvSpPr>
            <a:spLocks noGrp="1"/>
          </p:cNvSpPr>
          <p:nvPr>
            <p:ph type="body" sz="quarter" idx="13"/>
          </p:nvPr>
        </p:nvSpPr>
        <p:spPr>
          <a:xfrm>
            <a:off x="683568" y="692697"/>
            <a:ext cx="3816424" cy="504056"/>
          </a:xfrm>
        </p:spPr>
        <p:txBody>
          <a:bodyPr>
            <a:normAutofit/>
          </a:bodyPr>
          <a:lstStyle/>
          <a:p>
            <a:r>
              <a:rPr lang="fr-FR" sz="2000" dirty="0" smtClean="0"/>
              <a:t>Répartition des coûts</a:t>
            </a:r>
            <a:endParaRPr lang="fr-FR" sz="1600" b="0" dirty="0"/>
          </a:p>
        </p:txBody>
      </p:sp>
      <p:pic>
        <p:nvPicPr>
          <p:cNvPr id="21"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3563888" y="813916"/>
            <a:ext cx="3960440" cy="6044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à coins arrondis 1"/>
          <p:cNvSpPr/>
          <p:nvPr/>
        </p:nvSpPr>
        <p:spPr>
          <a:xfrm>
            <a:off x="3203848" y="3140968"/>
            <a:ext cx="4536504" cy="936104"/>
          </a:xfrm>
          <a:prstGeom prst="round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34208505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2"/>
          <p:cNvSpPr>
            <a:spLocks noGrp="1"/>
          </p:cNvSpPr>
          <p:nvPr>
            <p:ph type="body" sz="quarter" idx="13"/>
          </p:nvPr>
        </p:nvSpPr>
        <p:spPr>
          <a:xfrm>
            <a:off x="43943" y="271558"/>
            <a:ext cx="6767512" cy="504056"/>
          </a:xfrm>
        </p:spPr>
        <p:txBody>
          <a:bodyPr>
            <a:normAutofit/>
          </a:bodyPr>
          <a:lstStyle/>
          <a:p>
            <a:r>
              <a:rPr lang="fr-FR" altLang="fr-FR" dirty="0" smtClean="0">
                <a:solidFill>
                  <a:sysClr val="windowText" lastClr="000000"/>
                </a:solidFill>
              </a:rPr>
              <a:t>Prestation logistique</a:t>
            </a:r>
            <a:endParaRPr lang="fr-FR" sz="2800" dirty="0"/>
          </a:p>
          <a:p>
            <a:endParaRPr lang="fr-FR" sz="2800" dirty="0"/>
          </a:p>
        </p:txBody>
      </p:sp>
      <p:pic>
        <p:nvPicPr>
          <p:cNvPr id="6" name="Image 5"/>
          <p:cNvPicPr>
            <a:picLocks noChangeAspect="1"/>
          </p:cNvPicPr>
          <p:nvPr/>
        </p:nvPicPr>
        <p:blipFill>
          <a:blip r:embed="rId3"/>
          <a:stretch>
            <a:fillRect/>
          </a:stretch>
        </p:blipFill>
        <p:spPr>
          <a:xfrm>
            <a:off x="6052477" y="754047"/>
            <a:ext cx="2808557" cy="2329891"/>
          </a:xfrm>
          <a:prstGeom prst="rect">
            <a:avLst/>
          </a:prstGeom>
        </p:spPr>
      </p:pic>
      <p:sp>
        <p:nvSpPr>
          <p:cNvPr id="7" name="Rectangle 6"/>
          <p:cNvSpPr/>
          <p:nvPr/>
        </p:nvSpPr>
        <p:spPr>
          <a:xfrm>
            <a:off x="43943" y="775614"/>
            <a:ext cx="5990456" cy="2308324"/>
          </a:xfrm>
          <a:prstGeom prst="rect">
            <a:avLst/>
          </a:prstGeom>
        </p:spPr>
        <p:txBody>
          <a:bodyPr wrap="square">
            <a:spAutoFit/>
          </a:bodyPr>
          <a:lstStyle/>
          <a:p>
            <a:r>
              <a:rPr lang="fr-FR" b="1" dirty="0"/>
              <a:t>Fin des années 1980 </a:t>
            </a:r>
            <a:r>
              <a:rPr lang="fr-FR" dirty="0"/>
              <a:t>: Recentrage des GMS sur leur cœur de métier </a:t>
            </a:r>
          </a:p>
          <a:p>
            <a:r>
              <a:rPr lang="fr-FR" dirty="0" smtClean="0"/>
              <a:t>Passage d'une logistique intégrée à une externalisation </a:t>
            </a:r>
            <a:r>
              <a:rPr lang="fr-FR" dirty="0"/>
              <a:t>des activités logistiques auprès des transporteurs comme CALBERSON, DUBOIS, HEPPNER ou DANZAS.</a:t>
            </a:r>
          </a:p>
          <a:p>
            <a:endParaRPr lang="fr-FR" dirty="0"/>
          </a:p>
          <a:p>
            <a:r>
              <a:rPr lang="fr-FR" b="1" dirty="0"/>
              <a:t>Seconde moitié des années 1990 </a:t>
            </a:r>
            <a:r>
              <a:rPr lang="fr-FR" dirty="0"/>
              <a:t>: Consolidation des activités et élargissement des offres de prestation. </a:t>
            </a:r>
          </a:p>
        </p:txBody>
      </p:sp>
      <p:sp>
        <p:nvSpPr>
          <p:cNvPr id="10" name="Rectangle 9"/>
          <p:cNvSpPr/>
          <p:nvPr/>
        </p:nvSpPr>
        <p:spPr>
          <a:xfrm>
            <a:off x="43943" y="3640766"/>
            <a:ext cx="6767512" cy="3000821"/>
          </a:xfrm>
          <a:prstGeom prst="rect">
            <a:avLst/>
          </a:prstGeom>
        </p:spPr>
        <p:txBody>
          <a:bodyPr wrap="square">
            <a:spAutoFit/>
          </a:bodyPr>
          <a:lstStyle>
            <a:defPPr>
              <a:defRPr lang="fr-FR"/>
            </a:defPPr>
            <a:lvl1pPr algn="ctr" rtl="0" fontAlgn="base">
              <a:spcBef>
                <a:spcPct val="0"/>
              </a:spcBef>
              <a:spcAft>
                <a:spcPct val="0"/>
              </a:spcAft>
              <a:defRPr sz="1200" b="1" kern="1200">
                <a:solidFill>
                  <a:srgbClr val="EAEAEA"/>
                </a:solidFill>
                <a:latin typeface="Arial" charset="0"/>
                <a:ea typeface="+mn-ea"/>
                <a:cs typeface="Arial" charset="0"/>
              </a:defRPr>
            </a:lvl1pPr>
            <a:lvl2pPr marL="457200" algn="ctr" rtl="0" fontAlgn="base">
              <a:spcBef>
                <a:spcPct val="0"/>
              </a:spcBef>
              <a:spcAft>
                <a:spcPct val="0"/>
              </a:spcAft>
              <a:defRPr sz="1200" b="1" kern="1200">
                <a:solidFill>
                  <a:srgbClr val="EAEAEA"/>
                </a:solidFill>
                <a:latin typeface="Arial" charset="0"/>
                <a:ea typeface="+mn-ea"/>
                <a:cs typeface="Arial" charset="0"/>
              </a:defRPr>
            </a:lvl2pPr>
            <a:lvl3pPr marL="914400" algn="ctr" rtl="0" fontAlgn="base">
              <a:spcBef>
                <a:spcPct val="0"/>
              </a:spcBef>
              <a:spcAft>
                <a:spcPct val="0"/>
              </a:spcAft>
              <a:defRPr sz="1200" b="1" kern="1200">
                <a:solidFill>
                  <a:srgbClr val="EAEAEA"/>
                </a:solidFill>
                <a:latin typeface="Arial" charset="0"/>
                <a:ea typeface="+mn-ea"/>
                <a:cs typeface="Arial" charset="0"/>
              </a:defRPr>
            </a:lvl3pPr>
            <a:lvl4pPr marL="1371600" algn="ctr" rtl="0" fontAlgn="base">
              <a:spcBef>
                <a:spcPct val="0"/>
              </a:spcBef>
              <a:spcAft>
                <a:spcPct val="0"/>
              </a:spcAft>
              <a:defRPr sz="1200" b="1" kern="1200">
                <a:solidFill>
                  <a:srgbClr val="EAEAEA"/>
                </a:solidFill>
                <a:latin typeface="Arial" charset="0"/>
                <a:ea typeface="+mn-ea"/>
                <a:cs typeface="Arial" charset="0"/>
              </a:defRPr>
            </a:lvl4pPr>
            <a:lvl5pPr marL="1828800" algn="ctr" rtl="0" fontAlgn="base">
              <a:spcBef>
                <a:spcPct val="0"/>
              </a:spcBef>
              <a:spcAft>
                <a:spcPct val="0"/>
              </a:spcAft>
              <a:defRPr sz="1200" b="1" kern="1200">
                <a:solidFill>
                  <a:srgbClr val="EAEAEA"/>
                </a:solidFill>
                <a:latin typeface="Arial" charset="0"/>
                <a:ea typeface="+mn-ea"/>
                <a:cs typeface="Arial" charset="0"/>
              </a:defRPr>
            </a:lvl5pPr>
            <a:lvl6pPr marL="2286000" algn="l" defTabSz="914400" rtl="0" eaLnBrk="1" latinLnBrk="0" hangingPunct="1">
              <a:defRPr sz="1200" b="1" kern="1200">
                <a:solidFill>
                  <a:srgbClr val="EAEAEA"/>
                </a:solidFill>
                <a:latin typeface="Arial" charset="0"/>
                <a:ea typeface="+mn-ea"/>
                <a:cs typeface="Arial" charset="0"/>
              </a:defRPr>
            </a:lvl6pPr>
            <a:lvl7pPr marL="2743200" algn="l" defTabSz="914400" rtl="0" eaLnBrk="1" latinLnBrk="0" hangingPunct="1">
              <a:defRPr sz="1200" b="1" kern="1200">
                <a:solidFill>
                  <a:srgbClr val="EAEAEA"/>
                </a:solidFill>
                <a:latin typeface="Arial" charset="0"/>
                <a:ea typeface="+mn-ea"/>
                <a:cs typeface="Arial" charset="0"/>
              </a:defRPr>
            </a:lvl7pPr>
            <a:lvl8pPr marL="3200400" algn="l" defTabSz="914400" rtl="0" eaLnBrk="1" latinLnBrk="0" hangingPunct="1">
              <a:defRPr sz="1200" b="1" kern="1200">
                <a:solidFill>
                  <a:srgbClr val="EAEAEA"/>
                </a:solidFill>
                <a:latin typeface="Arial" charset="0"/>
                <a:ea typeface="+mn-ea"/>
                <a:cs typeface="Arial" charset="0"/>
              </a:defRPr>
            </a:lvl8pPr>
            <a:lvl9pPr marL="3657600" algn="l" defTabSz="914400" rtl="0" eaLnBrk="1" latinLnBrk="0" hangingPunct="1">
              <a:defRPr sz="1200" b="1" kern="1200">
                <a:solidFill>
                  <a:srgbClr val="EAEAEA"/>
                </a:solidFill>
                <a:latin typeface="Arial" charset="0"/>
                <a:ea typeface="+mn-ea"/>
                <a:cs typeface="Arial" charset="0"/>
              </a:defRPr>
            </a:lvl9pPr>
          </a:lstStyle>
          <a:p>
            <a:pPr marL="285750" marR="0" lvl="0" indent="-285750" algn="l" defTabSz="914400" rtl="0" eaLnBrk="1" fontAlgn="base" latinLnBrk="0" hangingPunct="1">
              <a:lnSpc>
                <a:spcPct val="100000"/>
              </a:lnSpc>
              <a:spcBef>
                <a:spcPct val="0"/>
              </a:spcBef>
              <a:spcAft>
                <a:spcPct val="0"/>
              </a:spcAft>
              <a:buClrTx/>
              <a:buSzTx/>
              <a:buFont typeface="Wingdings" pitchFamily="2" charset="2"/>
              <a:buChar char="v"/>
              <a:tabLst/>
              <a:defRPr/>
            </a:pPr>
            <a:r>
              <a:rPr kumimoji="0" lang="fr-FR" sz="1050" b="1" i="0" u="none" strike="noStrike" kern="1200" cap="none" spc="0" normalizeH="0" baseline="0" noProof="0" dirty="0" smtClean="0">
                <a:ln>
                  <a:noFill/>
                </a:ln>
                <a:solidFill>
                  <a:srgbClr val="292929"/>
                </a:solidFill>
                <a:effectLst/>
                <a:uLnTx/>
                <a:uFillTx/>
                <a:latin typeface="Arial" charset="0"/>
                <a:ea typeface="+mn-ea"/>
                <a:cs typeface="Arial" charset="0"/>
              </a:rPr>
              <a:t>1PL (First Party </a:t>
            </a:r>
            <a:r>
              <a:rPr kumimoji="0" lang="fr-FR" sz="1050" b="1" i="0" u="none" strike="noStrike" kern="1200" cap="none" spc="0" normalizeH="0" baseline="0" noProof="0" dirty="0" err="1" smtClean="0">
                <a:ln>
                  <a:noFill/>
                </a:ln>
                <a:solidFill>
                  <a:srgbClr val="292929"/>
                </a:solidFill>
                <a:effectLst/>
                <a:uLnTx/>
                <a:uFillTx/>
                <a:latin typeface="Arial" charset="0"/>
                <a:ea typeface="+mn-ea"/>
                <a:cs typeface="Arial" charset="0"/>
              </a:rPr>
              <a:t>Logistics</a:t>
            </a:r>
            <a:r>
              <a:rPr kumimoji="0" lang="fr-FR" sz="1050" b="1" i="0" u="none" strike="noStrike" kern="1200" cap="none" spc="0" normalizeH="0" baseline="0" noProof="0" dirty="0" smtClean="0">
                <a:ln>
                  <a:noFill/>
                </a:ln>
                <a:solidFill>
                  <a:srgbClr val="292929"/>
                </a:solidFill>
                <a:effectLst/>
                <a:uLnTx/>
                <a:uFillTx/>
                <a:latin typeface="Arial" charset="0"/>
                <a:ea typeface="+mn-ea"/>
                <a:cs typeface="Arial" charset="0"/>
              </a:rPr>
              <a:t>) : </a:t>
            </a:r>
            <a:r>
              <a:rPr kumimoji="0" lang="fr-FR" sz="1050" b="0" i="0" u="none" strike="noStrike" kern="1200" cap="none" spc="0" normalizeH="0" baseline="0" noProof="0" dirty="0">
                <a:ln>
                  <a:noFill/>
                </a:ln>
                <a:solidFill>
                  <a:srgbClr val="292929"/>
                </a:solidFill>
                <a:effectLst/>
                <a:uLnTx/>
                <a:uFillTx/>
                <a:latin typeface="Arial" charset="0"/>
                <a:ea typeface="+mn-ea"/>
                <a:cs typeface="Arial" charset="0"/>
              </a:rPr>
              <a:t>Chargeur, industriel ou distributeur qui sous-traite une prestation de transport</a:t>
            </a:r>
            <a:r>
              <a:rPr kumimoji="0" lang="fr-FR" sz="1050" b="0" i="0" u="none" strike="noStrike" kern="1200" cap="none" spc="0" normalizeH="0" baseline="0" noProof="0" dirty="0" smtClean="0">
                <a:ln>
                  <a:noFill/>
                </a:ln>
                <a:solidFill>
                  <a:srgbClr val="292929"/>
                </a:solidFill>
                <a:effectLst/>
                <a:uLnTx/>
                <a:uFillTx/>
                <a:latin typeface="Arial" charset="0"/>
                <a:ea typeface="+mn-ea"/>
                <a:cs typeface="Arial" charset="0"/>
              </a:rPr>
              <a:t>.</a:t>
            </a:r>
            <a:r>
              <a:rPr kumimoji="0" lang="fr-FR" sz="1050" b="0" i="0" u="none" strike="noStrike" kern="1200" cap="none" spc="0" normalizeH="0" baseline="0" noProof="0" dirty="0">
                <a:ln>
                  <a:noFill/>
                </a:ln>
                <a:solidFill>
                  <a:srgbClr val="292929"/>
                </a:solidFill>
                <a:effectLst/>
                <a:uLnTx/>
                <a:uFillTx/>
                <a:latin typeface="Arial" charset="0"/>
                <a:ea typeface="+mn-ea"/>
                <a:cs typeface="Arial" charset="0"/>
              </a:rPr>
              <a:t> </a:t>
            </a:r>
            <a:r>
              <a:rPr kumimoji="0" lang="fr-FR" sz="1050" b="0" i="1" u="none" strike="noStrike" kern="1200" cap="none" spc="0" normalizeH="0" baseline="0" noProof="0" dirty="0">
                <a:ln>
                  <a:noFill/>
                </a:ln>
                <a:solidFill>
                  <a:srgbClr val="0070C0"/>
                </a:solidFill>
                <a:effectLst/>
                <a:uLnTx/>
                <a:uFillTx/>
                <a:latin typeface="Arial" charset="0"/>
                <a:ea typeface="+mn-ea"/>
                <a:cs typeface="Arial" charset="0"/>
              </a:rPr>
              <a:t>(Niveau opérationnel</a:t>
            </a:r>
            <a:r>
              <a:rPr kumimoji="0" lang="fr-FR" sz="1050" b="0" i="1" u="none" strike="noStrike" kern="1200" cap="none" spc="0" normalizeH="0" baseline="0" noProof="0" dirty="0" smtClean="0">
                <a:ln>
                  <a:noFill/>
                </a:ln>
                <a:solidFill>
                  <a:srgbClr val="0070C0"/>
                </a:solidFill>
                <a:effectLst/>
                <a:uLnTx/>
                <a:uFillTx/>
                <a:latin typeface="Arial" charset="0"/>
                <a:ea typeface="+mn-ea"/>
                <a:cs typeface="Arial"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050" b="1" i="0" u="none" strike="noStrike" kern="1200" cap="none" spc="0" normalizeH="0" baseline="0" noProof="0" dirty="0">
              <a:ln>
                <a:noFill/>
              </a:ln>
              <a:solidFill>
                <a:srgbClr val="292929"/>
              </a:solidFill>
              <a:effectLst/>
              <a:uLnTx/>
              <a:uFillTx/>
              <a:latin typeface="Arial" charset="0"/>
              <a:ea typeface="+mn-ea"/>
              <a:cs typeface="Arial" charset="0"/>
            </a:endParaRPr>
          </a:p>
          <a:p>
            <a:pPr marL="285750" marR="0" lvl="0" indent="-285750" algn="l" defTabSz="914400" rtl="0" eaLnBrk="1" fontAlgn="base" latinLnBrk="0" hangingPunct="1">
              <a:lnSpc>
                <a:spcPct val="100000"/>
              </a:lnSpc>
              <a:spcBef>
                <a:spcPct val="0"/>
              </a:spcBef>
              <a:spcAft>
                <a:spcPct val="0"/>
              </a:spcAft>
              <a:buClrTx/>
              <a:buSzTx/>
              <a:buFont typeface="Wingdings" pitchFamily="2" charset="2"/>
              <a:buChar char="v"/>
              <a:tabLst/>
              <a:defRPr/>
            </a:pPr>
            <a:r>
              <a:rPr kumimoji="0" lang="fr-FR" sz="1050" b="1" i="0" u="none" strike="noStrike" kern="1200" cap="none" spc="0" normalizeH="0" baseline="0" noProof="0" dirty="0">
                <a:ln>
                  <a:noFill/>
                </a:ln>
                <a:solidFill>
                  <a:srgbClr val="292929"/>
                </a:solidFill>
                <a:effectLst/>
                <a:uLnTx/>
                <a:uFillTx/>
                <a:latin typeface="Arial" charset="0"/>
                <a:ea typeface="+mn-ea"/>
                <a:cs typeface="Arial" charset="0"/>
              </a:rPr>
              <a:t>2PL (Second Party </a:t>
            </a:r>
            <a:r>
              <a:rPr kumimoji="0" lang="fr-FR" sz="1050" b="1" i="0" u="none" strike="noStrike" kern="1200" cap="none" spc="0" normalizeH="0" baseline="0" noProof="0" dirty="0" err="1">
                <a:ln>
                  <a:noFill/>
                </a:ln>
                <a:solidFill>
                  <a:srgbClr val="292929"/>
                </a:solidFill>
                <a:effectLst/>
                <a:uLnTx/>
                <a:uFillTx/>
                <a:latin typeface="Arial" charset="0"/>
                <a:ea typeface="+mn-ea"/>
                <a:cs typeface="Arial" charset="0"/>
              </a:rPr>
              <a:t>Logistics</a:t>
            </a:r>
            <a:r>
              <a:rPr kumimoji="0" lang="fr-FR" sz="1050" b="1" i="0" u="none" strike="noStrike" kern="1200" cap="none" spc="0" normalizeH="0" baseline="0" noProof="0" dirty="0">
                <a:ln>
                  <a:noFill/>
                </a:ln>
                <a:solidFill>
                  <a:srgbClr val="292929"/>
                </a:solidFill>
                <a:effectLst/>
                <a:uLnTx/>
                <a:uFillTx/>
                <a:latin typeface="Arial" charset="0"/>
                <a:ea typeface="+mn-ea"/>
                <a:cs typeface="Arial" charset="0"/>
              </a:rPr>
              <a:t>) : </a:t>
            </a:r>
            <a:r>
              <a:rPr kumimoji="0" lang="fr-FR" sz="1050" b="0" i="0" u="none" strike="noStrike" kern="1200" cap="none" spc="0" normalizeH="0" baseline="0" noProof="0" dirty="0">
                <a:ln>
                  <a:noFill/>
                </a:ln>
                <a:solidFill>
                  <a:srgbClr val="292929"/>
                </a:solidFill>
                <a:effectLst/>
                <a:uLnTx/>
                <a:uFillTx/>
                <a:latin typeface="Arial" charset="0"/>
                <a:ea typeface="+mn-ea"/>
                <a:cs typeface="Arial" charset="0"/>
              </a:rPr>
              <a:t>Assurent l’exécution d’activités physiques liées </a:t>
            </a:r>
            <a:r>
              <a:rPr kumimoji="0" lang="fr-FR" sz="1050" b="0" i="0" u="none" strike="noStrike" kern="1200" cap="none" spc="0" normalizeH="0" baseline="0" noProof="0" dirty="0" smtClean="0">
                <a:ln>
                  <a:noFill/>
                </a:ln>
                <a:solidFill>
                  <a:srgbClr val="292929"/>
                </a:solidFill>
                <a:effectLst/>
                <a:uLnTx/>
                <a:uFillTx/>
                <a:latin typeface="Arial" charset="0"/>
                <a:ea typeface="+mn-ea"/>
                <a:cs typeface="Arial" charset="0"/>
              </a:rPr>
              <a:t>au transport</a:t>
            </a:r>
            <a:r>
              <a:rPr kumimoji="0" lang="fr-FR" sz="1050" b="0" i="0" u="none" strike="noStrike" kern="1200" cap="none" spc="0" normalizeH="0" baseline="0" noProof="0" dirty="0" smtClean="0">
                <a:ln>
                  <a:noFill/>
                </a:ln>
                <a:solidFill>
                  <a:srgbClr val="0070C0"/>
                </a:solidFill>
                <a:effectLst/>
                <a:uLnTx/>
                <a:uFillTx/>
                <a:latin typeface="Arial" charset="0"/>
                <a:ea typeface="+mn-ea"/>
                <a:cs typeface="Arial" charset="0"/>
              </a:rPr>
              <a:t>.</a:t>
            </a:r>
            <a:r>
              <a:rPr kumimoji="0" lang="fr-FR" sz="1050" b="0" i="0" u="none" strike="noStrike" kern="1200" cap="none" spc="0" normalizeH="0" baseline="0" noProof="0" dirty="0">
                <a:ln>
                  <a:noFill/>
                </a:ln>
                <a:solidFill>
                  <a:srgbClr val="0070C0"/>
                </a:solidFill>
                <a:effectLst/>
                <a:uLnTx/>
                <a:uFillTx/>
                <a:latin typeface="Arial" charset="0"/>
                <a:ea typeface="+mn-ea"/>
                <a:cs typeface="Arial" charset="0"/>
              </a:rPr>
              <a:t> </a:t>
            </a:r>
            <a:r>
              <a:rPr kumimoji="0" lang="fr-FR" sz="1050" b="0" i="1" u="none" strike="noStrike" kern="1200" cap="none" spc="0" normalizeH="0" baseline="0" noProof="0" dirty="0">
                <a:ln>
                  <a:noFill/>
                </a:ln>
                <a:solidFill>
                  <a:srgbClr val="0070C0"/>
                </a:solidFill>
                <a:effectLst/>
                <a:uLnTx/>
                <a:uFillTx/>
                <a:latin typeface="Arial" charset="0"/>
                <a:ea typeface="+mn-ea"/>
                <a:cs typeface="Arial" charset="0"/>
              </a:rPr>
              <a:t>(Niveau opérationnel)</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050" b="1" i="0" u="none" strike="noStrike" kern="1200" cap="none" spc="0" normalizeH="0" baseline="0" noProof="0" dirty="0" smtClean="0">
              <a:ln>
                <a:noFill/>
              </a:ln>
              <a:solidFill>
                <a:srgbClr val="292929"/>
              </a:solidFill>
              <a:effectLst/>
              <a:uLnTx/>
              <a:uFillTx/>
              <a:latin typeface="Arial" charset="0"/>
              <a:ea typeface="+mn-ea"/>
              <a:cs typeface="Arial" charset="0"/>
            </a:endParaRPr>
          </a:p>
          <a:p>
            <a:pPr marL="285750" marR="0" lvl="0" indent="-285750" algn="l" defTabSz="914400" rtl="0" eaLnBrk="1" fontAlgn="base" latinLnBrk="0" hangingPunct="1">
              <a:lnSpc>
                <a:spcPct val="100000"/>
              </a:lnSpc>
              <a:spcBef>
                <a:spcPct val="0"/>
              </a:spcBef>
              <a:spcAft>
                <a:spcPct val="0"/>
              </a:spcAft>
              <a:buClrTx/>
              <a:buSzTx/>
              <a:buFont typeface="Wingdings" pitchFamily="2" charset="2"/>
              <a:buChar char="v"/>
              <a:tabLst/>
              <a:defRPr/>
            </a:pPr>
            <a:r>
              <a:rPr kumimoji="0" lang="fr-FR" sz="1050" b="1" i="0" u="none" strike="noStrike" kern="1200" cap="none" spc="0" normalizeH="0" baseline="0" noProof="0" dirty="0">
                <a:ln>
                  <a:noFill/>
                </a:ln>
                <a:solidFill>
                  <a:srgbClr val="292929"/>
                </a:solidFill>
                <a:effectLst/>
                <a:uLnTx/>
                <a:uFillTx/>
                <a:latin typeface="Arial" charset="0"/>
                <a:ea typeface="+mn-ea"/>
                <a:cs typeface="Arial" charset="0"/>
              </a:rPr>
              <a:t>3</a:t>
            </a:r>
            <a:r>
              <a:rPr kumimoji="0" lang="fr-FR" sz="1050" b="1" i="0" u="none" strike="noStrike" kern="1200" cap="none" spc="0" normalizeH="0" baseline="0" noProof="0" dirty="0" smtClean="0">
                <a:ln>
                  <a:noFill/>
                </a:ln>
                <a:solidFill>
                  <a:srgbClr val="292929"/>
                </a:solidFill>
                <a:effectLst/>
                <a:uLnTx/>
                <a:uFillTx/>
                <a:latin typeface="Arial" charset="0"/>
                <a:ea typeface="+mn-ea"/>
                <a:cs typeface="Arial" charset="0"/>
              </a:rPr>
              <a:t>PL (</a:t>
            </a:r>
            <a:r>
              <a:rPr kumimoji="0" lang="fr-FR" sz="1050" b="1" i="0" u="none" strike="noStrike" kern="1200" cap="none" spc="0" normalizeH="0" baseline="0" noProof="0" dirty="0" err="1" smtClean="0">
                <a:ln>
                  <a:noFill/>
                </a:ln>
                <a:solidFill>
                  <a:srgbClr val="292929"/>
                </a:solidFill>
                <a:effectLst/>
                <a:uLnTx/>
                <a:uFillTx/>
                <a:latin typeface="Arial" charset="0"/>
                <a:ea typeface="+mn-ea"/>
                <a:cs typeface="Arial" charset="0"/>
              </a:rPr>
              <a:t>Third</a:t>
            </a:r>
            <a:r>
              <a:rPr kumimoji="0" lang="fr-FR" sz="1050" b="1" i="0" u="none" strike="noStrike" kern="1200" cap="none" spc="0" normalizeH="0" baseline="0" noProof="0" dirty="0" smtClean="0">
                <a:ln>
                  <a:noFill/>
                </a:ln>
                <a:solidFill>
                  <a:srgbClr val="292929"/>
                </a:solidFill>
                <a:effectLst/>
                <a:uLnTx/>
                <a:uFillTx/>
                <a:latin typeface="Arial" charset="0"/>
                <a:ea typeface="+mn-ea"/>
                <a:cs typeface="Arial" charset="0"/>
              </a:rPr>
              <a:t> Party </a:t>
            </a:r>
            <a:r>
              <a:rPr kumimoji="0" lang="fr-FR" sz="1050" b="1" i="0" u="none" strike="noStrike" kern="1200" cap="none" spc="0" normalizeH="0" baseline="0" noProof="0" dirty="0" err="1">
                <a:ln>
                  <a:noFill/>
                </a:ln>
                <a:solidFill>
                  <a:srgbClr val="292929"/>
                </a:solidFill>
                <a:effectLst/>
                <a:uLnTx/>
                <a:uFillTx/>
                <a:latin typeface="Arial" charset="0"/>
                <a:ea typeface="+mn-ea"/>
                <a:cs typeface="Arial" charset="0"/>
              </a:rPr>
              <a:t>Logistics</a:t>
            </a:r>
            <a:r>
              <a:rPr kumimoji="0" lang="fr-FR" sz="1050" b="1" i="0" u="none" strike="noStrike" kern="1200" cap="none" spc="0" normalizeH="0" baseline="0" noProof="0" dirty="0">
                <a:ln>
                  <a:noFill/>
                </a:ln>
                <a:solidFill>
                  <a:srgbClr val="292929"/>
                </a:solidFill>
                <a:effectLst/>
                <a:uLnTx/>
                <a:uFillTx/>
                <a:latin typeface="Arial" charset="0"/>
                <a:ea typeface="+mn-ea"/>
                <a:cs typeface="Arial" charset="0"/>
              </a:rPr>
              <a:t>)</a:t>
            </a:r>
            <a:r>
              <a:rPr kumimoji="0" lang="fr-FR" sz="1050" b="1" i="0" u="none" strike="noStrike" kern="1200" cap="none" spc="0" normalizeH="0" baseline="0" noProof="0" dirty="0" smtClean="0">
                <a:ln>
                  <a:noFill/>
                </a:ln>
                <a:solidFill>
                  <a:srgbClr val="292929"/>
                </a:solidFill>
                <a:effectLst/>
                <a:uLnTx/>
                <a:uFillTx/>
                <a:latin typeface="Arial" charset="0"/>
                <a:ea typeface="+mn-ea"/>
                <a:cs typeface="Arial" charset="0"/>
              </a:rPr>
              <a:t> : </a:t>
            </a:r>
            <a:r>
              <a:rPr kumimoji="0" lang="fr-FR" sz="1050" b="0" i="0" u="none" strike="noStrike" kern="1200" cap="none" spc="0" normalizeH="0" baseline="0" noProof="0" dirty="0">
                <a:ln>
                  <a:noFill/>
                </a:ln>
                <a:solidFill>
                  <a:srgbClr val="292929"/>
                </a:solidFill>
                <a:effectLst/>
                <a:uLnTx/>
                <a:uFillTx/>
                <a:latin typeface="Arial" charset="0"/>
                <a:ea typeface="+mn-ea"/>
                <a:cs typeface="Arial" charset="0"/>
              </a:rPr>
              <a:t>Entreprise qui réalise des opérations logistiques et la mise en place des outils, compétences et systèmes nécessaires, avec l'objectif d'améliorer la </a:t>
            </a:r>
            <a:r>
              <a:rPr kumimoji="0" lang="fr-FR" sz="1050" b="0" i="0" u="none" strike="noStrike" kern="1200" cap="none" spc="0" normalizeH="0" baseline="0" noProof="0" dirty="0" smtClean="0">
                <a:ln>
                  <a:noFill/>
                </a:ln>
                <a:solidFill>
                  <a:srgbClr val="292929"/>
                </a:solidFill>
                <a:effectLst/>
                <a:uLnTx/>
                <a:uFillTx/>
                <a:latin typeface="Arial" charset="0"/>
                <a:ea typeface="+mn-ea"/>
                <a:cs typeface="Arial" charset="0"/>
              </a:rPr>
              <a:t>performance</a:t>
            </a:r>
            <a:r>
              <a:rPr kumimoji="0" lang="fr-FR" sz="1050" b="0" i="0" u="none" strike="noStrike" kern="1200" cap="none" spc="0" normalizeH="0" baseline="0" noProof="0" dirty="0" smtClean="0">
                <a:ln>
                  <a:noFill/>
                </a:ln>
                <a:solidFill>
                  <a:srgbClr val="0070C0"/>
                </a:solidFill>
                <a:effectLst/>
                <a:uLnTx/>
                <a:uFillTx/>
                <a:latin typeface="Arial" charset="0"/>
                <a:ea typeface="+mn-ea"/>
                <a:cs typeface="Arial" charset="0"/>
              </a:rPr>
              <a:t>. </a:t>
            </a:r>
            <a:r>
              <a:rPr kumimoji="0" lang="fr-FR" sz="1050" b="0" i="1" u="none" strike="noStrike" kern="1200" cap="none" spc="0" normalizeH="0" baseline="0" noProof="0" dirty="0" smtClean="0">
                <a:ln>
                  <a:noFill/>
                </a:ln>
                <a:solidFill>
                  <a:srgbClr val="0070C0"/>
                </a:solidFill>
                <a:effectLst/>
                <a:uLnTx/>
                <a:uFillTx/>
                <a:latin typeface="Arial" charset="0"/>
                <a:ea typeface="+mn-ea"/>
                <a:cs typeface="Arial" charset="0"/>
              </a:rPr>
              <a:t>(Niveau opérationnel)</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050" b="0" i="0" u="none" strike="noStrike" kern="1200" cap="none" spc="0" normalizeH="0" baseline="0" noProof="0" dirty="0" smtClean="0">
              <a:ln>
                <a:noFill/>
              </a:ln>
              <a:solidFill>
                <a:srgbClr val="292929"/>
              </a:solidFill>
              <a:effectLst/>
              <a:uLnTx/>
              <a:uFillTx/>
              <a:latin typeface="Arial" charset="0"/>
              <a:ea typeface="+mn-ea"/>
              <a:cs typeface="Arial" charset="0"/>
            </a:endParaRPr>
          </a:p>
          <a:p>
            <a:pPr marL="285750" marR="0" lvl="0" indent="-285750" algn="l" defTabSz="914400" rtl="0" eaLnBrk="1" fontAlgn="base" latinLnBrk="0" hangingPunct="1">
              <a:lnSpc>
                <a:spcPct val="100000"/>
              </a:lnSpc>
              <a:spcBef>
                <a:spcPct val="0"/>
              </a:spcBef>
              <a:spcAft>
                <a:spcPct val="0"/>
              </a:spcAft>
              <a:buClrTx/>
              <a:buSzTx/>
              <a:buFont typeface="Wingdings" pitchFamily="2" charset="2"/>
              <a:buChar char="v"/>
              <a:tabLst/>
              <a:defRPr/>
            </a:pPr>
            <a:r>
              <a:rPr kumimoji="0" lang="fr-FR" sz="1050" b="1" i="0" u="none" strike="noStrike" kern="1200" cap="none" spc="0" normalizeH="0" baseline="0" noProof="0" dirty="0">
                <a:ln>
                  <a:noFill/>
                </a:ln>
                <a:solidFill>
                  <a:srgbClr val="292929"/>
                </a:solidFill>
                <a:effectLst/>
                <a:uLnTx/>
                <a:uFillTx/>
                <a:latin typeface="Arial" charset="0"/>
                <a:ea typeface="+mn-ea"/>
                <a:cs typeface="Arial" charset="0"/>
              </a:rPr>
              <a:t>4</a:t>
            </a:r>
            <a:r>
              <a:rPr kumimoji="0" lang="fr-FR" sz="1050" b="1" i="0" u="none" strike="noStrike" kern="1200" cap="none" spc="0" normalizeH="0" baseline="0" noProof="0" dirty="0" smtClean="0">
                <a:ln>
                  <a:noFill/>
                </a:ln>
                <a:solidFill>
                  <a:srgbClr val="292929"/>
                </a:solidFill>
                <a:effectLst/>
                <a:uLnTx/>
                <a:uFillTx/>
                <a:latin typeface="Arial" charset="0"/>
                <a:ea typeface="+mn-ea"/>
                <a:cs typeface="Arial" charset="0"/>
              </a:rPr>
              <a:t>PL (</a:t>
            </a:r>
            <a:r>
              <a:rPr kumimoji="0" lang="fr-FR" sz="1050" b="1" i="0" u="none" strike="noStrike" kern="1200" cap="none" spc="0" normalizeH="0" baseline="0" noProof="0" dirty="0" err="1" smtClean="0">
                <a:ln>
                  <a:noFill/>
                </a:ln>
                <a:solidFill>
                  <a:srgbClr val="292929"/>
                </a:solidFill>
                <a:effectLst/>
                <a:uLnTx/>
                <a:uFillTx/>
                <a:latin typeface="Arial" charset="0"/>
                <a:ea typeface="+mn-ea"/>
                <a:cs typeface="Arial" charset="0"/>
              </a:rPr>
              <a:t>Fourth</a:t>
            </a:r>
            <a:r>
              <a:rPr kumimoji="0" lang="fr-FR" sz="1050" b="1" i="0" u="none" strike="noStrike" kern="1200" cap="none" spc="0" normalizeH="0" baseline="0" noProof="0" dirty="0" smtClean="0">
                <a:ln>
                  <a:noFill/>
                </a:ln>
                <a:solidFill>
                  <a:srgbClr val="292929"/>
                </a:solidFill>
                <a:effectLst/>
                <a:uLnTx/>
                <a:uFillTx/>
                <a:latin typeface="Arial" charset="0"/>
                <a:ea typeface="+mn-ea"/>
                <a:cs typeface="Arial" charset="0"/>
              </a:rPr>
              <a:t> Party </a:t>
            </a:r>
            <a:r>
              <a:rPr kumimoji="0" lang="fr-FR" sz="1050" b="1" i="0" u="none" strike="noStrike" kern="1200" cap="none" spc="0" normalizeH="0" baseline="0" noProof="0" dirty="0" err="1" smtClean="0">
                <a:ln>
                  <a:noFill/>
                </a:ln>
                <a:solidFill>
                  <a:srgbClr val="292929"/>
                </a:solidFill>
                <a:effectLst/>
                <a:uLnTx/>
                <a:uFillTx/>
                <a:latin typeface="Arial" charset="0"/>
                <a:ea typeface="+mn-ea"/>
                <a:cs typeface="Arial" charset="0"/>
              </a:rPr>
              <a:t>Logistics</a:t>
            </a:r>
            <a:r>
              <a:rPr kumimoji="0" lang="fr-FR" sz="1050" b="1" i="0" u="none" strike="noStrike" kern="1200" cap="none" spc="0" normalizeH="0" baseline="0" noProof="0" dirty="0" smtClean="0">
                <a:ln>
                  <a:noFill/>
                </a:ln>
                <a:solidFill>
                  <a:srgbClr val="292929"/>
                </a:solidFill>
                <a:effectLst/>
                <a:uLnTx/>
                <a:uFillTx/>
                <a:latin typeface="Arial" charset="0"/>
                <a:ea typeface="+mn-ea"/>
                <a:cs typeface="Arial" charset="0"/>
              </a:rPr>
              <a:t>)  : </a:t>
            </a:r>
            <a:r>
              <a:rPr kumimoji="0" lang="fr-FR" sz="1050" b="0" i="0" u="none" strike="noStrike" kern="1200" cap="none" spc="0" normalizeH="0" baseline="0" noProof="0" dirty="0">
                <a:ln>
                  <a:noFill/>
                </a:ln>
                <a:solidFill>
                  <a:srgbClr val="292929"/>
                </a:solidFill>
                <a:effectLst/>
                <a:uLnTx/>
                <a:uFillTx/>
                <a:latin typeface="Arial" charset="0"/>
                <a:ea typeface="+mn-ea"/>
                <a:cs typeface="Arial" charset="0"/>
              </a:rPr>
              <a:t>Société de consulting spécialisée dans la logistique, le transport et la </a:t>
            </a:r>
            <a:r>
              <a:rPr kumimoji="0" lang="fr-FR" sz="1000" b="0" i="0" u="none" strike="noStrike" kern="1200" cap="none" spc="0" normalizeH="0" baseline="0" noProof="0" dirty="0" err="1">
                <a:ln>
                  <a:noFill/>
                </a:ln>
                <a:solidFill>
                  <a:srgbClr val="292929"/>
                </a:solidFill>
                <a:effectLst/>
                <a:uLnTx/>
                <a:uFillTx/>
                <a:latin typeface="Arial" charset="0"/>
                <a:ea typeface="+mn-ea"/>
                <a:cs typeface="Arial" charset="0"/>
              </a:rPr>
              <a:t>supply</a:t>
            </a:r>
            <a:r>
              <a:rPr kumimoji="0" lang="fr-FR" sz="1050" b="0" i="0" u="none" strike="noStrike" kern="1200" cap="none" spc="0" normalizeH="0" baseline="0" noProof="0" dirty="0">
                <a:ln>
                  <a:noFill/>
                </a:ln>
                <a:solidFill>
                  <a:srgbClr val="292929"/>
                </a:solidFill>
                <a:effectLst/>
                <a:uLnTx/>
                <a:uFillTx/>
                <a:latin typeface="Arial" charset="0"/>
                <a:ea typeface="+mn-ea"/>
                <a:cs typeface="Arial" charset="0"/>
              </a:rPr>
              <a:t> </a:t>
            </a:r>
            <a:r>
              <a:rPr kumimoji="0" lang="fr-FR" sz="1050" b="0" i="0" u="none" strike="noStrike" kern="1200" cap="none" spc="0" normalizeH="0" baseline="0" noProof="0" dirty="0" err="1" smtClean="0">
                <a:ln>
                  <a:noFill/>
                </a:ln>
                <a:solidFill>
                  <a:srgbClr val="292929"/>
                </a:solidFill>
                <a:effectLst/>
                <a:uLnTx/>
                <a:uFillTx/>
                <a:latin typeface="Arial" charset="0"/>
                <a:ea typeface="+mn-ea"/>
                <a:cs typeface="Arial" charset="0"/>
              </a:rPr>
              <a:t>chain</a:t>
            </a:r>
            <a:r>
              <a:rPr kumimoji="0" lang="fr-FR" sz="1050" b="0" i="0" u="none" strike="noStrike" kern="1200" cap="none" spc="0" normalizeH="0" baseline="0" noProof="0" dirty="0" smtClean="0">
                <a:ln>
                  <a:noFill/>
                </a:ln>
                <a:solidFill>
                  <a:srgbClr val="292929"/>
                </a:solidFill>
                <a:effectLst/>
                <a:uLnTx/>
                <a:uFillTx/>
                <a:latin typeface="Arial" charset="0"/>
                <a:ea typeface="+mn-ea"/>
                <a:cs typeface="Arial" charset="0"/>
              </a:rPr>
              <a:t>. Ils construisent leur prestation en mobilisant des ressources auprès de sous-traitants spécialisés et en assurent la cohérence par une totale maîtrise des flux d’information. </a:t>
            </a:r>
            <a:r>
              <a:rPr kumimoji="0" lang="fr-FR" sz="1050" b="0" i="1" u="none" strike="noStrike" kern="1200" cap="none" spc="0" normalizeH="0" baseline="0" noProof="0" dirty="0" smtClean="0">
                <a:ln>
                  <a:noFill/>
                </a:ln>
                <a:solidFill>
                  <a:srgbClr val="292929"/>
                </a:solidFill>
                <a:effectLst/>
                <a:uLnTx/>
                <a:uFillTx/>
                <a:latin typeface="Arial" charset="0"/>
                <a:ea typeface="+mn-ea"/>
                <a:cs typeface="Arial" charset="0"/>
              </a:rPr>
              <a:t>(</a:t>
            </a:r>
            <a:r>
              <a:rPr kumimoji="0" lang="fr-FR" sz="1050" b="0" i="1" u="none" strike="noStrike" kern="1200" cap="none" spc="0" normalizeH="0" baseline="0" noProof="0" dirty="0" smtClean="0">
                <a:ln>
                  <a:noFill/>
                </a:ln>
                <a:solidFill>
                  <a:srgbClr val="0070C0"/>
                </a:solidFill>
                <a:effectLst/>
                <a:uLnTx/>
                <a:uFillTx/>
                <a:latin typeface="Arial" charset="0"/>
                <a:ea typeface="+mn-ea"/>
                <a:cs typeface="Arial" charset="0"/>
              </a:rPr>
              <a:t>Niveau pilotage)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050" b="1" i="0" u="none" strike="noStrike" kern="1200" cap="none" spc="0" normalizeH="0" baseline="0" noProof="0" dirty="0">
              <a:ln>
                <a:noFill/>
              </a:ln>
              <a:solidFill>
                <a:srgbClr val="292929"/>
              </a:solidFill>
              <a:effectLst/>
              <a:uLnTx/>
              <a:uFillTx/>
              <a:latin typeface="Arial" charset="0"/>
              <a:ea typeface="+mn-ea"/>
              <a:cs typeface="Arial" charset="0"/>
            </a:endParaRPr>
          </a:p>
          <a:p>
            <a:pPr marL="285750" marR="0" lvl="0" indent="-285750" algn="l" defTabSz="914400" rtl="0" eaLnBrk="1" fontAlgn="base" latinLnBrk="0" hangingPunct="1">
              <a:lnSpc>
                <a:spcPct val="100000"/>
              </a:lnSpc>
              <a:spcBef>
                <a:spcPct val="0"/>
              </a:spcBef>
              <a:spcAft>
                <a:spcPct val="0"/>
              </a:spcAft>
              <a:buClrTx/>
              <a:buSzTx/>
              <a:buFont typeface="Wingdings" pitchFamily="2" charset="2"/>
              <a:buChar char="v"/>
              <a:tabLst/>
              <a:defRPr/>
            </a:pPr>
            <a:r>
              <a:rPr kumimoji="0" lang="fr-FR" sz="1050" b="1" i="0" u="none" strike="noStrike" kern="1200" cap="none" spc="0" normalizeH="0" baseline="0" noProof="0" dirty="0" smtClean="0">
                <a:ln>
                  <a:noFill/>
                </a:ln>
                <a:solidFill>
                  <a:srgbClr val="292929"/>
                </a:solidFill>
                <a:effectLst/>
                <a:uLnTx/>
                <a:uFillTx/>
                <a:latin typeface="Arial" charset="0"/>
                <a:ea typeface="+mn-ea"/>
                <a:cs typeface="Arial" charset="0"/>
              </a:rPr>
              <a:t>5PL (</a:t>
            </a:r>
            <a:r>
              <a:rPr kumimoji="0" lang="fr-FR" sz="1050" b="1" i="0" u="none" strike="noStrike" kern="1200" cap="none" spc="0" normalizeH="0" baseline="0" noProof="0" dirty="0" err="1">
                <a:ln>
                  <a:noFill/>
                </a:ln>
                <a:solidFill>
                  <a:srgbClr val="292929"/>
                </a:solidFill>
                <a:effectLst/>
                <a:uLnTx/>
                <a:uFillTx/>
                <a:latin typeface="Arial" charset="0"/>
                <a:ea typeface="+mn-ea"/>
                <a:cs typeface="Arial" charset="0"/>
              </a:rPr>
              <a:t>F</a:t>
            </a:r>
            <a:r>
              <a:rPr kumimoji="0" lang="fr-FR" sz="1050" b="1" i="0" u="none" strike="noStrike" kern="1200" cap="none" spc="0" normalizeH="0" baseline="0" noProof="0" dirty="0" err="1" smtClean="0">
                <a:ln>
                  <a:noFill/>
                </a:ln>
                <a:solidFill>
                  <a:srgbClr val="292929"/>
                </a:solidFill>
                <a:effectLst/>
                <a:uLnTx/>
                <a:uFillTx/>
                <a:latin typeface="Arial" charset="0"/>
                <a:ea typeface="+mn-ea"/>
                <a:cs typeface="Arial" charset="0"/>
              </a:rPr>
              <a:t>ifth</a:t>
            </a:r>
            <a:r>
              <a:rPr kumimoji="0" lang="fr-FR" sz="1050" b="1" i="0" u="none" strike="noStrike" kern="1200" cap="none" spc="0" normalizeH="0" baseline="0" noProof="0" dirty="0" smtClean="0">
                <a:ln>
                  <a:noFill/>
                </a:ln>
                <a:solidFill>
                  <a:srgbClr val="292929"/>
                </a:solidFill>
                <a:effectLst/>
                <a:uLnTx/>
                <a:uFillTx/>
                <a:latin typeface="Arial" charset="0"/>
                <a:ea typeface="+mn-ea"/>
                <a:cs typeface="Arial" charset="0"/>
              </a:rPr>
              <a:t> Party </a:t>
            </a:r>
            <a:r>
              <a:rPr kumimoji="0" lang="fr-FR" sz="1050" b="1" i="0" u="none" strike="noStrike" kern="1200" cap="none" spc="0" normalizeH="0" baseline="0" noProof="0" dirty="0" err="1">
                <a:ln>
                  <a:noFill/>
                </a:ln>
                <a:solidFill>
                  <a:srgbClr val="292929"/>
                </a:solidFill>
                <a:effectLst/>
                <a:uLnTx/>
                <a:uFillTx/>
                <a:latin typeface="Arial" charset="0"/>
                <a:ea typeface="+mn-ea"/>
                <a:cs typeface="Arial" charset="0"/>
              </a:rPr>
              <a:t>L</a:t>
            </a:r>
            <a:r>
              <a:rPr kumimoji="0" lang="fr-FR" sz="1050" b="1" i="0" u="none" strike="noStrike" kern="1200" cap="none" spc="0" normalizeH="0" baseline="0" noProof="0" dirty="0" err="1" smtClean="0">
                <a:ln>
                  <a:noFill/>
                </a:ln>
                <a:solidFill>
                  <a:srgbClr val="292929"/>
                </a:solidFill>
                <a:effectLst/>
                <a:uLnTx/>
                <a:uFillTx/>
                <a:latin typeface="Arial" charset="0"/>
                <a:ea typeface="+mn-ea"/>
                <a:cs typeface="Arial" charset="0"/>
              </a:rPr>
              <a:t>ogistics</a:t>
            </a:r>
            <a:r>
              <a:rPr kumimoji="0" lang="fr-FR" sz="1050" b="1" i="0" u="none" strike="noStrike" kern="1200" cap="none" spc="0" normalizeH="0" baseline="0" noProof="0" dirty="0" smtClean="0">
                <a:ln>
                  <a:noFill/>
                </a:ln>
                <a:solidFill>
                  <a:srgbClr val="292929"/>
                </a:solidFill>
                <a:effectLst/>
                <a:uLnTx/>
                <a:uFillTx/>
                <a:latin typeface="Arial" charset="0"/>
                <a:ea typeface="+mn-ea"/>
                <a:cs typeface="Arial" charset="0"/>
              </a:rPr>
              <a:t>) : </a:t>
            </a:r>
            <a:r>
              <a:rPr kumimoji="0" lang="fr-FR" sz="1050" b="0" i="0" u="none" strike="noStrike" kern="1200" cap="none" spc="0" normalizeH="0" baseline="0" noProof="0" dirty="0">
                <a:ln>
                  <a:noFill/>
                </a:ln>
                <a:solidFill>
                  <a:srgbClr val="292929"/>
                </a:solidFill>
                <a:effectLst/>
                <a:uLnTx/>
                <a:uFillTx/>
                <a:latin typeface="Arial" charset="0"/>
                <a:ea typeface="+mn-ea"/>
                <a:cs typeface="Arial" charset="0"/>
              </a:rPr>
              <a:t>prestataire de services logistiques qui conçoit, organise et réalise pour le compte d’un </a:t>
            </a:r>
            <a:r>
              <a:rPr kumimoji="0" lang="fr-FR" sz="1050" b="0" i="0" u="none" strike="noStrike" kern="1200" cap="none" spc="0" normalizeH="0" baseline="0" noProof="0" dirty="0" smtClean="0">
                <a:ln>
                  <a:noFill/>
                </a:ln>
                <a:solidFill>
                  <a:srgbClr val="292929"/>
                </a:solidFill>
                <a:effectLst/>
                <a:uLnTx/>
                <a:uFillTx/>
                <a:latin typeface="Arial" charset="0"/>
                <a:ea typeface="+mn-ea"/>
                <a:cs typeface="Arial" charset="0"/>
              </a:rPr>
              <a:t>client, </a:t>
            </a:r>
            <a:r>
              <a:rPr kumimoji="0" lang="fr-FR" sz="1050" b="0" i="0" u="none" strike="noStrike" kern="1200" cap="none" spc="0" normalizeH="0" baseline="0" noProof="0" dirty="0">
                <a:ln>
                  <a:noFill/>
                </a:ln>
                <a:solidFill>
                  <a:srgbClr val="292929"/>
                </a:solidFill>
                <a:effectLst/>
                <a:uLnTx/>
                <a:uFillTx/>
                <a:latin typeface="Arial" charset="0"/>
                <a:ea typeface="+mn-ea"/>
                <a:cs typeface="Arial" charset="0"/>
              </a:rPr>
              <a:t>des solutions logistiques (notamment en matière de système d’information) en mobilisant les technologies </a:t>
            </a:r>
            <a:r>
              <a:rPr kumimoji="0" lang="fr-FR" sz="1050" b="0" i="0" u="none" strike="noStrike" kern="1200" cap="none" spc="0" normalizeH="0" baseline="0" noProof="0" dirty="0" smtClean="0">
                <a:ln>
                  <a:noFill/>
                </a:ln>
                <a:solidFill>
                  <a:srgbClr val="292929"/>
                </a:solidFill>
                <a:effectLst/>
                <a:uLnTx/>
                <a:uFillTx/>
                <a:latin typeface="Arial" charset="0"/>
                <a:ea typeface="+mn-ea"/>
                <a:cs typeface="Arial" charset="0"/>
              </a:rPr>
              <a:t>adaptées. </a:t>
            </a:r>
            <a:r>
              <a:rPr kumimoji="0" lang="fr-FR" sz="1050" b="0" i="1" u="none" strike="noStrike" kern="1200" cap="none" spc="0" normalizeH="0" baseline="0" noProof="0" dirty="0" smtClean="0">
                <a:ln>
                  <a:noFill/>
                </a:ln>
                <a:solidFill>
                  <a:srgbClr val="0070C0"/>
                </a:solidFill>
                <a:effectLst/>
                <a:uLnTx/>
                <a:uFillTx/>
                <a:latin typeface="Arial" charset="0"/>
                <a:ea typeface="+mn-ea"/>
                <a:cs typeface="Arial" charset="0"/>
              </a:rPr>
              <a:t>(Niveau conceptuel)</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050" b="1" i="0" u="none" strike="noStrike" kern="1200" cap="none" spc="0" normalizeH="0" baseline="0" noProof="0" dirty="0">
              <a:ln>
                <a:noFill/>
              </a:ln>
              <a:solidFill>
                <a:srgbClr val="292929"/>
              </a:solidFill>
              <a:effectLst/>
              <a:uLnTx/>
              <a:uFillTx/>
              <a:latin typeface="Arial" charset="0"/>
              <a:ea typeface="+mn-ea"/>
              <a:cs typeface="Arial" charset="0"/>
            </a:endParaRPr>
          </a:p>
        </p:txBody>
      </p:sp>
      <p:sp>
        <p:nvSpPr>
          <p:cNvPr id="11" name="Rectangle 10"/>
          <p:cNvSpPr/>
          <p:nvPr/>
        </p:nvSpPr>
        <p:spPr>
          <a:xfrm>
            <a:off x="0" y="3240514"/>
            <a:ext cx="8064896" cy="461665"/>
          </a:xfrm>
          <a:prstGeom prst="rect">
            <a:avLst/>
          </a:prstGeom>
        </p:spPr>
        <p:txBody>
          <a:bodyPr wrap="square">
            <a:spAutoFit/>
          </a:bodyPr>
          <a:lstStyle>
            <a:defPPr>
              <a:defRPr lang="fr-FR"/>
            </a:defPPr>
            <a:lvl1pPr algn="ctr" rtl="0" fontAlgn="base">
              <a:spcBef>
                <a:spcPct val="0"/>
              </a:spcBef>
              <a:spcAft>
                <a:spcPct val="0"/>
              </a:spcAft>
              <a:defRPr sz="1200" b="1" kern="1200">
                <a:solidFill>
                  <a:srgbClr val="EAEAEA"/>
                </a:solidFill>
                <a:latin typeface="Arial" charset="0"/>
                <a:ea typeface="+mn-ea"/>
                <a:cs typeface="Arial" charset="0"/>
              </a:defRPr>
            </a:lvl1pPr>
            <a:lvl2pPr marL="457200" algn="ctr" rtl="0" fontAlgn="base">
              <a:spcBef>
                <a:spcPct val="0"/>
              </a:spcBef>
              <a:spcAft>
                <a:spcPct val="0"/>
              </a:spcAft>
              <a:defRPr sz="1200" b="1" kern="1200">
                <a:solidFill>
                  <a:srgbClr val="EAEAEA"/>
                </a:solidFill>
                <a:latin typeface="Arial" charset="0"/>
                <a:ea typeface="+mn-ea"/>
                <a:cs typeface="Arial" charset="0"/>
              </a:defRPr>
            </a:lvl2pPr>
            <a:lvl3pPr marL="914400" algn="ctr" rtl="0" fontAlgn="base">
              <a:spcBef>
                <a:spcPct val="0"/>
              </a:spcBef>
              <a:spcAft>
                <a:spcPct val="0"/>
              </a:spcAft>
              <a:defRPr sz="1200" b="1" kern="1200">
                <a:solidFill>
                  <a:srgbClr val="EAEAEA"/>
                </a:solidFill>
                <a:latin typeface="Arial" charset="0"/>
                <a:ea typeface="+mn-ea"/>
                <a:cs typeface="Arial" charset="0"/>
              </a:defRPr>
            </a:lvl3pPr>
            <a:lvl4pPr marL="1371600" algn="ctr" rtl="0" fontAlgn="base">
              <a:spcBef>
                <a:spcPct val="0"/>
              </a:spcBef>
              <a:spcAft>
                <a:spcPct val="0"/>
              </a:spcAft>
              <a:defRPr sz="1200" b="1" kern="1200">
                <a:solidFill>
                  <a:srgbClr val="EAEAEA"/>
                </a:solidFill>
                <a:latin typeface="Arial" charset="0"/>
                <a:ea typeface="+mn-ea"/>
                <a:cs typeface="Arial" charset="0"/>
              </a:defRPr>
            </a:lvl4pPr>
            <a:lvl5pPr marL="1828800" algn="ctr" rtl="0" fontAlgn="base">
              <a:spcBef>
                <a:spcPct val="0"/>
              </a:spcBef>
              <a:spcAft>
                <a:spcPct val="0"/>
              </a:spcAft>
              <a:defRPr sz="1200" b="1" kern="1200">
                <a:solidFill>
                  <a:srgbClr val="EAEAEA"/>
                </a:solidFill>
                <a:latin typeface="Arial" charset="0"/>
                <a:ea typeface="+mn-ea"/>
                <a:cs typeface="Arial" charset="0"/>
              </a:defRPr>
            </a:lvl5pPr>
            <a:lvl6pPr marL="2286000" algn="l" defTabSz="914400" rtl="0" eaLnBrk="1" latinLnBrk="0" hangingPunct="1">
              <a:defRPr sz="1200" b="1" kern="1200">
                <a:solidFill>
                  <a:srgbClr val="EAEAEA"/>
                </a:solidFill>
                <a:latin typeface="Arial" charset="0"/>
                <a:ea typeface="+mn-ea"/>
                <a:cs typeface="Arial" charset="0"/>
              </a:defRPr>
            </a:lvl6pPr>
            <a:lvl7pPr marL="2743200" algn="l" defTabSz="914400" rtl="0" eaLnBrk="1" latinLnBrk="0" hangingPunct="1">
              <a:defRPr sz="1200" b="1" kern="1200">
                <a:solidFill>
                  <a:srgbClr val="EAEAEA"/>
                </a:solidFill>
                <a:latin typeface="Arial" charset="0"/>
                <a:ea typeface="+mn-ea"/>
                <a:cs typeface="Arial" charset="0"/>
              </a:defRPr>
            </a:lvl7pPr>
            <a:lvl8pPr marL="3200400" algn="l" defTabSz="914400" rtl="0" eaLnBrk="1" latinLnBrk="0" hangingPunct="1">
              <a:defRPr sz="1200" b="1" kern="1200">
                <a:solidFill>
                  <a:srgbClr val="EAEAEA"/>
                </a:solidFill>
                <a:latin typeface="Arial" charset="0"/>
                <a:ea typeface="+mn-ea"/>
                <a:cs typeface="Arial" charset="0"/>
              </a:defRPr>
            </a:lvl8pPr>
            <a:lvl9pPr marL="3657600" algn="l" defTabSz="914400" rtl="0" eaLnBrk="1" latinLnBrk="0" hangingPunct="1">
              <a:defRPr sz="1200" b="1" kern="1200">
                <a:solidFill>
                  <a:srgbClr val="EAEAEA"/>
                </a:solidFill>
                <a:latin typeface="Arial" charset="0"/>
                <a:ea typeface="+mn-ea"/>
                <a:cs typeface="Arial" charset="0"/>
              </a:defRPr>
            </a:lvl9pPr>
          </a:lstStyle>
          <a:p>
            <a:pPr algn="l"/>
            <a:r>
              <a:rPr lang="fr-FR" sz="2400" dirty="0" smtClean="0">
                <a:solidFill>
                  <a:schemeClr val="tx1"/>
                </a:solidFill>
                <a:latin typeface="+mj-lt"/>
                <a:ea typeface="+mj-ea"/>
                <a:cs typeface="+mj-cs"/>
              </a:rPr>
              <a:t>L’externalisation : Les typologies des acteurs</a:t>
            </a:r>
          </a:p>
        </p:txBody>
      </p:sp>
      <p:pic>
        <p:nvPicPr>
          <p:cNvPr id="1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32240" y="4276066"/>
            <a:ext cx="2128793" cy="1131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722370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0" y="5499211"/>
            <a:ext cx="8676456" cy="1277273"/>
          </a:xfrm>
          <a:prstGeom prst="rect">
            <a:avLst/>
          </a:prstGeom>
          <a:noFill/>
        </p:spPr>
        <p:txBody>
          <a:bodyPr wrap="square" rtlCol="0">
            <a:spAutoFit/>
          </a:bodyPr>
          <a:lstStyle/>
          <a:p>
            <a:r>
              <a:rPr lang="fr-FR" sz="1100" dirty="0"/>
              <a:t>Transstockeur à palette : </a:t>
            </a:r>
          </a:p>
          <a:p>
            <a:r>
              <a:rPr lang="fr-FR" sz="1100" dirty="0">
                <a:hlinkClick r:id="rId3"/>
              </a:rPr>
              <a:t>https://www.youtube.com/watch?v=ukhptypLuho</a:t>
            </a:r>
            <a:r>
              <a:rPr lang="fr-FR" sz="1100" dirty="0"/>
              <a:t>#t=0m30s</a:t>
            </a:r>
          </a:p>
          <a:p>
            <a:r>
              <a:rPr lang="fr-FR" sz="1100" dirty="0"/>
              <a:t/>
            </a:r>
            <a:br>
              <a:rPr lang="fr-FR" sz="1100" dirty="0"/>
            </a:br>
            <a:endParaRPr lang="fr-FR" sz="1100" dirty="0"/>
          </a:p>
          <a:p>
            <a:r>
              <a:rPr lang="fr-FR" sz="1100" dirty="0"/>
              <a:t>Transstockeur à bac : </a:t>
            </a:r>
          </a:p>
          <a:p>
            <a:r>
              <a:rPr lang="fr-FR" sz="1100" dirty="0">
                <a:hlinkClick r:id="rId4"/>
              </a:rPr>
              <a:t>https://www.youtube.com/watch?v=NZcWn2sgyNk</a:t>
            </a:r>
            <a:endParaRPr lang="fr-FR" sz="1100" dirty="0"/>
          </a:p>
          <a:p>
            <a:endParaRPr lang="fr-FR" sz="1100" dirty="0"/>
          </a:p>
        </p:txBody>
      </p:sp>
      <p:sp>
        <p:nvSpPr>
          <p:cNvPr id="2" name="Espace réservé du numéro de diapositive 1"/>
          <p:cNvSpPr>
            <a:spLocks noGrp="1"/>
          </p:cNvSpPr>
          <p:nvPr>
            <p:ph type="sldNum" sz="quarter" idx="12"/>
          </p:nvPr>
        </p:nvSpPr>
        <p:spPr>
          <a:xfrm>
            <a:off x="6732240" y="6492875"/>
            <a:ext cx="2133600" cy="365125"/>
          </a:xfrm>
        </p:spPr>
        <p:txBody>
          <a:bodyPr/>
          <a:lstStyle/>
          <a:p>
            <a:fld id="{4F81D135-329C-4302-B372-ECB4C1DD15C4}" type="slidenum">
              <a:rPr lang="fr-FR" smtClean="0"/>
              <a:t>60</a:t>
            </a:fld>
            <a:endParaRPr lang="fr-FR"/>
          </a:p>
        </p:txBody>
      </p:sp>
      <p:pic>
        <p:nvPicPr>
          <p:cNvPr id="14" name="Imag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45665" y="3848577"/>
            <a:ext cx="2281659" cy="1636842"/>
          </a:xfrm>
          <a:prstGeom prst="rect">
            <a:avLst/>
          </a:prstGeom>
        </p:spPr>
      </p:pic>
      <p:pic>
        <p:nvPicPr>
          <p:cNvPr id="17" name="Picture 2" descr="http://www.maum-technologies.com/bdd/fichiers/images/artic_image_trans_pal_transstockeur-2-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35696" y="1057585"/>
            <a:ext cx="2396459" cy="2789537"/>
          </a:xfrm>
          <a:prstGeom prst="rect">
            <a:avLst/>
          </a:prstGeom>
          <a:noFill/>
          <a:extLst>
            <a:ext uri="{909E8E84-426E-40DD-AFC4-6F175D3DCCD1}">
              <a14:hiddenFill xmlns:a14="http://schemas.microsoft.com/office/drawing/2010/main">
                <a:solidFill>
                  <a:srgbClr val="FFFFFF"/>
                </a:solidFill>
              </a14:hiddenFill>
            </a:ext>
          </a:extLst>
        </p:spPr>
      </p:pic>
      <p:sp>
        <p:nvSpPr>
          <p:cNvPr id="18" name="Espace réservé du texte 2"/>
          <p:cNvSpPr>
            <a:spLocks noGrp="1"/>
          </p:cNvSpPr>
          <p:nvPr>
            <p:ph type="body" sz="quarter" idx="13"/>
          </p:nvPr>
        </p:nvSpPr>
        <p:spPr>
          <a:xfrm>
            <a:off x="683568" y="692697"/>
            <a:ext cx="4392488" cy="504056"/>
          </a:xfrm>
        </p:spPr>
        <p:txBody>
          <a:bodyPr>
            <a:normAutofit/>
          </a:bodyPr>
          <a:lstStyle/>
          <a:p>
            <a:r>
              <a:rPr lang="fr-FR" sz="2000" dirty="0" smtClean="0"/>
              <a:t>La mécanisation</a:t>
            </a:r>
            <a:endParaRPr lang="fr-FR" sz="1600" b="0" dirty="0"/>
          </a:p>
        </p:txBody>
      </p:sp>
      <p:sp>
        <p:nvSpPr>
          <p:cNvPr id="19" name="Rectangle 4"/>
          <p:cNvSpPr>
            <a:spLocks noChangeArrowheads="1"/>
          </p:cNvSpPr>
          <p:nvPr/>
        </p:nvSpPr>
        <p:spPr bwMode="auto">
          <a:xfrm>
            <a:off x="179512" y="130714"/>
            <a:ext cx="3609553" cy="530868"/>
          </a:xfrm>
          <a:prstGeom prst="roundRect">
            <a:avLst/>
          </a:prstGeom>
          <a:solidFill>
            <a:schemeClr val="accent5">
              <a:lumMod val="40000"/>
              <a:lumOff val="60000"/>
            </a:schemeClr>
          </a:solidFill>
          <a:ln>
            <a:noFill/>
          </a:ln>
          <a:effectLst/>
        </p:spPr>
        <p:txBody>
          <a:bodyPr wrap="none" anchor="ctr"/>
          <a:lstStyle/>
          <a:p>
            <a:pPr marL="257175" indent="-257175">
              <a:spcBef>
                <a:spcPct val="0"/>
              </a:spcBef>
            </a:pPr>
            <a:r>
              <a:rPr lang="fr-FR" altLang="fr-FR" dirty="0">
                <a:solidFill>
                  <a:srgbClr val="777777"/>
                </a:solidFill>
                <a:latin typeface="Arial" panose="020B0604020202020204" pitchFamily="34" charset="0"/>
                <a:cs typeface="Arial" panose="020B0604020202020204" pitchFamily="34" charset="0"/>
              </a:rPr>
              <a:t>L</a:t>
            </a:r>
            <a:r>
              <a:rPr lang="fr-FR" altLang="fr-FR" dirty="0" smtClean="0">
                <a:solidFill>
                  <a:srgbClr val="777777"/>
                </a:solidFill>
                <a:latin typeface="Arial" panose="020B0604020202020204" pitchFamily="34" charset="0"/>
                <a:cs typeface="Arial" panose="020B0604020202020204" pitchFamily="34" charset="0"/>
              </a:rPr>
              <a:t>’entrepôt</a:t>
            </a:r>
            <a:endParaRPr lang="fr-FR" altLang="fr-FR" dirty="0">
              <a:solidFill>
                <a:srgbClr val="777777"/>
              </a:solidFill>
              <a:latin typeface="Arial" panose="020B0604020202020204" pitchFamily="34" charset="0"/>
              <a:cs typeface="Arial" panose="020B0604020202020204" pitchFamily="34" charset="0"/>
            </a:endParaRPr>
          </a:p>
        </p:txBody>
      </p:sp>
      <p:sp>
        <p:nvSpPr>
          <p:cNvPr id="5" name="Rectangle 4"/>
          <p:cNvSpPr/>
          <p:nvPr/>
        </p:nvSpPr>
        <p:spPr>
          <a:xfrm>
            <a:off x="-19000" y="6536937"/>
            <a:ext cx="6444208" cy="276999"/>
          </a:xfrm>
          <a:prstGeom prst="rect">
            <a:avLst/>
          </a:prstGeom>
        </p:spPr>
        <p:txBody>
          <a:bodyPr wrap="square">
            <a:spAutoFit/>
          </a:bodyPr>
          <a:lstStyle/>
          <a:p>
            <a:r>
              <a:rPr lang="fr-FR" sz="1200" dirty="0" smtClean="0"/>
              <a:t>Exemple : </a:t>
            </a:r>
            <a:r>
              <a:rPr lang="fr-FR" sz="1200" dirty="0" err="1" smtClean="0"/>
              <a:t>Géodis</a:t>
            </a:r>
            <a:r>
              <a:rPr lang="fr-FR" sz="1200" dirty="0" smtClean="0"/>
              <a:t> </a:t>
            </a:r>
            <a:r>
              <a:rPr lang="fr-FR" sz="1200" dirty="0">
                <a:hlinkClick r:id="rId7"/>
              </a:rPr>
              <a:t>https://</a:t>
            </a:r>
            <a:r>
              <a:rPr lang="fr-FR" sz="1200" dirty="0" smtClean="0">
                <a:hlinkClick r:id="rId7"/>
              </a:rPr>
              <a:t>www.youtube.com/watch?v=Rnotc_n_dvA</a:t>
            </a:r>
            <a:endParaRPr lang="fr-FR" sz="1200" dirty="0"/>
          </a:p>
        </p:txBody>
      </p:sp>
      <p:pic>
        <p:nvPicPr>
          <p:cNvPr id="15364" name="Picture 4" descr=" &#10; L'entrepôt de 10 000 m² est toujours en phase de rodage et débite environ 2000 colis par jour. La charge maximale de l'outil logistique permet un rythme de 10 000 commandes par jour...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6259" y="820231"/>
            <a:ext cx="4439581" cy="2789537"/>
          </a:xfrm>
          <a:prstGeom prst="rect">
            <a:avLst/>
          </a:prstGeom>
          <a:noFill/>
          <a:extLst>
            <a:ext uri="{909E8E84-426E-40DD-AFC4-6F175D3DCCD1}">
              <a14:hiddenFill xmlns:a14="http://schemas.microsoft.com/office/drawing/2010/main">
                <a:solidFill>
                  <a:srgbClr val="FFFFFF"/>
                </a:solidFill>
              </a14:hiddenFill>
            </a:ext>
          </a:extLst>
        </p:spPr>
      </p:pic>
      <p:pic>
        <p:nvPicPr>
          <p:cNvPr id="15370" name="Picture 10" descr="http://berryservices.fr/wp-content/uploads/2013/09/Photo-P2-2-Housse-globale1.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07635" y="3961745"/>
            <a:ext cx="2414963" cy="1609975"/>
          </a:xfrm>
          <a:prstGeom prst="rect">
            <a:avLst/>
          </a:prstGeom>
          <a:noFill/>
          <a:extLst>
            <a:ext uri="{909E8E84-426E-40DD-AFC4-6F175D3DCCD1}">
              <a14:hiddenFill xmlns:a14="http://schemas.microsoft.com/office/drawing/2010/main">
                <a:solidFill>
                  <a:srgbClr val="FFFFFF"/>
                </a:solidFill>
              </a14:hiddenFill>
            </a:ext>
          </a:extLst>
        </p:spPr>
      </p:pic>
      <p:pic>
        <p:nvPicPr>
          <p:cNvPr id="15372" name="Picture 12" descr="http://media.ssi-schaefer.de/typo3temp/pics/lagerlift_logimat_02_e7e80d5406.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p:blipFill>
        <p:spPr bwMode="auto">
          <a:xfrm>
            <a:off x="6881640" y="3759748"/>
            <a:ext cx="1947024" cy="2469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92041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a:xfrm>
            <a:off x="107504" y="692696"/>
            <a:ext cx="8784976" cy="2160240"/>
          </a:xfrm>
        </p:spPr>
        <p:txBody>
          <a:bodyPr>
            <a:normAutofit/>
          </a:bodyPr>
          <a:lstStyle/>
          <a:p>
            <a:r>
              <a:rPr lang="fr-FR" dirty="0" smtClean="0"/>
              <a:t>Pour aller plus loin…</a:t>
            </a:r>
          </a:p>
          <a:p>
            <a:endParaRPr lang="fr-FR" dirty="0"/>
          </a:p>
          <a:p>
            <a:r>
              <a:rPr lang="fr-FR" dirty="0" smtClean="0"/>
              <a:t>	…Immersion </a:t>
            </a:r>
            <a:r>
              <a:rPr lang="fr-FR" dirty="0"/>
              <a:t>métier sur </a:t>
            </a:r>
            <a:r>
              <a:rPr lang="fr-FR" dirty="0" err="1"/>
              <a:t>My</a:t>
            </a:r>
            <a:r>
              <a:rPr lang="fr-FR" dirty="0"/>
              <a:t> </a:t>
            </a:r>
            <a:r>
              <a:rPr lang="fr-FR" dirty="0" err="1" smtClean="0"/>
              <a:t>Logistic</a:t>
            </a:r>
            <a:r>
              <a:rPr lang="fr-FR" dirty="0"/>
              <a:t> </a:t>
            </a:r>
            <a:r>
              <a:rPr lang="fr-FR" dirty="0" err="1"/>
              <a:t>serious</a:t>
            </a:r>
            <a:r>
              <a:rPr lang="fr-FR" dirty="0"/>
              <a:t> </a:t>
            </a:r>
            <a:r>
              <a:rPr lang="fr-FR" dirty="0" err="1"/>
              <a:t>Games</a:t>
            </a:r>
            <a:endParaRPr lang="fr-FR" dirty="0" smtClean="0"/>
          </a:p>
          <a:p>
            <a:endParaRPr lang="fr-FR" sz="1200" dirty="0"/>
          </a:p>
          <a:p>
            <a:r>
              <a:rPr lang="fr-FR" sz="1200" dirty="0" smtClean="0"/>
              <a:t>	</a:t>
            </a:r>
            <a:r>
              <a:rPr lang="fr-FR" sz="1200" dirty="0" smtClean="0">
                <a:hlinkClick r:id="rId2"/>
              </a:rPr>
              <a:t>http://www.choisis-ton-avenir.com/fileadmin/Contenu/MyLogisticSeriousGame/</a:t>
            </a:r>
            <a:endParaRPr lang="fr-FR" sz="1200" dirty="0" smtClean="0"/>
          </a:p>
          <a:p>
            <a:r>
              <a:rPr lang="fr-FR" sz="1500" dirty="0" smtClean="0"/>
              <a:t> </a:t>
            </a:r>
            <a:endParaRPr lang="fr-FR" sz="1500" dirty="0"/>
          </a:p>
          <a:p>
            <a:endParaRPr lang="fr-FR" dirty="0"/>
          </a:p>
        </p:txBody>
      </p:sp>
      <p:sp>
        <p:nvSpPr>
          <p:cNvPr id="5" name="Rectangle 4"/>
          <p:cNvSpPr/>
          <p:nvPr/>
        </p:nvSpPr>
        <p:spPr>
          <a:xfrm>
            <a:off x="372860" y="6027003"/>
            <a:ext cx="8318640" cy="830997"/>
          </a:xfrm>
          <a:prstGeom prst="rect">
            <a:avLst/>
          </a:prstGeom>
        </p:spPr>
        <p:txBody>
          <a:bodyPr wrap="square">
            <a:spAutoFit/>
          </a:bodyPr>
          <a:lstStyle/>
          <a:p>
            <a:r>
              <a:rPr lang="fr-FR" sz="1200" dirty="0" smtClean="0"/>
              <a:t>Extra Vidéos </a:t>
            </a:r>
          </a:p>
          <a:p>
            <a:r>
              <a:rPr lang="fr-FR" sz="1200" dirty="0" smtClean="0"/>
              <a:t>Amazon : </a:t>
            </a:r>
            <a:r>
              <a:rPr lang="fr-FR" sz="1200" dirty="0" smtClean="0">
                <a:hlinkClick r:id="rId3"/>
              </a:rPr>
              <a:t>https</a:t>
            </a:r>
            <a:r>
              <a:rPr lang="fr-FR" sz="1200" dirty="0">
                <a:hlinkClick r:id="rId3"/>
              </a:rPr>
              <a:t>://</a:t>
            </a:r>
            <a:r>
              <a:rPr lang="fr-FR" sz="1200" dirty="0" smtClean="0">
                <a:hlinkClick r:id="rId3"/>
              </a:rPr>
              <a:t>www.youtube.com/watch?v=OBWF5dRoU5w</a:t>
            </a:r>
            <a:r>
              <a:rPr lang="fr-FR" sz="1200" dirty="0"/>
              <a:t> /  </a:t>
            </a:r>
            <a:r>
              <a:rPr lang="fr-FR" sz="1200" dirty="0">
                <a:hlinkClick r:id="rId4"/>
              </a:rPr>
              <a:t>https://</a:t>
            </a:r>
            <a:r>
              <a:rPr lang="fr-FR" sz="1200" dirty="0" smtClean="0">
                <a:hlinkClick r:id="rId4"/>
              </a:rPr>
              <a:t>www.youtube.com/watch?v=8QWt2k0SmkU</a:t>
            </a:r>
            <a:endParaRPr lang="fr-FR" sz="1200" dirty="0" smtClean="0"/>
          </a:p>
          <a:p>
            <a:r>
              <a:rPr lang="fr-FR" sz="1200" dirty="0" smtClean="0"/>
              <a:t>Intermarché </a:t>
            </a:r>
            <a:r>
              <a:rPr lang="fr-FR" sz="1200" dirty="0"/>
              <a:t>: </a:t>
            </a:r>
            <a:r>
              <a:rPr lang="fr-FR" sz="1200" dirty="0">
                <a:hlinkClick r:id="rId5"/>
              </a:rPr>
              <a:t>https://</a:t>
            </a:r>
            <a:r>
              <a:rPr lang="fr-FR" sz="1200" dirty="0" smtClean="0">
                <a:hlinkClick r:id="rId5"/>
              </a:rPr>
              <a:t>www.youtube.com/watch?v=rjbH3d-PJ54</a:t>
            </a:r>
            <a:endParaRPr lang="fr-FR" sz="1200" dirty="0" smtClean="0"/>
          </a:p>
          <a:p>
            <a:endParaRPr lang="fr-FR" sz="1200" dirty="0"/>
          </a:p>
        </p:txBody>
      </p:sp>
      <p:pic>
        <p:nvPicPr>
          <p:cNvPr id="3" name="Image 2"/>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2860" y="2060848"/>
            <a:ext cx="401960" cy="386887"/>
          </a:xfrm>
          <a:prstGeom prst="rect">
            <a:avLst/>
          </a:prstGeom>
        </p:spPr>
      </p:pic>
      <p:sp>
        <p:nvSpPr>
          <p:cNvPr id="4" name="ZoneTexte 3"/>
          <p:cNvSpPr txBox="1"/>
          <p:nvPr/>
        </p:nvSpPr>
        <p:spPr>
          <a:xfrm>
            <a:off x="1043608" y="2529770"/>
            <a:ext cx="7359860" cy="1200329"/>
          </a:xfrm>
          <a:prstGeom prst="rect">
            <a:avLst/>
          </a:prstGeom>
          <a:noFill/>
        </p:spPr>
        <p:txBody>
          <a:bodyPr wrap="square" rtlCol="0">
            <a:spAutoFit/>
          </a:bodyPr>
          <a:lstStyle/>
          <a:p>
            <a:r>
              <a:rPr lang="fr-FR" b="1" dirty="0" smtClean="0"/>
              <a:t>Relever les différents métiers de l'entrepôt avec leurs principales responsabilités</a:t>
            </a:r>
          </a:p>
          <a:p>
            <a:endParaRPr lang="fr-FR" dirty="0"/>
          </a:p>
          <a:p>
            <a:r>
              <a:rPr lang="fr-FR" dirty="0" smtClean="0"/>
              <a:t>Ne pas utiliser Chrome (Firefox ou IE =)</a:t>
            </a:r>
            <a:endParaRPr lang="fr-FR" dirty="0"/>
          </a:p>
        </p:txBody>
      </p:sp>
    </p:spTree>
    <p:extLst>
      <p:ext uri="{BB962C8B-B14F-4D97-AF65-F5344CB8AC3E}">
        <p14:creationId xmlns:p14="http://schemas.microsoft.com/office/powerpoint/2010/main" val="87705177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a:xfrm>
            <a:off x="6547447" y="6189436"/>
            <a:ext cx="2133600" cy="365125"/>
          </a:xfrm>
        </p:spPr>
        <p:txBody>
          <a:bodyPr/>
          <a:lstStyle/>
          <a:p>
            <a:fld id="{4F81D135-329C-4302-B372-ECB4C1DD15C4}" type="slidenum">
              <a:rPr lang="fr-FR" smtClean="0"/>
              <a:t>62</a:t>
            </a:fld>
            <a:endParaRPr lang="fr-FR"/>
          </a:p>
        </p:txBody>
      </p:sp>
      <p:sp>
        <p:nvSpPr>
          <p:cNvPr id="7" name="Espace réservé du contenu 2"/>
          <p:cNvSpPr txBox="1">
            <a:spLocks/>
          </p:cNvSpPr>
          <p:nvPr/>
        </p:nvSpPr>
        <p:spPr>
          <a:xfrm>
            <a:off x="827584" y="1183915"/>
            <a:ext cx="7921625" cy="4445000"/>
          </a:xfrm>
          <a:prstGeom prst="rect">
            <a:avLst/>
          </a:prstGeom>
        </p:spPr>
        <p:txBody>
          <a:bodyPr/>
          <a:lstStyle>
            <a:lvl1pPr marL="0" indent="0" algn="l" defTabSz="914400" rtl="0" eaLnBrk="1" latinLnBrk="0" hangingPunct="1">
              <a:spcBef>
                <a:spcPct val="2000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355600" indent="-177800" algn="l" defTabSz="914400" rtl="0" eaLnBrk="1" latinLnBrk="0" hangingPunct="1">
              <a:spcBef>
                <a:spcPct val="20000"/>
              </a:spcBef>
              <a:buClr>
                <a:srgbClr val="0092CF"/>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531813" indent="-176213" algn="l" defTabSz="914400" rtl="0" eaLnBrk="1" latinLnBrk="0" hangingPunct="1">
              <a:spcBef>
                <a:spcPct val="20000"/>
              </a:spcBef>
              <a:buClr>
                <a:srgbClr val="0092CF"/>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23900" indent="-192088" algn="l" defTabSz="914400" rtl="0" eaLnBrk="1" latinLnBrk="0" hangingPunct="1">
              <a:spcBef>
                <a:spcPct val="20000"/>
              </a:spcBef>
              <a:buClr>
                <a:srgbClr val="0092CF"/>
              </a:buClr>
              <a:buFont typeface="Arial" panose="020B0604020202020204" pitchFamily="34" charset="0"/>
              <a:buChar char="–"/>
              <a:defRPr sz="1200" kern="1200">
                <a:solidFill>
                  <a:schemeClr val="tx1">
                    <a:lumMod val="75000"/>
                    <a:lumOff val="25000"/>
                  </a:schemeClr>
                </a:solidFill>
                <a:latin typeface="+mn-lt"/>
                <a:ea typeface="+mn-ea"/>
                <a:cs typeface="+mn-cs"/>
              </a:defRPr>
            </a:lvl4pPr>
            <a:lvl5pPr marL="900113" indent="-176213" algn="l" defTabSz="914400" rtl="0" eaLnBrk="1" latinLnBrk="0" hangingPunct="1">
              <a:spcBef>
                <a:spcPct val="20000"/>
              </a:spcBef>
              <a:buClr>
                <a:srgbClr val="0092CF"/>
              </a:buClr>
              <a:buFont typeface="Wingdings" panose="05000000000000000000" pitchFamily="2" charset="2"/>
              <a:buChar char="Ø"/>
              <a:tabLst>
                <a:tab pos="900113" algn="l"/>
              </a:tabLst>
              <a:defRPr sz="12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fr-FR" sz="2400" dirty="0" smtClean="0"/>
          </a:p>
        </p:txBody>
      </p:sp>
      <p:sp>
        <p:nvSpPr>
          <p:cNvPr id="10" name="Espace réservé du texte 2"/>
          <p:cNvSpPr>
            <a:spLocks noGrp="1"/>
          </p:cNvSpPr>
          <p:nvPr>
            <p:ph type="body" sz="quarter" idx="13"/>
          </p:nvPr>
        </p:nvSpPr>
        <p:spPr>
          <a:xfrm>
            <a:off x="683568" y="692697"/>
            <a:ext cx="3816424" cy="504056"/>
          </a:xfrm>
        </p:spPr>
        <p:txBody>
          <a:bodyPr>
            <a:normAutofit/>
          </a:bodyPr>
          <a:lstStyle/>
          <a:p>
            <a:r>
              <a:rPr lang="fr-FR" sz="2000" dirty="0" smtClean="0"/>
              <a:t>Les Hommes</a:t>
            </a:r>
            <a:endParaRPr lang="fr-FR" sz="1600" b="0" dirty="0"/>
          </a:p>
        </p:txBody>
      </p:sp>
      <p:sp>
        <p:nvSpPr>
          <p:cNvPr id="6" name="Rectangle 4"/>
          <p:cNvSpPr>
            <a:spLocks noChangeArrowheads="1"/>
          </p:cNvSpPr>
          <p:nvPr/>
        </p:nvSpPr>
        <p:spPr bwMode="auto">
          <a:xfrm>
            <a:off x="179512" y="130714"/>
            <a:ext cx="3609553" cy="530868"/>
          </a:xfrm>
          <a:prstGeom prst="roundRect">
            <a:avLst/>
          </a:prstGeom>
          <a:solidFill>
            <a:schemeClr val="accent5">
              <a:lumMod val="40000"/>
              <a:lumOff val="60000"/>
            </a:schemeClr>
          </a:solidFill>
          <a:ln>
            <a:noFill/>
          </a:ln>
          <a:effectLst/>
        </p:spPr>
        <p:txBody>
          <a:bodyPr wrap="none" anchor="ctr"/>
          <a:lstStyle/>
          <a:p>
            <a:pPr marL="257175" indent="-257175">
              <a:spcBef>
                <a:spcPct val="0"/>
              </a:spcBef>
            </a:pPr>
            <a:r>
              <a:rPr lang="fr-FR" altLang="fr-FR" dirty="0">
                <a:solidFill>
                  <a:srgbClr val="777777"/>
                </a:solidFill>
                <a:latin typeface="Arial" panose="020B0604020202020204" pitchFamily="34" charset="0"/>
                <a:cs typeface="Arial" panose="020B0604020202020204" pitchFamily="34" charset="0"/>
              </a:rPr>
              <a:t>L</a:t>
            </a:r>
            <a:r>
              <a:rPr lang="fr-FR" altLang="fr-FR" dirty="0" smtClean="0">
                <a:solidFill>
                  <a:srgbClr val="777777"/>
                </a:solidFill>
                <a:latin typeface="Arial" panose="020B0604020202020204" pitchFamily="34" charset="0"/>
                <a:cs typeface="Arial" panose="020B0604020202020204" pitchFamily="34" charset="0"/>
              </a:rPr>
              <a:t>’entrepôt</a:t>
            </a:r>
            <a:endParaRPr lang="fr-FR" altLang="fr-FR" dirty="0">
              <a:solidFill>
                <a:srgbClr val="777777"/>
              </a:solidFill>
              <a:latin typeface="Arial" panose="020B0604020202020204" pitchFamily="34" charset="0"/>
              <a:cs typeface="Arial" panose="020B0604020202020204" pitchFamily="34" charset="0"/>
            </a:endParaRPr>
          </a:p>
        </p:txBody>
      </p:sp>
      <p:graphicFrame>
        <p:nvGraphicFramePr>
          <p:cNvPr id="4" name="Diagramme 3"/>
          <p:cNvGraphicFramePr/>
          <p:nvPr>
            <p:extLst>
              <p:ext uri="{D42A27DB-BD31-4B8C-83A1-F6EECF244321}">
                <p14:modId xmlns:p14="http://schemas.microsoft.com/office/powerpoint/2010/main" val="3896154409"/>
              </p:ext>
            </p:extLst>
          </p:nvPr>
        </p:nvGraphicFramePr>
        <p:xfrm>
          <a:off x="-1368660" y="616716"/>
          <a:ext cx="11737304" cy="6241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e 12"/>
          <p:cNvGrpSpPr/>
          <p:nvPr/>
        </p:nvGrpSpPr>
        <p:grpSpPr>
          <a:xfrm>
            <a:off x="6723896" y="2305128"/>
            <a:ext cx="2158479" cy="540662"/>
            <a:chOff x="7236296" y="2420888"/>
            <a:chExt cx="2158479" cy="540662"/>
          </a:xfrm>
        </p:grpSpPr>
        <p:pic>
          <p:nvPicPr>
            <p:cNvPr id="11" name="Picture 2" descr="http://www.faq-logistique.com/Hardis-LogoReflexWMS_2011_grand.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7236296" y="2420888"/>
              <a:ext cx="619205" cy="540662"/>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p:cNvSpPr txBox="1"/>
            <p:nvPr/>
          </p:nvSpPr>
          <p:spPr>
            <a:xfrm>
              <a:off x="7775103" y="2420888"/>
              <a:ext cx="1619672" cy="523220"/>
            </a:xfrm>
            <a:prstGeom prst="rect">
              <a:avLst/>
            </a:prstGeom>
            <a:noFill/>
          </p:spPr>
          <p:txBody>
            <a:bodyPr wrap="square" rtlCol="0">
              <a:spAutoFit/>
            </a:bodyPr>
            <a:lstStyle/>
            <a:p>
              <a:r>
                <a:rPr lang="fr-FR" sz="1400" dirty="0" smtClean="0"/>
                <a:t>Consultant</a:t>
              </a:r>
            </a:p>
            <a:p>
              <a:r>
                <a:rPr lang="fr-FR" sz="1400" dirty="0" smtClean="0"/>
                <a:t>TMA</a:t>
              </a:r>
              <a:endParaRPr lang="fr-FR" sz="1400" dirty="0"/>
            </a:p>
          </p:txBody>
        </p:sp>
      </p:grpSp>
      <p:grpSp>
        <p:nvGrpSpPr>
          <p:cNvPr id="14" name="Groupe 13"/>
          <p:cNvGrpSpPr/>
          <p:nvPr/>
        </p:nvGrpSpPr>
        <p:grpSpPr>
          <a:xfrm>
            <a:off x="827584" y="4869160"/>
            <a:ext cx="2088232" cy="540662"/>
            <a:chOff x="7236296" y="2420888"/>
            <a:chExt cx="2088232" cy="540662"/>
          </a:xfrm>
        </p:grpSpPr>
        <p:pic>
          <p:nvPicPr>
            <p:cNvPr id="15" name="Picture 2" descr="http://www.faq-logistique.com/Hardis-LogoReflexWMS_2011_grand.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7236296" y="2420888"/>
              <a:ext cx="619205" cy="540662"/>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p:cNvSpPr txBox="1"/>
            <p:nvPr/>
          </p:nvSpPr>
          <p:spPr>
            <a:xfrm>
              <a:off x="7704856" y="2492896"/>
              <a:ext cx="1619672" cy="307777"/>
            </a:xfrm>
            <a:prstGeom prst="rect">
              <a:avLst/>
            </a:prstGeom>
            <a:noFill/>
          </p:spPr>
          <p:txBody>
            <a:bodyPr wrap="square" rtlCol="0">
              <a:spAutoFit/>
            </a:bodyPr>
            <a:lstStyle/>
            <a:p>
              <a:r>
                <a:rPr lang="fr-FR" sz="1400" dirty="0" smtClean="0"/>
                <a:t>Hotline</a:t>
              </a:r>
            </a:p>
          </p:txBody>
        </p:sp>
      </p:grpSp>
      <p:grpSp>
        <p:nvGrpSpPr>
          <p:cNvPr id="17" name="Groupe 16"/>
          <p:cNvGrpSpPr/>
          <p:nvPr/>
        </p:nvGrpSpPr>
        <p:grpSpPr>
          <a:xfrm>
            <a:off x="5662465" y="1199905"/>
            <a:ext cx="2180869" cy="628910"/>
            <a:chOff x="7236296" y="2332640"/>
            <a:chExt cx="2180869" cy="628910"/>
          </a:xfrm>
        </p:grpSpPr>
        <p:pic>
          <p:nvPicPr>
            <p:cNvPr id="18" name="Picture 2" descr="http://www.faq-logistique.com/Hardis-LogoReflexWMS_2011_grand.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7236296" y="2420888"/>
              <a:ext cx="619205" cy="540662"/>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p:cNvSpPr txBox="1"/>
            <p:nvPr/>
          </p:nvSpPr>
          <p:spPr>
            <a:xfrm>
              <a:off x="7797493" y="2332640"/>
              <a:ext cx="1619672" cy="523220"/>
            </a:xfrm>
            <a:prstGeom prst="rect">
              <a:avLst/>
            </a:prstGeom>
            <a:noFill/>
          </p:spPr>
          <p:txBody>
            <a:bodyPr wrap="square" rtlCol="0">
              <a:spAutoFit/>
            </a:bodyPr>
            <a:lstStyle/>
            <a:p>
              <a:r>
                <a:rPr lang="fr-FR" sz="1400" dirty="0" smtClean="0"/>
                <a:t>Directeur de projet</a:t>
              </a:r>
            </a:p>
            <a:p>
              <a:r>
                <a:rPr lang="fr-FR" sz="1400" dirty="0" smtClean="0"/>
                <a:t>Consultant</a:t>
              </a:r>
              <a:endParaRPr lang="fr-FR" sz="1400" dirty="0"/>
            </a:p>
          </p:txBody>
        </p:sp>
      </p:grpSp>
      <p:grpSp>
        <p:nvGrpSpPr>
          <p:cNvPr id="20" name="Groupe 19"/>
          <p:cNvGrpSpPr/>
          <p:nvPr/>
        </p:nvGrpSpPr>
        <p:grpSpPr>
          <a:xfrm>
            <a:off x="503548" y="2221963"/>
            <a:ext cx="2088232" cy="540662"/>
            <a:chOff x="7236296" y="2420888"/>
            <a:chExt cx="2088232" cy="540662"/>
          </a:xfrm>
        </p:grpSpPr>
        <p:pic>
          <p:nvPicPr>
            <p:cNvPr id="21" name="Picture 2" descr="http://www.faq-logistique.com/Hardis-LogoReflexWMS_2011_grand.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7236296" y="2420888"/>
              <a:ext cx="619205" cy="540662"/>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p:cNvSpPr txBox="1"/>
            <p:nvPr/>
          </p:nvSpPr>
          <p:spPr>
            <a:xfrm>
              <a:off x="7704856" y="2492896"/>
              <a:ext cx="1619672" cy="307777"/>
            </a:xfrm>
            <a:prstGeom prst="rect">
              <a:avLst/>
            </a:prstGeom>
            <a:noFill/>
          </p:spPr>
          <p:txBody>
            <a:bodyPr wrap="square" rtlCol="0">
              <a:spAutoFit/>
            </a:bodyPr>
            <a:lstStyle/>
            <a:p>
              <a:r>
                <a:rPr lang="fr-FR" sz="1400" dirty="0" smtClean="0"/>
                <a:t>Hotline</a:t>
              </a:r>
            </a:p>
          </p:txBody>
        </p:sp>
      </p:grpSp>
    </p:spTree>
    <p:extLst>
      <p:ext uri="{BB962C8B-B14F-4D97-AF65-F5344CB8AC3E}">
        <p14:creationId xmlns:p14="http://schemas.microsoft.com/office/powerpoint/2010/main" val="30290006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a:xfrm>
            <a:off x="161687" y="692696"/>
            <a:ext cx="6767512" cy="936625"/>
          </a:xfrm>
        </p:spPr>
        <p:txBody>
          <a:bodyPr/>
          <a:lstStyle/>
          <a:p>
            <a:r>
              <a:rPr lang="fr-FR" dirty="0" err="1" smtClean="0"/>
              <a:t>Beer</a:t>
            </a:r>
            <a:r>
              <a:rPr lang="fr-FR" dirty="0" smtClean="0"/>
              <a:t> Distribution Game</a:t>
            </a:r>
            <a:endParaRPr lang="fr-FR" dirty="0"/>
          </a:p>
        </p:txBody>
      </p:sp>
      <p:sp>
        <p:nvSpPr>
          <p:cNvPr id="4" name="Espace réservé du numéro de diapositive 3"/>
          <p:cNvSpPr>
            <a:spLocks noGrp="1"/>
          </p:cNvSpPr>
          <p:nvPr>
            <p:ph type="sldNum" sz="quarter" idx="12"/>
          </p:nvPr>
        </p:nvSpPr>
        <p:spPr/>
        <p:txBody>
          <a:bodyPr/>
          <a:lstStyle/>
          <a:p>
            <a:fld id="{4F81D135-329C-4302-B372-ECB4C1DD15C4}" type="slidenum">
              <a:rPr lang="fr-FR" smtClean="0"/>
              <a:t>7</a:t>
            </a:fld>
            <a:endParaRPr lang="fr-FR"/>
          </a:p>
        </p:txBody>
      </p:sp>
      <p:sp>
        <p:nvSpPr>
          <p:cNvPr id="5" name="Rectangle 4"/>
          <p:cNvSpPr>
            <a:spLocks noChangeArrowheads="1"/>
          </p:cNvSpPr>
          <p:nvPr/>
        </p:nvSpPr>
        <p:spPr bwMode="auto">
          <a:xfrm>
            <a:off x="179512" y="126422"/>
            <a:ext cx="4824536" cy="422258"/>
          </a:xfrm>
          <a:prstGeom prst="roundRect">
            <a:avLst/>
          </a:prstGeom>
          <a:solidFill>
            <a:schemeClr val="accent5">
              <a:lumMod val="40000"/>
              <a:lumOff val="60000"/>
            </a:schemeClr>
          </a:solidFill>
          <a:ln>
            <a:noFill/>
          </a:ln>
          <a:effectLst/>
        </p:spPr>
        <p:txBody>
          <a:bodyPr wrap="none" anchor="ctr"/>
          <a:lstStyle/>
          <a:p>
            <a:pPr marL="257175" indent="-257175">
              <a:spcBef>
                <a:spcPct val="0"/>
              </a:spcBef>
            </a:pPr>
            <a:r>
              <a:rPr lang="fr-FR" altLang="fr-FR" dirty="0" smtClean="0">
                <a:solidFill>
                  <a:srgbClr val="777777"/>
                </a:solidFill>
                <a:latin typeface="Arial" panose="020B0604020202020204" pitchFamily="34" charset="0"/>
                <a:cs typeface="Arial" panose="020B0604020202020204" pitchFamily="34" charset="0"/>
              </a:rPr>
              <a:t>Les contraintes de la </a:t>
            </a:r>
            <a:r>
              <a:rPr lang="fr-FR" altLang="fr-FR" dirty="0">
                <a:solidFill>
                  <a:srgbClr val="777777"/>
                </a:solidFill>
                <a:latin typeface="Arial" panose="020B0604020202020204" pitchFamily="34" charset="0"/>
                <a:cs typeface="Arial" panose="020B0604020202020204" pitchFamily="34" charset="0"/>
              </a:rPr>
              <a:t>Chaine Logistique </a:t>
            </a:r>
          </a:p>
        </p:txBody>
      </p:sp>
      <p:sp>
        <p:nvSpPr>
          <p:cNvPr id="6" name="Rectangle 5"/>
          <p:cNvSpPr/>
          <p:nvPr/>
        </p:nvSpPr>
        <p:spPr>
          <a:xfrm>
            <a:off x="0" y="1255018"/>
            <a:ext cx="9144000" cy="369332"/>
          </a:xfrm>
          <a:prstGeom prst="rect">
            <a:avLst/>
          </a:prstGeom>
        </p:spPr>
        <p:txBody>
          <a:bodyPr wrap="square">
            <a:spAutoFit/>
          </a:bodyPr>
          <a:lstStyle/>
          <a:p>
            <a:r>
              <a:rPr lang="fr-FR" b="1" dirty="0" smtClean="0"/>
              <a:t>Objectif du jeu : </a:t>
            </a:r>
            <a:r>
              <a:rPr lang="fr-FR" dirty="0" smtClean="0"/>
              <a:t>Simuler une chaine logistique d'approvisionnement de bière à plusieurs acteurs</a:t>
            </a:r>
          </a:p>
        </p:txBody>
      </p:sp>
      <p:sp>
        <p:nvSpPr>
          <p:cNvPr id="7" name="Rectangle 6"/>
          <p:cNvSpPr/>
          <p:nvPr/>
        </p:nvSpPr>
        <p:spPr>
          <a:xfrm>
            <a:off x="0" y="1742291"/>
            <a:ext cx="9144000" cy="2031325"/>
          </a:xfrm>
          <a:prstGeom prst="rect">
            <a:avLst/>
          </a:prstGeom>
        </p:spPr>
        <p:txBody>
          <a:bodyPr wrap="square">
            <a:spAutoFit/>
          </a:bodyPr>
          <a:lstStyle/>
          <a:p>
            <a:r>
              <a:rPr lang="fr-FR" b="1" dirty="0" smtClean="0"/>
              <a:t>Répartition :</a:t>
            </a:r>
          </a:p>
          <a:p>
            <a:r>
              <a:rPr lang="fr-FR" dirty="0" smtClean="0"/>
              <a:t>Vous serez repartis entre plusieurs équipes, chaque équipe correspondant à un acteur de la chaîne. </a:t>
            </a:r>
          </a:p>
          <a:p>
            <a:r>
              <a:rPr lang="fr-FR" dirty="0" smtClean="0"/>
              <a:t>La communication est possible au sein d'une équipe, mais il est interdit de communiquer entre les équipes ! </a:t>
            </a:r>
          </a:p>
          <a:p>
            <a:endParaRPr lang="fr-FR" b="1" dirty="0"/>
          </a:p>
          <a:p>
            <a:endParaRPr lang="fr-FR" dirty="0" smtClean="0"/>
          </a:p>
        </p:txBody>
      </p:sp>
      <p:sp>
        <p:nvSpPr>
          <p:cNvPr id="3" name="Rectangle à coins arrondis 2"/>
          <p:cNvSpPr/>
          <p:nvPr/>
        </p:nvSpPr>
        <p:spPr>
          <a:xfrm>
            <a:off x="6804248" y="3444347"/>
            <a:ext cx="1656184" cy="658538"/>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t>USINE</a:t>
            </a:r>
          </a:p>
          <a:p>
            <a:pPr algn="ctr"/>
            <a:r>
              <a:rPr lang="fr-FR" sz="1400" dirty="0" smtClean="0"/>
              <a:t>(Ex : Heineken)</a:t>
            </a:r>
            <a:endParaRPr lang="fr-FR" sz="1400" dirty="0"/>
          </a:p>
        </p:txBody>
      </p:sp>
      <p:sp>
        <p:nvSpPr>
          <p:cNvPr id="8" name="Rectangle à coins arrondis 7"/>
          <p:cNvSpPr/>
          <p:nvPr/>
        </p:nvSpPr>
        <p:spPr>
          <a:xfrm>
            <a:off x="4737069" y="3444347"/>
            <a:ext cx="1872208" cy="65853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t>ENTREPOT REGIONAL </a:t>
            </a:r>
          </a:p>
          <a:p>
            <a:pPr algn="ctr"/>
            <a:r>
              <a:rPr lang="fr-FR" sz="1400" dirty="0" smtClean="0"/>
              <a:t>(ex: Heineken France)</a:t>
            </a:r>
            <a:endParaRPr lang="fr-FR" sz="1400" dirty="0"/>
          </a:p>
        </p:txBody>
      </p:sp>
      <p:sp>
        <p:nvSpPr>
          <p:cNvPr id="9" name="Rectangle à coins arrondis 8"/>
          <p:cNvSpPr/>
          <p:nvPr/>
        </p:nvSpPr>
        <p:spPr>
          <a:xfrm>
            <a:off x="2435737" y="3450697"/>
            <a:ext cx="2009225" cy="65853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t>GROSSISTE</a:t>
            </a:r>
          </a:p>
          <a:p>
            <a:pPr algn="ctr"/>
            <a:r>
              <a:rPr lang="fr-FR" sz="1400" dirty="0" smtClean="0"/>
              <a:t>(Ex : Metro)</a:t>
            </a:r>
            <a:endParaRPr lang="fr-FR" sz="1400" dirty="0"/>
          </a:p>
        </p:txBody>
      </p:sp>
      <p:sp>
        <p:nvSpPr>
          <p:cNvPr id="10" name="Rectangle à coins arrondis 9"/>
          <p:cNvSpPr/>
          <p:nvPr/>
        </p:nvSpPr>
        <p:spPr>
          <a:xfrm>
            <a:off x="381253" y="3450697"/>
            <a:ext cx="1928023" cy="658538"/>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t>MAGASIN</a:t>
            </a:r>
          </a:p>
        </p:txBody>
      </p:sp>
      <p:cxnSp>
        <p:nvCxnSpPr>
          <p:cNvPr id="12" name="Connecteur en angle 11"/>
          <p:cNvCxnSpPr>
            <a:stCxn id="3" idx="2"/>
            <a:endCxn id="8" idx="2"/>
          </p:cNvCxnSpPr>
          <p:nvPr/>
        </p:nvCxnSpPr>
        <p:spPr>
          <a:xfrm rot="5400000">
            <a:off x="6652757" y="3123302"/>
            <a:ext cx="12700" cy="1959167"/>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eur en angle 12"/>
          <p:cNvCxnSpPr>
            <a:stCxn id="8" idx="2"/>
            <a:endCxn id="9" idx="2"/>
          </p:cNvCxnSpPr>
          <p:nvPr/>
        </p:nvCxnSpPr>
        <p:spPr>
          <a:xfrm rot="5400000">
            <a:off x="4553587" y="2989649"/>
            <a:ext cx="6350" cy="2232823"/>
          </a:xfrm>
          <a:prstGeom prst="bentConnector3">
            <a:avLst>
              <a:gd name="adj1" fmla="val 37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eur en angle 15"/>
          <p:cNvCxnSpPr>
            <a:stCxn id="9" idx="2"/>
            <a:endCxn id="10" idx="2"/>
          </p:cNvCxnSpPr>
          <p:nvPr/>
        </p:nvCxnSpPr>
        <p:spPr>
          <a:xfrm rot="5400000">
            <a:off x="2392808" y="3061693"/>
            <a:ext cx="12700" cy="2095085"/>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21143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a:xfrm>
            <a:off x="0" y="736042"/>
            <a:ext cx="6767512" cy="936625"/>
          </a:xfrm>
        </p:spPr>
        <p:txBody>
          <a:bodyPr/>
          <a:lstStyle/>
          <a:p>
            <a:r>
              <a:rPr lang="fr-FR" dirty="0" smtClean="0"/>
              <a:t>Carte du jeu</a:t>
            </a:r>
            <a:endParaRPr lang="fr-FR" dirty="0"/>
          </a:p>
        </p:txBody>
      </p:sp>
      <p:sp>
        <p:nvSpPr>
          <p:cNvPr id="4" name="Espace réservé du numéro de diapositive 3"/>
          <p:cNvSpPr>
            <a:spLocks noGrp="1"/>
          </p:cNvSpPr>
          <p:nvPr>
            <p:ph type="sldNum" sz="quarter" idx="12"/>
          </p:nvPr>
        </p:nvSpPr>
        <p:spPr/>
        <p:txBody>
          <a:bodyPr/>
          <a:lstStyle/>
          <a:p>
            <a:fld id="{4F81D135-329C-4302-B372-ECB4C1DD15C4}" type="slidenum">
              <a:rPr lang="fr-FR" smtClean="0"/>
              <a:t>8</a:t>
            </a:fld>
            <a:endParaRPr lang="fr-FR"/>
          </a:p>
        </p:txBody>
      </p:sp>
      <p:sp>
        <p:nvSpPr>
          <p:cNvPr id="5" name="Rectangle 4"/>
          <p:cNvSpPr>
            <a:spLocks noChangeArrowheads="1"/>
          </p:cNvSpPr>
          <p:nvPr/>
        </p:nvSpPr>
        <p:spPr bwMode="auto">
          <a:xfrm>
            <a:off x="179512" y="126422"/>
            <a:ext cx="4824536" cy="422258"/>
          </a:xfrm>
          <a:prstGeom prst="roundRect">
            <a:avLst/>
          </a:prstGeom>
          <a:solidFill>
            <a:schemeClr val="accent5">
              <a:lumMod val="40000"/>
              <a:lumOff val="60000"/>
            </a:schemeClr>
          </a:solidFill>
          <a:ln>
            <a:noFill/>
          </a:ln>
          <a:effectLst/>
        </p:spPr>
        <p:txBody>
          <a:bodyPr wrap="none" anchor="ctr"/>
          <a:lstStyle/>
          <a:p>
            <a:pPr marL="257175" indent="-257175">
              <a:spcBef>
                <a:spcPct val="0"/>
              </a:spcBef>
            </a:pPr>
            <a:r>
              <a:rPr lang="fr-FR" altLang="fr-FR" dirty="0" smtClean="0">
                <a:solidFill>
                  <a:srgbClr val="777777"/>
                </a:solidFill>
                <a:latin typeface="Arial" panose="020B0604020202020204" pitchFamily="34" charset="0"/>
                <a:cs typeface="Arial" panose="020B0604020202020204" pitchFamily="34" charset="0"/>
              </a:rPr>
              <a:t>Les contraintes de la </a:t>
            </a:r>
            <a:r>
              <a:rPr lang="fr-FR" altLang="fr-FR" dirty="0">
                <a:solidFill>
                  <a:srgbClr val="777777"/>
                </a:solidFill>
                <a:latin typeface="Arial" panose="020B0604020202020204" pitchFamily="34" charset="0"/>
                <a:cs typeface="Arial" panose="020B0604020202020204" pitchFamily="34" charset="0"/>
              </a:rPr>
              <a:t>Chaine Logistique </a:t>
            </a:r>
          </a:p>
        </p:txBody>
      </p:sp>
      <p:sp>
        <p:nvSpPr>
          <p:cNvPr id="14" name="Rectangle 13"/>
          <p:cNvSpPr/>
          <p:nvPr/>
        </p:nvSpPr>
        <p:spPr>
          <a:xfrm>
            <a:off x="0" y="1255018"/>
            <a:ext cx="9144000" cy="369332"/>
          </a:xfrm>
          <a:prstGeom prst="rect">
            <a:avLst/>
          </a:prstGeom>
        </p:spPr>
        <p:txBody>
          <a:bodyPr wrap="square">
            <a:spAutoFit/>
          </a:bodyPr>
          <a:lstStyle/>
          <a:p>
            <a:r>
              <a:rPr lang="fr-FR" dirty="0" smtClean="0"/>
              <a:t>Récupérer une feuille de </a:t>
            </a:r>
            <a:r>
              <a:rPr lang="fr-FR" dirty="0" err="1" smtClean="0"/>
              <a:t>paper</a:t>
            </a:r>
            <a:r>
              <a:rPr lang="fr-FR" dirty="0" smtClean="0"/>
              <a:t> </a:t>
            </a:r>
            <a:r>
              <a:rPr lang="fr-FR" dirty="0" err="1" smtClean="0"/>
              <a:t>board</a:t>
            </a:r>
            <a:r>
              <a:rPr lang="fr-FR" dirty="0" smtClean="0"/>
              <a:t> et la diviser en différentes parties : </a:t>
            </a:r>
          </a:p>
        </p:txBody>
      </p:sp>
      <p:grpSp>
        <p:nvGrpSpPr>
          <p:cNvPr id="93" name="Groupe 92"/>
          <p:cNvGrpSpPr/>
          <p:nvPr/>
        </p:nvGrpSpPr>
        <p:grpSpPr>
          <a:xfrm>
            <a:off x="71852" y="2053993"/>
            <a:ext cx="4079201" cy="1756333"/>
            <a:chOff x="71852" y="2053993"/>
            <a:chExt cx="4079201" cy="1756333"/>
          </a:xfrm>
        </p:grpSpPr>
        <p:sp>
          <p:nvSpPr>
            <p:cNvPr id="28" name="Trapèze 27"/>
            <p:cNvSpPr/>
            <p:nvPr/>
          </p:nvSpPr>
          <p:spPr>
            <a:xfrm>
              <a:off x="1405262" y="2840543"/>
              <a:ext cx="1365496" cy="969783"/>
            </a:xfrm>
            <a:prstGeom prst="trapezoid">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smtClean="0"/>
                <a:t>Entrepôt</a:t>
              </a:r>
              <a:endParaRPr lang="fr-FR" sz="1100" dirty="0"/>
            </a:p>
          </p:txBody>
        </p:sp>
        <p:sp>
          <p:nvSpPr>
            <p:cNvPr id="29" name="Rectangle 28"/>
            <p:cNvSpPr/>
            <p:nvPr/>
          </p:nvSpPr>
          <p:spPr>
            <a:xfrm>
              <a:off x="126419" y="2053993"/>
              <a:ext cx="1063915" cy="4334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Commande reçue (du client)</a:t>
              </a:r>
              <a:endParaRPr lang="fr-FR" sz="1000" dirty="0"/>
            </a:p>
          </p:txBody>
        </p:sp>
        <p:sp>
          <p:nvSpPr>
            <p:cNvPr id="30" name="Rectangle 29"/>
            <p:cNvSpPr/>
            <p:nvPr/>
          </p:nvSpPr>
          <p:spPr>
            <a:xfrm>
              <a:off x="2855722" y="2053993"/>
              <a:ext cx="1218475" cy="4334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Commande passée (au fournisseur)</a:t>
              </a:r>
              <a:endParaRPr lang="fr-FR" sz="1000" dirty="0"/>
            </a:p>
          </p:txBody>
        </p:sp>
        <p:sp>
          <p:nvSpPr>
            <p:cNvPr id="31" name="Ellipse 30"/>
            <p:cNvSpPr/>
            <p:nvPr/>
          </p:nvSpPr>
          <p:spPr>
            <a:xfrm>
              <a:off x="71852" y="3018872"/>
              <a:ext cx="1173050" cy="79145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Marchandise à expédier</a:t>
              </a:r>
              <a:endParaRPr lang="fr-FR" sz="1000" dirty="0"/>
            </a:p>
          </p:txBody>
        </p:sp>
        <p:sp>
          <p:nvSpPr>
            <p:cNvPr id="32" name="Ellipse 31"/>
            <p:cNvSpPr/>
            <p:nvPr/>
          </p:nvSpPr>
          <p:spPr>
            <a:xfrm>
              <a:off x="3007974" y="3034727"/>
              <a:ext cx="1143079" cy="75662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Marchandise reçue</a:t>
              </a:r>
              <a:endParaRPr lang="fr-FR" sz="1000" dirty="0"/>
            </a:p>
          </p:txBody>
        </p:sp>
        <p:cxnSp>
          <p:nvCxnSpPr>
            <p:cNvPr id="33" name="Connecteur en angle 32"/>
            <p:cNvCxnSpPr>
              <a:stCxn id="29" idx="2"/>
            </p:cNvCxnSpPr>
            <p:nvPr/>
          </p:nvCxnSpPr>
          <p:spPr>
            <a:xfrm rot="16200000" flipH="1">
              <a:off x="973819" y="2171969"/>
              <a:ext cx="353132" cy="98401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eur en angle 33"/>
            <p:cNvCxnSpPr>
              <a:endCxn id="30" idx="2"/>
            </p:cNvCxnSpPr>
            <p:nvPr/>
          </p:nvCxnSpPr>
          <p:spPr>
            <a:xfrm flipV="1">
              <a:off x="2562131" y="2487412"/>
              <a:ext cx="902829" cy="35313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Chevron 34"/>
            <p:cNvSpPr/>
            <p:nvPr/>
          </p:nvSpPr>
          <p:spPr>
            <a:xfrm flipH="1">
              <a:off x="2706307" y="3273963"/>
              <a:ext cx="224811" cy="353132"/>
            </a:xfrm>
            <a:prstGeom prst="chevro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solidFill>
                  <a:schemeClr val="tx1"/>
                </a:solidFill>
              </a:endParaRPr>
            </a:p>
          </p:txBody>
        </p:sp>
        <p:sp>
          <p:nvSpPr>
            <p:cNvPr id="36" name="Chevron 35"/>
            <p:cNvSpPr/>
            <p:nvPr/>
          </p:nvSpPr>
          <p:spPr>
            <a:xfrm flipH="1">
              <a:off x="1244902" y="3247380"/>
              <a:ext cx="237216" cy="358855"/>
            </a:xfrm>
            <a:prstGeom prst="chevro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solidFill>
                  <a:schemeClr val="tx1"/>
                </a:solidFill>
              </a:endParaRPr>
            </a:p>
          </p:txBody>
        </p:sp>
      </p:grpSp>
      <p:sp>
        <p:nvSpPr>
          <p:cNvPr id="38" name="ZoneTexte 37"/>
          <p:cNvSpPr txBox="1"/>
          <p:nvPr/>
        </p:nvSpPr>
        <p:spPr>
          <a:xfrm>
            <a:off x="34145" y="1556792"/>
            <a:ext cx="4489399" cy="400110"/>
          </a:xfrm>
          <a:prstGeom prst="rect">
            <a:avLst/>
          </a:prstGeom>
          <a:noFill/>
        </p:spPr>
        <p:txBody>
          <a:bodyPr wrap="square" rtlCol="0">
            <a:spAutoFit/>
          </a:bodyPr>
          <a:lstStyle/>
          <a:p>
            <a:r>
              <a:rPr lang="fr-FR" sz="2000" dirty="0" smtClean="0"/>
              <a:t>Tous sauf usine : </a:t>
            </a:r>
            <a:endParaRPr lang="fr-FR" sz="2000" dirty="0"/>
          </a:p>
        </p:txBody>
      </p:sp>
      <p:cxnSp>
        <p:nvCxnSpPr>
          <p:cNvPr id="40" name="Connecteur droit 39"/>
          <p:cNvCxnSpPr/>
          <p:nvPr/>
        </p:nvCxnSpPr>
        <p:spPr>
          <a:xfrm>
            <a:off x="4194097" y="2053993"/>
            <a:ext cx="0" cy="1756333"/>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41" name="ZoneTexte 40"/>
          <p:cNvSpPr txBox="1"/>
          <p:nvPr/>
        </p:nvSpPr>
        <p:spPr>
          <a:xfrm>
            <a:off x="4194097" y="1602769"/>
            <a:ext cx="3168513" cy="400110"/>
          </a:xfrm>
          <a:prstGeom prst="rect">
            <a:avLst/>
          </a:prstGeom>
          <a:noFill/>
        </p:spPr>
        <p:txBody>
          <a:bodyPr wrap="square" rtlCol="0">
            <a:spAutoFit/>
          </a:bodyPr>
          <a:lstStyle/>
          <a:p>
            <a:r>
              <a:rPr lang="fr-FR" sz="2000" dirty="0" smtClean="0"/>
              <a:t>Usine</a:t>
            </a:r>
            <a:endParaRPr lang="fr-FR" sz="2000" dirty="0"/>
          </a:p>
        </p:txBody>
      </p:sp>
      <p:sp>
        <p:nvSpPr>
          <p:cNvPr id="43" name="Trapèze 42"/>
          <p:cNvSpPr/>
          <p:nvPr/>
        </p:nvSpPr>
        <p:spPr>
          <a:xfrm>
            <a:off x="5582275" y="2827286"/>
            <a:ext cx="1365496" cy="969783"/>
          </a:xfrm>
          <a:prstGeom prst="trapezoid">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smtClean="0"/>
              <a:t>Entrepôt</a:t>
            </a:r>
            <a:endParaRPr lang="fr-FR" sz="1100" dirty="0"/>
          </a:p>
        </p:txBody>
      </p:sp>
      <p:sp>
        <p:nvSpPr>
          <p:cNvPr id="44" name="Rectangle 43"/>
          <p:cNvSpPr/>
          <p:nvPr/>
        </p:nvSpPr>
        <p:spPr>
          <a:xfrm>
            <a:off x="4303432" y="2040736"/>
            <a:ext cx="1063915" cy="4334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Commande reçue (du client)</a:t>
            </a:r>
            <a:endParaRPr lang="fr-FR" sz="1000" dirty="0"/>
          </a:p>
        </p:txBody>
      </p:sp>
      <p:sp>
        <p:nvSpPr>
          <p:cNvPr id="45" name="Rectangle 44"/>
          <p:cNvSpPr/>
          <p:nvPr/>
        </p:nvSpPr>
        <p:spPr>
          <a:xfrm>
            <a:off x="7032735" y="2040736"/>
            <a:ext cx="1218475" cy="4334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Commande passée (au fournisseur)</a:t>
            </a:r>
            <a:endParaRPr lang="fr-FR" sz="1000" dirty="0"/>
          </a:p>
        </p:txBody>
      </p:sp>
      <p:sp>
        <p:nvSpPr>
          <p:cNvPr id="46" name="Ellipse 45"/>
          <p:cNvSpPr/>
          <p:nvPr/>
        </p:nvSpPr>
        <p:spPr>
          <a:xfrm>
            <a:off x="4248865" y="3005615"/>
            <a:ext cx="1173050" cy="7914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Marchandise à expédier</a:t>
            </a:r>
            <a:endParaRPr lang="fr-FR" sz="1000" dirty="0"/>
          </a:p>
        </p:txBody>
      </p:sp>
      <p:sp>
        <p:nvSpPr>
          <p:cNvPr id="47" name="Ellipse 46"/>
          <p:cNvSpPr/>
          <p:nvPr/>
        </p:nvSpPr>
        <p:spPr>
          <a:xfrm>
            <a:off x="7184987" y="3021470"/>
            <a:ext cx="986973" cy="75662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t>Marchandise reçue</a:t>
            </a:r>
            <a:endParaRPr lang="fr-FR" sz="800" dirty="0"/>
          </a:p>
        </p:txBody>
      </p:sp>
      <p:cxnSp>
        <p:nvCxnSpPr>
          <p:cNvPr id="48" name="Connecteur en angle 47"/>
          <p:cNvCxnSpPr>
            <a:stCxn id="44" idx="2"/>
          </p:cNvCxnSpPr>
          <p:nvPr/>
        </p:nvCxnSpPr>
        <p:spPr>
          <a:xfrm rot="16200000" flipH="1">
            <a:off x="5150832" y="2158712"/>
            <a:ext cx="353132" cy="984016"/>
          </a:xfrm>
          <a:prstGeom prst="bentConnector2">
            <a:avLst/>
          </a:prstGeom>
          <a:solidFill>
            <a:srgbClr val="00B0F0"/>
          </a:solidFill>
          <a:ln>
            <a:tailEnd type="triangle"/>
          </a:ln>
        </p:spPr>
        <p:style>
          <a:lnRef idx="1">
            <a:schemeClr val="accent1"/>
          </a:lnRef>
          <a:fillRef idx="0">
            <a:schemeClr val="accent1"/>
          </a:fillRef>
          <a:effectRef idx="0">
            <a:schemeClr val="accent1"/>
          </a:effectRef>
          <a:fontRef idx="minor">
            <a:schemeClr val="tx1"/>
          </a:fontRef>
        </p:style>
      </p:cxnSp>
      <p:cxnSp>
        <p:nvCxnSpPr>
          <p:cNvPr id="49" name="Connecteur en angle 48"/>
          <p:cNvCxnSpPr>
            <a:endCxn id="45" idx="2"/>
          </p:cNvCxnSpPr>
          <p:nvPr/>
        </p:nvCxnSpPr>
        <p:spPr>
          <a:xfrm flipV="1">
            <a:off x="6739144" y="2474155"/>
            <a:ext cx="902829" cy="353133"/>
          </a:xfrm>
          <a:prstGeom prst="bentConnector2">
            <a:avLst/>
          </a:prstGeom>
          <a:solidFill>
            <a:srgbClr val="00B0F0"/>
          </a:solidFill>
          <a:ln>
            <a:tailEnd type="triangle"/>
          </a:ln>
        </p:spPr>
        <p:style>
          <a:lnRef idx="1">
            <a:schemeClr val="accent1"/>
          </a:lnRef>
          <a:fillRef idx="0">
            <a:schemeClr val="accent1"/>
          </a:fillRef>
          <a:effectRef idx="0">
            <a:schemeClr val="accent1"/>
          </a:effectRef>
          <a:fontRef idx="minor">
            <a:schemeClr val="tx1"/>
          </a:fontRef>
        </p:style>
      </p:cxnSp>
      <p:sp>
        <p:nvSpPr>
          <p:cNvPr id="50" name="Chevron 49"/>
          <p:cNvSpPr/>
          <p:nvPr/>
        </p:nvSpPr>
        <p:spPr>
          <a:xfrm flipH="1">
            <a:off x="6883320" y="3260706"/>
            <a:ext cx="224811" cy="353132"/>
          </a:xfrm>
          <a:prstGeom prst="chevr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solidFill>
                <a:schemeClr val="tx1"/>
              </a:solidFill>
            </a:endParaRPr>
          </a:p>
        </p:txBody>
      </p:sp>
      <p:sp>
        <p:nvSpPr>
          <p:cNvPr id="51" name="Chevron 50"/>
          <p:cNvSpPr/>
          <p:nvPr/>
        </p:nvSpPr>
        <p:spPr>
          <a:xfrm flipH="1">
            <a:off x="5421915" y="3234123"/>
            <a:ext cx="237216" cy="358855"/>
          </a:xfrm>
          <a:prstGeom prst="chevr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solidFill>
                <a:schemeClr val="tx1"/>
              </a:solidFill>
            </a:endParaRPr>
          </a:p>
        </p:txBody>
      </p:sp>
      <p:sp>
        <p:nvSpPr>
          <p:cNvPr id="52" name="Ellipse 51"/>
          <p:cNvSpPr/>
          <p:nvPr/>
        </p:nvSpPr>
        <p:spPr>
          <a:xfrm>
            <a:off x="8332320" y="3018136"/>
            <a:ext cx="787680" cy="75662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smtClean="0"/>
              <a:t>Traitement matière première</a:t>
            </a:r>
            <a:endParaRPr lang="fr-FR" sz="600" dirty="0"/>
          </a:p>
        </p:txBody>
      </p:sp>
      <p:sp>
        <p:nvSpPr>
          <p:cNvPr id="53" name="Chevron 52"/>
          <p:cNvSpPr/>
          <p:nvPr/>
        </p:nvSpPr>
        <p:spPr>
          <a:xfrm flipH="1">
            <a:off x="8150638" y="3219880"/>
            <a:ext cx="224811" cy="353132"/>
          </a:xfrm>
          <a:prstGeom prst="chevr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solidFill>
                <a:schemeClr val="tx1"/>
              </a:solidFill>
            </a:endParaRPr>
          </a:p>
        </p:txBody>
      </p:sp>
      <p:cxnSp>
        <p:nvCxnSpPr>
          <p:cNvPr id="54" name="Connecteur en angle 53"/>
          <p:cNvCxnSpPr>
            <a:stCxn id="45" idx="3"/>
          </p:cNvCxnSpPr>
          <p:nvPr/>
        </p:nvCxnSpPr>
        <p:spPr>
          <a:xfrm>
            <a:off x="8251210" y="2257446"/>
            <a:ext cx="229235" cy="748169"/>
          </a:xfrm>
          <a:prstGeom prst="bentConnector2">
            <a:avLst/>
          </a:prstGeom>
          <a:solidFill>
            <a:srgbClr val="00B0F0"/>
          </a:solidFill>
          <a:ln>
            <a:tailEnd type="triangle"/>
          </a:ln>
        </p:spPr>
        <p:style>
          <a:lnRef idx="1">
            <a:schemeClr val="accent1"/>
          </a:lnRef>
          <a:fillRef idx="0">
            <a:schemeClr val="accent1"/>
          </a:fillRef>
          <a:effectRef idx="0">
            <a:schemeClr val="accent1"/>
          </a:effectRef>
          <a:fontRef idx="minor">
            <a:schemeClr val="tx1"/>
          </a:fontRef>
        </p:style>
      </p:cxnSp>
      <p:cxnSp>
        <p:nvCxnSpPr>
          <p:cNvPr id="57" name="Connecteur en angle 56"/>
          <p:cNvCxnSpPr/>
          <p:nvPr/>
        </p:nvCxnSpPr>
        <p:spPr>
          <a:xfrm rot="5400000">
            <a:off x="8511667" y="2519872"/>
            <a:ext cx="777282" cy="252429"/>
          </a:xfrm>
          <a:prstGeom prst="bentConnector3">
            <a:avLst>
              <a:gd name="adj1" fmla="val 805"/>
            </a:avLst>
          </a:prstGeom>
          <a:solidFill>
            <a:srgbClr val="00B0F0"/>
          </a:solidFill>
          <a:ln>
            <a:tailEnd type="triangle"/>
          </a:ln>
        </p:spPr>
        <p:style>
          <a:lnRef idx="1">
            <a:schemeClr val="accent1"/>
          </a:lnRef>
          <a:fillRef idx="0">
            <a:schemeClr val="accent1"/>
          </a:fillRef>
          <a:effectRef idx="0">
            <a:schemeClr val="accent1"/>
          </a:effectRef>
          <a:fontRef idx="minor">
            <a:schemeClr val="tx1"/>
          </a:fontRef>
        </p:style>
      </p:cxnSp>
      <p:sp>
        <p:nvSpPr>
          <p:cNvPr id="61" name="ZoneTexte 60"/>
          <p:cNvSpPr txBox="1"/>
          <p:nvPr/>
        </p:nvSpPr>
        <p:spPr>
          <a:xfrm>
            <a:off x="8476170" y="1900896"/>
            <a:ext cx="667830" cy="400110"/>
          </a:xfrm>
          <a:prstGeom prst="rect">
            <a:avLst/>
          </a:prstGeom>
          <a:noFill/>
        </p:spPr>
        <p:txBody>
          <a:bodyPr wrap="square" rtlCol="0">
            <a:spAutoFit/>
          </a:bodyPr>
          <a:lstStyle/>
          <a:p>
            <a:r>
              <a:rPr lang="fr-FR" sz="1000" dirty="0" smtClean="0"/>
              <a:t>Matière première</a:t>
            </a:r>
            <a:endParaRPr lang="fr-FR" sz="1000" dirty="0"/>
          </a:p>
        </p:txBody>
      </p:sp>
      <p:sp>
        <p:nvSpPr>
          <p:cNvPr id="62" name="Espace réservé du texte 1"/>
          <p:cNvSpPr>
            <a:spLocks noGrp="1"/>
          </p:cNvSpPr>
          <p:nvPr>
            <p:ph type="body" sz="quarter" idx="13"/>
          </p:nvPr>
        </p:nvSpPr>
        <p:spPr>
          <a:xfrm>
            <a:off x="113801" y="4013442"/>
            <a:ext cx="6767512" cy="662638"/>
          </a:xfrm>
        </p:spPr>
        <p:txBody>
          <a:bodyPr>
            <a:normAutofit lnSpcReduction="10000"/>
          </a:bodyPr>
          <a:lstStyle/>
          <a:p>
            <a:r>
              <a:rPr lang="fr-FR" dirty="0" smtClean="0"/>
              <a:t>Synthèse :</a:t>
            </a:r>
          </a:p>
          <a:p>
            <a:r>
              <a:rPr lang="fr-FR" sz="1200" dirty="0" smtClean="0">
                <a:solidFill>
                  <a:schemeClr val="tx1"/>
                </a:solidFill>
              </a:rPr>
              <a:t>Au global, cela devrait donner quelque chose comme ça !  </a:t>
            </a:r>
            <a:endParaRPr lang="fr-FR" sz="1200" dirty="0">
              <a:solidFill>
                <a:schemeClr val="tx1"/>
              </a:solidFill>
            </a:endParaRPr>
          </a:p>
          <a:p>
            <a:endParaRPr lang="fr-FR" dirty="0"/>
          </a:p>
        </p:txBody>
      </p:sp>
      <p:sp>
        <p:nvSpPr>
          <p:cNvPr id="63" name="Rectangle à coins arrondis 62"/>
          <p:cNvSpPr/>
          <p:nvPr/>
        </p:nvSpPr>
        <p:spPr>
          <a:xfrm>
            <a:off x="6676136" y="4753685"/>
            <a:ext cx="1656184" cy="658538"/>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t>USINE</a:t>
            </a:r>
          </a:p>
          <a:p>
            <a:pPr algn="ctr"/>
            <a:r>
              <a:rPr lang="fr-FR" sz="1400" dirty="0" smtClean="0"/>
              <a:t>(Ex : Heineken)</a:t>
            </a:r>
            <a:endParaRPr lang="fr-FR" sz="1400" dirty="0"/>
          </a:p>
        </p:txBody>
      </p:sp>
      <p:sp>
        <p:nvSpPr>
          <p:cNvPr id="64" name="Rectangle à coins arrondis 63"/>
          <p:cNvSpPr/>
          <p:nvPr/>
        </p:nvSpPr>
        <p:spPr>
          <a:xfrm>
            <a:off x="4608957" y="4753685"/>
            <a:ext cx="1872208" cy="65853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t>ENTREPOT REGIONAL </a:t>
            </a:r>
          </a:p>
          <a:p>
            <a:pPr algn="ctr"/>
            <a:r>
              <a:rPr lang="fr-FR" sz="1400" dirty="0" smtClean="0"/>
              <a:t>(ex: Heineken France)</a:t>
            </a:r>
            <a:endParaRPr lang="fr-FR" sz="1400" dirty="0"/>
          </a:p>
        </p:txBody>
      </p:sp>
      <p:sp>
        <p:nvSpPr>
          <p:cNvPr id="65" name="Rectangle à coins arrondis 64"/>
          <p:cNvSpPr/>
          <p:nvPr/>
        </p:nvSpPr>
        <p:spPr>
          <a:xfrm>
            <a:off x="2307625" y="4760035"/>
            <a:ext cx="2009225" cy="65853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t>GROSSISTE</a:t>
            </a:r>
          </a:p>
          <a:p>
            <a:pPr algn="ctr"/>
            <a:r>
              <a:rPr lang="fr-FR" sz="1400" dirty="0" smtClean="0"/>
              <a:t>(Ex : Metro)</a:t>
            </a:r>
            <a:endParaRPr lang="fr-FR" sz="1400" dirty="0"/>
          </a:p>
        </p:txBody>
      </p:sp>
      <p:sp>
        <p:nvSpPr>
          <p:cNvPr id="66" name="Rectangle à coins arrondis 65"/>
          <p:cNvSpPr/>
          <p:nvPr/>
        </p:nvSpPr>
        <p:spPr>
          <a:xfrm>
            <a:off x="253141" y="4760035"/>
            <a:ext cx="1928023" cy="658538"/>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t>MAGASIN</a:t>
            </a:r>
          </a:p>
        </p:txBody>
      </p:sp>
      <p:cxnSp>
        <p:nvCxnSpPr>
          <p:cNvPr id="67" name="Connecteur en angle 66"/>
          <p:cNvCxnSpPr>
            <a:stCxn id="63" idx="2"/>
            <a:endCxn id="64" idx="2"/>
          </p:cNvCxnSpPr>
          <p:nvPr/>
        </p:nvCxnSpPr>
        <p:spPr>
          <a:xfrm rot="5400000">
            <a:off x="6524645" y="4432640"/>
            <a:ext cx="12700" cy="1959167"/>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necteur en angle 67"/>
          <p:cNvCxnSpPr>
            <a:stCxn id="64" idx="2"/>
            <a:endCxn id="65" idx="2"/>
          </p:cNvCxnSpPr>
          <p:nvPr/>
        </p:nvCxnSpPr>
        <p:spPr>
          <a:xfrm rot="5400000">
            <a:off x="4425475" y="4298987"/>
            <a:ext cx="6350" cy="2232823"/>
          </a:xfrm>
          <a:prstGeom prst="bentConnector3">
            <a:avLst>
              <a:gd name="adj1" fmla="val 37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necteur en angle 68"/>
          <p:cNvCxnSpPr>
            <a:stCxn id="65" idx="2"/>
            <a:endCxn id="66" idx="2"/>
          </p:cNvCxnSpPr>
          <p:nvPr/>
        </p:nvCxnSpPr>
        <p:spPr>
          <a:xfrm rot="5400000">
            <a:off x="2264696" y="4371031"/>
            <a:ext cx="12700" cy="2095085"/>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71" name="Image 70"/>
          <p:cNvPicPr>
            <a:picLocks noChangeAspect="1"/>
          </p:cNvPicPr>
          <p:nvPr/>
        </p:nvPicPr>
        <p:blipFill>
          <a:blip r:embed="rId2"/>
          <a:stretch>
            <a:fillRect/>
          </a:stretch>
        </p:blipFill>
        <p:spPr>
          <a:xfrm>
            <a:off x="6728524" y="5666871"/>
            <a:ext cx="2045569" cy="795080"/>
          </a:xfrm>
          <a:prstGeom prst="rect">
            <a:avLst/>
          </a:prstGeom>
        </p:spPr>
      </p:pic>
      <p:pic>
        <p:nvPicPr>
          <p:cNvPr id="104" name="Image 103"/>
          <p:cNvPicPr>
            <a:picLocks noChangeAspect="1"/>
          </p:cNvPicPr>
          <p:nvPr/>
        </p:nvPicPr>
        <p:blipFill>
          <a:blip r:embed="rId3"/>
          <a:stretch>
            <a:fillRect/>
          </a:stretch>
        </p:blipFill>
        <p:spPr>
          <a:xfrm>
            <a:off x="4588884" y="5700705"/>
            <a:ext cx="1833696" cy="789394"/>
          </a:xfrm>
          <a:prstGeom prst="rect">
            <a:avLst/>
          </a:prstGeom>
        </p:spPr>
      </p:pic>
      <p:pic>
        <p:nvPicPr>
          <p:cNvPr id="115" name="Image 114"/>
          <p:cNvPicPr>
            <a:picLocks noChangeAspect="1"/>
          </p:cNvPicPr>
          <p:nvPr/>
        </p:nvPicPr>
        <p:blipFill>
          <a:blip r:embed="rId4"/>
          <a:stretch>
            <a:fillRect/>
          </a:stretch>
        </p:blipFill>
        <p:spPr>
          <a:xfrm>
            <a:off x="2390132" y="5700705"/>
            <a:ext cx="1913300" cy="823663"/>
          </a:xfrm>
          <a:prstGeom prst="rect">
            <a:avLst/>
          </a:prstGeom>
        </p:spPr>
      </p:pic>
      <p:pic>
        <p:nvPicPr>
          <p:cNvPr id="128" name="Image 127"/>
          <p:cNvPicPr>
            <a:picLocks noChangeAspect="1"/>
          </p:cNvPicPr>
          <p:nvPr/>
        </p:nvPicPr>
        <p:blipFill>
          <a:blip r:embed="rId5"/>
          <a:stretch>
            <a:fillRect/>
          </a:stretch>
        </p:blipFill>
        <p:spPr>
          <a:xfrm>
            <a:off x="298838" y="5709820"/>
            <a:ext cx="1892127" cy="814548"/>
          </a:xfrm>
          <a:prstGeom prst="rect">
            <a:avLst/>
          </a:prstGeom>
        </p:spPr>
      </p:pic>
    </p:spTree>
    <p:extLst>
      <p:ext uri="{BB962C8B-B14F-4D97-AF65-F5344CB8AC3E}">
        <p14:creationId xmlns:p14="http://schemas.microsoft.com/office/powerpoint/2010/main" val="815213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a:xfrm>
            <a:off x="96128" y="865994"/>
            <a:ext cx="6767512" cy="936625"/>
          </a:xfrm>
        </p:spPr>
        <p:txBody>
          <a:bodyPr/>
          <a:lstStyle/>
          <a:p>
            <a:r>
              <a:rPr lang="fr-FR" dirty="0" smtClean="0"/>
              <a:t>Jetons</a:t>
            </a:r>
            <a:endParaRPr lang="fr-FR" dirty="0"/>
          </a:p>
        </p:txBody>
      </p:sp>
      <p:sp>
        <p:nvSpPr>
          <p:cNvPr id="4" name="Espace réservé du numéro de diapositive 3"/>
          <p:cNvSpPr>
            <a:spLocks noGrp="1"/>
          </p:cNvSpPr>
          <p:nvPr>
            <p:ph type="sldNum" sz="quarter" idx="12"/>
          </p:nvPr>
        </p:nvSpPr>
        <p:spPr/>
        <p:txBody>
          <a:bodyPr/>
          <a:lstStyle/>
          <a:p>
            <a:fld id="{4F81D135-329C-4302-B372-ECB4C1DD15C4}" type="slidenum">
              <a:rPr lang="fr-FR" smtClean="0"/>
              <a:t>9</a:t>
            </a:fld>
            <a:endParaRPr lang="fr-FR"/>
          </a:p>
        </p:txBody>
      </p:sp>
      <p:sp>
        <p:nvSpPr>
          <p:cNvPr id="5" name="Rectangle 4"/>
          <p:cNvSpPr>
            <a:spLocks noChangeArrowheads="1"/>
          </p:cNvSpPr>
          <p:nvPr/>
        </p:nvSpPr>
        <p:spPr bwMode="auto">
          <a:xfrm>
            <a:off x="179512" y="126422"/>
            <a:ext cx="4824536" cy="422258"/>
          </a:xfrm>
          <a:prstGeom prst="roundRect">
            <a:avLst/>
          </a:prstGeom>
          <a:solidFill>
            <a:schemeClr val="accent5">
              <a:lumMod val="40000"/>
              <a:lumOff val="60000"/>
            </a:schemeClr>
          </a:solidFill>
          <a:ln>
            <a:noFill/>
          </a:ln>
          <a:effectLst/>
        </p:spPr>
        <p:txBody>
          <a:bodyPr wrap="none" anchor="ctr"/>
          <a:lstStyle/>
          <a:p>
            <a:pPr marL="257175" indent="-257175">
              <a:spcBef>
                <a:spcPct val="0"/>
              </a:spcBef>
            </a:pPr>
            <a:r>
              <a:rPr lang="fr-FR" altLang="fr-FR" dirty="0" smtClean="0">
                <a:solidFill>
                  <a:srgbClr val="777777"/>
                </a:solidFill>
                <a:latin typeface="Arial" panose="020B0604020202020204" pitchFamily="34" charset="0"/>
                <a:cs typeface="Arial" panose="020B0604020202020204" pitchFamily="34" charset="0"/>
              </a:rPr>
              <a:t>Les contraintes de la </a:t>
            </a:r>
            <a:r>
              <a:rPr lang="fr-FR" altLang="fr-FR" dirty="0">
                <a:solidFill>
                  <a:srgbClr val="777777"/>
                </a:solidFill>
                <a:latin typeface="Arial" panose="020B0604020202020204" pitchFamily="34" charset="0"/>
                <a:cs typeface="Arial" panose="020B0604020202020204" pitchFamily="34" charset="0"/>
              </a:rPr>
              <a:t>Chaine Logistique </a:t>
            </a:r>
          </a:p>
        </p:txBody>
      </p:sp>
      <p:sp>
        <p:nvSpPr>
          <p:cNvPr id="14" name="Rectangle 13"/>
          <p:cNvSpPr/>
          <p:nvPr/>
        </p:nvSpPr>
        <p:spPr>
          <a:xfrm>
            <a:off x="0" y="1255018"/>
            <a:ext cx="9144000" cy="923330"/>
          </a:xfrm>
          <a:prstGeom prst="rect">
            <a:avLst/>
          </a:prstGeom>
        </p:spPr>
        <p:txBody>
          <a:bodyPr wrap="square">
            <a:spAutoFit/>
          </a:bodyPr>
          <a:lstStyle/>
          <a:p>
            <a:r>
              <a:rPr lang="fr-FR" dirty="0" smtClean="0"/>
              <a:t>Chaque (élastique, trombone, </a:t>
            </a:r>
            <a:r>
              <a:rPr lang="fr-FR" dirty="0" err="1" smtClean="0"/>
              <a:t>paper</a:t>
            </a:r>
            <a:r>
              <a:rPr lang="fr-FR" dirty="0" smtClean="0"/>
              <a:t> clip) représente une caisse de bière. </a:t>
            </a:r>
            <a:endParaRPr lang="fr-FR" dirty="0"/>
          </a:p>
          <a:p>
            <a:r>
              <a:rPr lang="fr-FR" dirty="0" smtClean="0"/>
              <a:t>En positionner 3 dans chaque case (marchandise à expédier, marchandise reçue, traitement matière première), et 6 dans votre entrepôt</a:t>
            </a:r>
          </a:p>
        </p:txBody>
      </p:sp>
      <p:sp>
        <p:nvSpPr>
          <p:cNvPr id="63" name="Rectangle à coins arrondis 62"/>
          <p:cNvSpPr/>
          <p:nvPr/>
        </p:nvSpPr>
        <p:spPr>
          <a:xfrm>
            <a:off x="6660232" y="2276872"/>
            <a:ext cx="1656184" cy="658538"/>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t>USINE</a:t>
            </a:r>
          </a:p>
          <a:p>
            <a:pPr algn="ctr"/>
            <a:r>
              <a:rPr lang="fr-FR" sz="1400" dirty="0" smtClean="0"/>
              <a:t>(Ex : Heineken)</a:t>
            </a:r>
            <a:endParaRPr lang="fr-FR" sz="1400" dirty="0"/>
          </a:p>
        </p:txBody>
      </p:sp>
      <p:sp>
        <p:nvSpPr>
          <p:cNvPr id="64" name="Rectangle à coins arrondis 63"/>
          <p:cNvSpPr/>
          <p:nvPr/>
        </p:nvSpPr>
        <p:spPr>
          <a:xfrm>
            <a:off x="4593053" y="2276872"/>
            <a:ext cx="1872208" cy="65853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t>ENTREPOT REGIONAL </a:t>
            </a:r>
          </a:p>
          <a:p>
            <a:pPr algn="ctr"/>
            <a:r>
              <a:rPr lang="fr-FR" sz="1400" dirty="0" smtClean="0"/>
              <a:t>(ex: Heineken France)</a:t>
            </a:r>
            <a:endParaRPr lang="fr-FR" sz="1400" dirty="0"/>
          </a:p>
        </p:txBody>
      </p:sp>
      <p:sp>
        <p:nvSpPr>
          <p:cNvPr id="65" name="Rectangle à coins arrondis 64"/>
          <p:cNvSpPr/>
          <p:nvPr/>
        </p:nvSpPr>
        <p:spPr>
          <a:xfrm>
            <a:off x="2291721" y="2283222"/>
            <a:ext cx="2009225" cy="65853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t>GROSSISTE</a:t>
            </a:r>
          </a:p>
          <a:p>
            <a:pPr algn="ctr"/>
            <a:r>
              <a:rPr lang="fr-FR" sz="1400" dirty="0" smtClean="0"/>
              <a:t>(Ex : Metro)</a:t>
            </a:r>
            <a:endParaRPr lang="fr-FR" sz="1400" dirty="0"/>
          </a:p>
        </p:txBody>
      </p:sp>
      <p:sp>
        <p:nvSpPr>
          <p:cNvPr id="66" name="Rectangle à coins arrondis 65"/>
          <p:cNvSpPr/>
          <p:nvPr/>
        </p:nvSpPr>
        <p:spPr>
          <a:xfrm>
            <a:off x="237237" y="2283222"/>
            <a:ext cx="1928023" cy="658538"/>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t>MAGASIN</a:t>
            </a:r>
          </a:p>
        </p:txBody>
      </p:sp>
      <p:cxnSp>
        <p:nvCxnSpPr>
          <p:cNvPr id="67" name="Connecteur en angle 66"/>
          <p:cNvCxnSpPr>
            <a:stCxn id="63" idx="2"/>
            <a:endCxn id="64" idx="2"/>
          </p:cNvCxnSpPr>
          <p:nvPr/>
        </p:nvCxnSpPr>
        <p:spPr>
          <a:xfrm rot="5400000">
            <a:off x="6508741" y="1955827"/>
            <a:ext cx="12700" cy="1959167"/>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necteur en angle 67"/>
          <p:cNvCxnSpPr>
            <a:stCxn id="64" idx="2"/>
            <a:endCxn id="65" idx="2"/>
          </p:cNvCxnSpPr>
          <p:nvPr/>
        </p:nvCxnSpPr>
        <p:spPr>
          <a:xfrm rot="5400000">
            <a:off x="4409571" y="1822174"/>
            <a:ext cx="6350" cy="2232823"/>
          </a:xfrm>
          <a:prstGeom prst="bentConnector3">
            <a:avLst>
              <a:gd name="adj1" fmla="val 37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necteur en angle 68"/>
          <p:cNvCxnSpPr>
            <a:stCxn id="65" idx="2"/>
            <a:endCxn id="66" idx="2"/>
          </p:cNvCxnSpPr>
          <p:nvPr/>
        </p:nvCxnSpPr>
        <p:spPr>
          <a:xfrm rot="5400000">
            <a:off x="2248792" y="1894218"/>
            <a:ext cx="12700" cy="2095085"/>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71" name="Image 70"/>
          <p:cNvPicPr>
            <a:picLocks noChangeAspect="1"/>
          </p:cNvPicPr>
          <p:nvPr/>
        </p:nvPicPr>
        <p:blipFill>
          <a:blip r:embed="rId2"/>
          <a:stretch>
            <a:fillRect/>
          </a:stretch>
        </p:blipFill>
        <p:spPr>
          <a:xfrm>
            <a:off x="6712620" y="3190058"/>
            <a:ext cx="2045569" cy="795080"/>
          </a:xfrm>
          <a:prstGeom prst="rect">
            <a:avLst/>
          </a:prstGeom>
        </p:spPr>
      </p:pic>
      <p:pic>
        <p:nvPicPr>
          <p:cNvPr id="104" name="Image 103"/>
          <p:cNvPicPr>
            <a:picLocks noChangeAspect="1"/>
          </p:cNvPicPr>
          <p:nvPr/>
        </p:nvPicPr>
        <p:blipFill>
          <a:blip r:embed="rId3"/>
          <a:stretch>
            <a:fillRect/>
          </a:stretch>
        </p:blipFill>
        <p:spPr>
          <a:xfrm>
            <a:off x="4572980" y="3223892"/>
            <a:ext cx="1833696" cy="789394"/>
          </a:xfrm>
          <a:prstGeom prst="rect">
            <a:avLst/>
          </a:prstGeom>
        </p:spPr>
      </p:pic>
      <p:pic>
        <p:nvPicPr>
          <p:cNvPr id="115" name="Image 114"/>
          <p:cNvPicPr>
            <a:picLocks noChangeAspect="1"/>
          </p:cNvPicPr>
          <p:nvPr/>
        </p:nvPicPr>
        <p:blipFill>
          <a:blip r:embed="rId4"/>
          <a:stretch>
            <a:fillRect/>
          </a:stretch>
        </p:blipFill>
        <p:spPr>
          <a:xfrm>
            <a:off x="2374228" y="3223892"/>
            <a:ext cx="1913300" cy="823663"/>
          </a:xfrm>
          <a:prstGeom prst="rect">
            <a:avLst/>
          </a:prstGeom>
        </p:spPr>
      </p:pic>
      <p:pic>
        <p:nvPicPr>
          <p:cNvPr id="128" name="Image 127"/>
          <p:cNvPicPr>
            <a:picLocks noChangeAspect="1"/>
          </p:cNvPicPr>
          <p:nvPr/>
        </p:nvPicPr>
        <p:blipFill>
          <a:blip r:embed="rId5"/>
          <a:stretch>
            <a:fillRect/>
          </a:stretch>
        </p:blipFill>
        <p:spPr>
          <a:xfrm>
            <a:off x="282934" y="3233007"/>
            <a:ext cx="1892127" cy="814548"/>
          </a:xfrm>
          <a:prstGeom prst="rect">
            <a:avLst/>
          </a:prstGeom>
        </p:spPr>
      </p:pic>
      <p:pic>
        <p:nvPicPr>
          <p:cNvPr id="6" name="Image 5"/>
          <p:cNvPicPr>
            <a:picLocks noChangeAspect="1"/>
          </p:cNvPicPr>
          <p:nvPr/>
        </p:nvPicPr>
        <p:blipFill>
          <a:blip r:embed="rId6"/>
          <a:stretch>
            <a:fillRect/>
          </a:stretch>
        </p:blipFill>
        <p:spPr>
          <a:xfrm>
            <a:off x="365048" y="3832789"/>
            <a:ext cx="298138" cy="98493"/>
          </a:xfrm>
          <a:prstGeom prst="rect">
            <a:avLst/>
          </a:prstGeom>
        </p:spPr>
      </p:pic>
      <p:pic>
        <p:nvPicPr>
          <p:cNvPr id="58" name="Image 57"/>
          <p:cNvPicPr>
            <a:picLocks noChangeAspect="1"/>
          </p:cNvPicPr>
          <p:nvPr/>
        </p:nvPicPr>
        <p:blipFill>
          <a:blip r:embed="rId6"/>
          <a:stretch>
            <a:fillRect/>
          </a:stretch>
        </p:blipFill>
        <p:spPr>
          <a:xfrm>
            <a:off x="1079928" y="3672737"/>
            <a:ext cx="298138" cy="98493"/>
          </a:xfrm>
          <a:prstGeom prst="rect">
            <a:avLst/>
          </a:prstGeom>
        </p:spPr>
      </p:pic>
      <p:pic>
        <p:nvPicPr>
          <p:cNvPr id="59" name="Image 58"/>
          <p:cNvPicPr>
            <a:picLocks noChangeAspect="1"/>
          </p:cNvPicPr>
          <p:nvPr/>
        </p:nvPicPr>
        <p:blipFill>
          <a:blip r:embed="rId6"/>
          <a:stretch>
            <a:fillRect/>
          </a:stretch>
        </p:blipFill>
        <p:spPr>
          <a:xfrm>
            <a:off x="1052179" y="3909627"/>
            <a:ext cx="298138" cy="98493"/>
          </a:xfrm>
          <a:prstGeom prst="rect">
            <a:avLst/>
          </a:prstGeom>
        </p:spPr>
      </p:pic>
      <p:pic>
        <p:nvPicPr>
          <p:cNvPr id="60" name="Image 59"/>
          <p:cNvPicPr>
            <a:picLocks noChangeAspect="1"/>
          </p:cNvPicPr>
          <p:nvPr/>
        </p:nvPicPr>
        <p:blipFill>
          <a:blip r:embed="rId6"/>
          <a:stretch>
            <a:fillRect/>
          </a:stretch>
        </p:blipFill>
        <p:spPr>
          <a:xfrm>
            <a:off x="1784295" y="3805968"/>
            <a:ext cx="298138" cy="98493"/>
          </a:xfrm>
          <a:prstGeom prst="rect">
            <a:avLst/>
          </a:prstGeom>
        </p:spPr>
      </p:pic>
      <p:pic>
        <p:nvPicPr>
          <p:cNvPr id="70" name="Image 69"/>
          <p:cNvPicPr>
            <a:picLocks noChangeAspect="1"/>
          </p:cNvPicPr>
          <p:nvPr/>
        </p:nvPicPr>
        <p:blipFill>
          <a:blip r:embed="rId6"/>
          <a:stretch>
            <a:fillRect/>
          </a:stretch>
        </p:blipFill>
        <p:spPr>
          <a:xfrm>
            <a:off x="2522356" y="3783542"/>
            <a:ext cx="298138" cy="98493"/>
          </a:xfrm>
          <a:prstGeom prst="rect">
            <a:avLst/>
          </a:prstGeom>
        </p:spPr>
      </p:pic>
      <p:pic>
        <p:nvPicPr>
          <p:cNvPr id="72" name="Image 71"/>
          <p:cNvPicPr>
            <a:picLocks noChangeAspect="1"/>
          </p:cNvPicPr>
          <p:nvPr/>
        </p:nvPicPr>
        <p:blipFill>
          <a:blip r:embed="rId6"/>
          <a:stretch>
            <a:fillRect/>
          </a:stretch>
        </p:blipFill>
        <p:spPr>
          <a:xfrm>
            <a:off x="3893440" y="3805967"/>
            <a:ext cx="298138" cy="98493"/>
          </a:xfrm>
          <a:prstGeom prst="rect">
            <a:avLst/>
          </a:prstGeom>
        </p:spPr>
      </p:pic>
      <p:pic>
        <p:nvPicPr>
          <p:cNvPr id="73" name="Image 72"/>
          <p:cNvPicPr>
            <a:picLocks noChangeAspect="1"/>
          </p:cNvPicPr>
          <p:nvPr/>
        </p:nvPicPr>
        <p:blipFill>
          <a:blip r:embed="rId6"/>
          <a:stretch>
            <a:fillRect/>
          </a:stretch>
        </p:blipFill>
        <p:spPr>
          <a:xfrm>
            <a:off x="3183515" y="3659706"/>
            <a:ext cx="298138" cy="98493"/>
          </a:xfrm>
          <a:prstGeom prst="rect">
            <a:avLst/>
          </a:prstGeom>
        </p:spPr>
      </p:pic>
      <p:pic>
        <p:nvPicPr>
          <p:cNvPr id="74" name="Image 73"/>
          <p:cNvPicPr>
            <a:picLocks noChangeAspect="1"/>
          </p:cNvPicPr>
          <p:nvPr/>
        </p:nvPicPr>
        <p:blipFill>
          <a:blip r:embed="rId6"/>
          <a:stretch>
            <a:fillRect/>
          </a:stretch>
        </p:blipFill>
        <p:spPr>
          <a:xfrm>
            <a:off x="3192142" y="3904460"/>
            <a:ext cx="298138" cy="98493"/>
          </a:xfrm>
          <a:prstGeom prst="rect">
            <a:avLst/>
          </a:prstGeom>
        </p:spPr>
      </p:pic>
      <p:pic>
        <p:nvPicPr>
          <p:cNvPr id="75" name="Image 74"/>
          <p:cNvPicPr>
            <a:picLocks noChangeAspect="1"/>
          </p:cNvPicPr>
          <p:nvPr/>
        </p:nvPicPr>
        <p:blipFill>
          <a:blip r:embed="rId6"/>
          <a:stretch>
            <a:fillRect/>
          </a:stretch>
        </p:blipFill>
        <p:spPr>
          <a:xfrm>
            <a:off x="4669857" y="3805967"/>
            <a:ext cx="298138" cy="98493"/>
          </a:xfrm>
          <a:prstGeom prst="rect">
            <a:avLst/>
          </a:prstGeom>
        </p:spPr>
      </p:pic>
      <p:pic>
        <p:nvPicPr>
          <p:cNvPr id="76" name="Image 75"/>
          <p:cNvPicPr>
            <a:picLocks noChangeAspect="1"/>
          </p:cNvPicPr>
          <p:nvPr/>
        </p:nvPicPr>
        <p:blipFill>
          <a:blip r:embed="rId6"/>
          <a:stretch>
            <a:fillRect/>
          </a:stretch>
        </p:blipFill>
        <p:spPr>
          <a:xfrm>
            <a:off x="5981672" y="3745688"/>
            <a:ext cx="298138" cy="98493"/>
          </a:xfrm>
          <a:prstGeom prst="rect">
            <a:avLst/>
          </a:prstGeom>
        </p:spPr>
      </p:pic>
      <p:pic>
        <p:nvPicPr>
          <p:cNvPr id="77" name="Image 76"/>
          <p:cNvPicPr>
            <a:picLocks noChangeAspect="1"/>
          </p:cNvPicPr>
          <p:nvPr/>
        </p:nvPicPr>
        <p:blipFill>
          <a:blip r:embed="rId6"/>
          <a:stretch>
            <a:fillRect/>
          </a:stretch>
        </p:blipFill>
        <p:spPr>
          <a:xfrm>
            <a:off x="5301205" y="3669092"/>
            <a:ext cx="298138" cy="98493"/>
          </a:xfrm>
          <a:prstGeom prst="rect">
            <a:avLst/>
          </a:prstGeom>
        </p:spPr>
      </p:pic>
      <p:pic>
        <p:nvPicPr>
          <p:cNvPr id="78" name="Image 77"/>
          <p:cNvPicPr>
            <a:picLocks noChangeAspect="1"/>
          </p:cNvPicPr>
          <p:nvPr/>
        </p:nvPicPr>
        <p:blipFill>
          <a:blip r:embed="rId6"/>
          <a:stretch>
            <a:fillRect/>
          </a:stretch>
        </p:blipFill>
        <p:spPr>
          <a:xfrm>
            <a:off x="5981672" y="3870688"/>
            <a:ext cx="298138" cy="98493"/>
          </a:xfrm>
          <a:prstGeom prst="rect">
            <a:avLst/>
          </a:prstGeom>
        </p:spPr>
      </p:pic>
      <p:pic>
        <p:nvPicPr>
          <p:cNvPr id="79" name="Image 78"/>
          <p:cNvPicPr>
            <a:picLocks noChangeAspect="1"/>
          </p:cNvPicPr>
          <p:nvPr/>
        </p:nvPicPr>
        <p:blipFill>
          <a:blip r:embed="rId6"/>
          <a:stretch>
            <a:fillRect/>
          </a:stretch>
        </p:blipFill>
        <p:spPr>
          <a:xfrm>
            <a:off x="6827878" y="3775121"/>
            <a:ext cx="298138" cy="98493"/>
          </a:xfrm>
          <a:prstGeom prst="rect">
            <a:avLst/>
          </a:prstGeom>
        </p:spPr>
      </p:pic>
      <p:pic>
        <p:nvPicPr>
          <p:cNvPr id="80" name="Image 79"/>
          <p:cNvPicPr>
            <a:picLocks noChangeAspect="1"/>
          </p:cNvPicPr>
          <p:nvPr/>
        </p:nvPicPr>
        <p:blipFill>
          <a:blip r:embed="rId6"/>
          <a:stretch>
            <a:fillRect/>
          </a:stretch>
        </p:blipFill>
        <p:spPr>
          <a:xfrm>
            <a:off x="8018278" y="3750334"/>
            <a:ext cx="298138" cy="98493"/>
          </a:xfrm>
          <a:prstGeom prst="rect">
            <a:avLst/>
          </a:prstGeom>
        </p:spPr>
      </p:pic>
      <p:pic>
        <p:nvPicPr>
          <p:cNvPr id="81" name="Image 80"/>
          <p:cNvPicPr>
            <a:picLocks noChangeAspect="1"/>
          </p:cNvPicPr>
          <p:nvPr/>
        </p:nvPicPr>
        <p:blipFill>
          <a:blip r:embed="rId6"/>
          <a:stretch>
            <a:fillRect/>
          </a:stretch>
        </p:blipFill>
        <p:spPr>
          <a:xfrm>
            <a:off x="8470870" y="3758848"/>
            <a:ext cx="298138" cy="98493"/>
          </a:xfrm>
          <a:prstGeom prst="rect">
            <a:avLst/>
          </a:prstGeom>
        </p:spPr>
      </p:pic>
      <p:pic>
        <p:nvPicPr>
          <p:cNvPr id="82" name="Image 81"/>
          <p:cNvPicPr>
            <a:picLocks noChangeAspect="1"/>
          </p:cNvPicPr>
          <p:nvPr/>
        </p:nvPicPr>
        <p:blipFill>
          <a:blip r:embed="rId6"/>
          <a:stretch>
            <a:fillRect/>
          </a:stretch>
        </p:blipFill>
        <p:spPr>
          <a:xfrm>
            <a:off x="7414196" y="3644102"/>
            <a:ext cx="298138" cy="98493"/>
          </a:xfrm>
          <a:prstGeom prst="rect">
            <a:avLst/>
          </a:prstGeom>
        </p:spPr>
      </p:pic>
      <p:pic>
        <p:nvPicPr>
          <p:cNvPr id="83" name="Image 82"/>
          <p:cNvPicPr>
            <a:picLocks noChangeAspect="1"/>
          </p:cNvPicPr>
          <p:nvPr/>
        </p:nvPicPr>
        <p:blipFill>
          <a:blip r:embed="rId6"/>
          <a:stretch>
            <a:fillRect/>
          </a:stretch>
        </p:blipFill>
        <p:spPr>
          <a:xfrm>
            <a:off x="7439993" y="3832788"/>
            <a:ext cx="298138" cy="98493"/>
          </a:xfrm>
          <a:prstGeom prst="rect">
            <a:avLst/>
          </a:prstGeom>
        </p:spPr>
      </p:pic>
      <p:sp>
        <p:nvSpPr>
          <p:cNvPr id="84" name="Rectangle 83"/>
          <p:cNvSpPr/>
          <p:nvPr/>
        </p:nvSpPr>
        <p:spPr>
          <a:xfrm>
            <a:off x="0" y="4738395"/>
            <a:ext cx="8671151" cy="369332"/>
          </a:xfrm>
          <a:prstGeom prst="rect">
            <a:avLst/>
          </a:prstGeom>
        </p:spPr>
        <p:txBody>
          <a:bodyPr wrap="square">
            <a:spAutoFit/>
          </a:bodyPr>
          <a:lstStyle/>
          <a:p>
            <a:r>
              <a:rPr lang="fr-FR" dirty="0" smtClean="0"/>
              <a:t>Vous allez devoir gérer votre budget ! Chaque entité commence avec 200€ de budget</a:t>
            </a:r>
          </a:p>
        </p:txBody>
      </p:sp>
    </p:spTree>
    <p:extLst>
      <p:ext uri="{BB962C8B-B14F-4D97-AF65-F5344CB8AC3E}">
        <p14:creationId xmlns:p14="http://schemas.microsoft.com/office/powerpoint/2010/main" val="2039686266"/>
      </p:ext>
    </p:extLst>
  </p:cSld>
  <p:clrMapOvr>
    <a:masterClrMapping/>
  </p:clrMapOvr>
  <p:timing>
    <p:tnLst>
      <p:par>
        <p:cTn id="1" dur="indefinite" restart="never" nodeType="tmRoot"/>
      </p:par>
    </p:tnLst>
  </p:timing>
</p:sld>
</file>

<file path=ppt/theme/theme1.xml><?xml version="1.0" encoding="utf-8"?>
<a:theme xmlns:a="http://schemas.openxmlformats.org/drawingml/2006/main" name="20141031 Présentation HARDIS GROUP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ésentation1" id="{C50E3777-8F5A-4369-A104-D6B96CCC9109}" vid="{37920574-81BB-4DF3-A7F8-8FA8CE9B02C8}"/>
    </a:ext>
  </a:extLst>
</a:theme>
</file>

<file path=ppt/theme/theme2.xml><?xml version="1.0" encoding="utf-8"?>
<a:theme xmlns:a="http://schemas.openxmlformats.org/drawingml/2006/main" name="1_20141031 Présentation HARDIS GROUP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ésentation1" id="{C50E3777-8F5A-4369-A104-D6B96CCC9109}" vid="{37920574-81BB-4DF3-A7F8-8FA8CE9B02C8}"/>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Modèle PowerPoint vide - 4.0</Template>
  <TotalTime>13524</TotalTime>
  <Words>3174</Words>
  <Application>Microsoft Office PowerPoint</Application>
  <PresentationFormat>Affichage à l'écran (4:3)</PresentationFormat>
  <Paragraphs>778</Paragraphs>
  <Slides>62</Slides>
  <Notes>24</Notes>
  <HiddenSlides>0</HiddenSlides>
  <MMClips>0</MMClips>
  <ScaleCrop>false</ScaleCrop>
  <HeadingPairs>
    <vt:vector size="6" baseType="variant">
      <vt:variant>
        <vt:lpstr>Polices utilisées</vt:lpstr>
      </vt:variant>
      <vt:variant>
        <vt:i4>7</vt:i4>
      </vt:variant>
      <vt:variant>
        <vt:lpstr>Thème</vt:lpstr>
      </vt:variant>
      <vt:variant>
        <vt:i4>2</vt:i4>
      </vt:variant>
      <vt:variant>
        <vt:lpstr>Titres des diapositives</vt:lpstr>
      </vt:variant>
      <vt:variant>
        <vt:i4>62</vt:i4>
      </vt:variant>
    </vt:vector>
  </HeadingPairs>
  <TitlesOfParts>
    <vt:vector size="71" baseType="lpstr">
      <vt:lpstr>Arial</vt:lpstr>
      <vt:lpstr>Calibri</vt:lpstr>
      <vt:lpstr>Century Gothic</vt:lpstr>
      <vt:lpstr>ErasDemiITC</vt:lpstr>
      <vt:lpstr>Times New Roman</vt:lpstr>
      <vt:lpstr>Verdana</vt:lpstr>
      <vt:lpstr>Wingdings</vt:lpstr>
      <vt:lpstr>20141031 Présentation HARDIS GROUPE</vt:lpstr>
      <vt:lpstr>1_20141031 Présentation HARDIS GROUPE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La préparation : réalisation</vt:lpstr>
      <vt:lpstr> Stratégie : Post-palettisation                        et Post-colisage</vt:lpstr>
      <vt:lpstr>Présentation PowerPoint</vt:lpstr>
      <vt:lpstr>Présentation PowerPoint</vt:lpstr>
      <vt:lpstr>Présentation PowerPoint</vt:lpstr>
      <vt:lpstr>Actions</vt:lpstr>
      <vt:lpstr>Présentation PowerPoint</vt:lpstr>
      <vt:lpstr>Actions</vt:lpstr>
      <vt:lpstr> Stratégies : interception !</vt:lpstr>
      <vt:lpstr>Présentation PowerPoint</vt:lpstr>
      <vt:lpstr> Préparation au sol</vt:lpstr>
      <vt:lpstr>Présentation PowerPoint</vt:lpstr>
      <vt:lpstr>Actions</vt:lpstr>
      <vt:lpstr>Présentation PowerPoint</vt:lpstr>
      <vt:lpstr>Présentation PowerPoint</vt:lpstr>
      <vt:lpstr>Présentation PowerPoint</vt:lpstr>
      <vt:lpstr>Présentation PowerPoint</vt:lpstr>
      <vt:lpstr>Présentation PowerPoint</vt:lpstr>
      <vt:lpstr>Présentation PowerPoint</vt:lpstr>
    </vt:vector>
  </TitlesOfParts>
  <Company>hardis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dc:creator>Cesar Gonzalez</dc:creator>
  <cp:lastModifiedBy>Sergio Courtois</cp:lastModifiedBy>
  <cp:revision>480</cp:revision>
  <dcterms:created xsi:type="dcterms:W3CDTF">2015-01-08T13:18:19Z</dcterms:created>
  <dcterms:modified xsi:type="dcterms:W3CDTF">2018-02-05T10:17:28Z</dcterms:modified>
</cp:coreProperties>
</file>